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19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6" r:id="rId11"/>
    <p:sldId id="405" r:id="rId12"/>
    <p:sldId id="420" r:id="rId13"/>
    <p:sldId id="407" r:id="rId14"/>
    <p:sldId id="408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BB33-508A-4FF3-AC25-88CE9B38D7ED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D16F7-8642-406E-BAE2-EAC40275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78378-4261-4899-8C1F-BB594428CC8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2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24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78C1-25A9-4832-B0DE-34C4EB21A3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6849-1D07-49F0-9771-F8A5630BE86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12DB-D5E1-48D5-A5BB-987ECEFAEF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38BB-318B-4472-97E0-22EF836484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9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8E4-E4F4-4871-85E9-2264051934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6C89-1966-44DE-9E6E-316BC8C3AE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B228-FD5F-4167-97D5-B98A1BC9438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4F93-3203-4886-A49F-02BFF6F02D1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6F4A-7B31-48FD-ADAD-76BA4836E93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57C0-F2D1-4439-89E0-374614FDA27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0DF4-7F5A-49CC-BA32-9C00A3AE2D8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8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6ACB-8379-41D4-9032-92213053AFE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B848-E690-4606-8682-57693CDBCD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77 w 5184"/>
                <a:gd name="T3" fmla="*/ 3159 h 3159"/>
                <a:gd name="T4" fmla="*/ 537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0 w 556"/>
                <a:gd name="T5" fmla="*/ 3159 h 3159"/>
                <a:gd name="T6" fmla="*/ 58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053 w 251"/>
                  <a:gd name="T5" fmla="*/ 12 h 12"/>
                  <a:gd name="T6" fmla="*/ 1405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3 w 251"/>
                  <a:gd name="T7" fmla="*/ 12 h 12"/>
                  <a:gd name="T8" fmla="*/ 263 w 251"/>
                  <a:gd name="T9" fmla="*/ 0 h 12"/>
                  <a:gd name="T10" fmla="*/ 26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14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DC57A-6F09-41C2-8EFF-C3291B28D14C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0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artan.ac.brocku.ca/~bwright/" TargetMode="External"/><Relationship Id="rId2" Type="http://schemas.openxmlformats.org/officeDocument/2006/relationships/hyperlink" Target="mailto:bwright@brocku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T11_K0klYo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1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://images.google.com/imgres?imgurl=www.bristolenterprise.com/images/PwCsmall.gif&amp;imgrefurl=http://www.bristolenterprise.com/wdp/systems/login/login.asp?%3D&amp;hl=en&amp;h=65&amp;w=192&amp;start=28&amp;prev=/images?q%3DPrice%2BWaterhouse%2Bcooper%26start%3D20%26svnum%3D10%26hl%3Den%26lr%3D%26ie%3DUTF-8%26oe%3DUTF-8%26sa%3DN" TargetMode="External"/><Relationship Id="rId17" Type="http://schemas.openxmlformats.org/officeDocument/2006/relationships/image" Target="../media/image14.jpeg"/><Relationship Id="rId2" Type="http://schemas.openxmlformats.org/officeDocument/2006/relationships/image" Target="../media/image3.jpeg"/><Relationship Id="rId16" Type="http://schemas.openxmlformats.org/officeDocument/2006/relationships/hyperlink" Target="http://images.google.com/imgres?imgurl=www.mallette-mclennan.com/ibc.gif&amp;imgrefurl=http://www.mallette-mclennan.com/liens.html&amp;hl=en&amp;h=50&amp;w=155&amp;start=24&amp;prev=/images?q%3DInsurance%2BBureau%2Bof%2BCanada%26start%3D20%26svnum%3D10%26hl%3Den%26lr%3D%26ie%3DUTF-8%26oe%3DUTF-8%26sa%3D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com/imgres?imgurl=www.queensfootball.com/images/vanier_logo.gif&amp;imgrefurl=http://www.queensfootball.com/&amp;hl=en&amp;h=110&amp;w=132&amp;start=57&amp;prev=/images?q%3Dvanier%2Bcup%2B%26start%3D40%26svnum%3D10%26hl%3Den%26lr%3D%26ie%3DUTF-8%26oe%3DUTF-8%26sa%3DN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images.google.com/imgres?imgurl=members.shaw.ca/mikesgeneralstore/photos2/bank2.jpg&amp;imgrefurl=http://members.shaw.ca/mikesgeneralstore/signs1.htm&amp;hl=en&amp;h=600&amp;w=438&amp;start=73&amp;prev=/images?q%3DBank%2Bof%2BMontreal%26start%3D60%26svnum%3D10%26hl%3Den%26lr%3D%26ie%3DUTF-8%26oe%3DUTF-8%26sa%3D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30426"/>
            <a:ext cx="7391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OBHR 2P91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Organizational </a:t>
            </a:r>
            <a:r>
              <a:rPr lang="en-US" sz="3600" dirty="0" err="1"/>
              <a:t>Behaviour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05200"/>
            <a:ext cx="7543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Barry Wright, PhD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hlinkClick r:id="rId2"/>
              </a:rPr>
              <a:t>bwright@brocku.ca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(905) 688- 5550 </a:t>
            </a:r>
            <a:r>
              <a:rPr lang="en-US" sz="2400" dirty="0" err="1"/>
              <a:t>ext</a:t>
            </a:r>
            <a:r>
              <a:rPr lang="en-US" sz="2400" dirty="0"/>
              <a:t> 5034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Goodman 457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hlinkClick r:id="rId3"/>
              </a:rPr>
              <a:t>http://spartan.ac.brocku.ca/~bwright/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(Barry Wright home page)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62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Functioning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  	</a:t>
            </a:r>
            <a:r>
              <a:rPr lang="en-US" altLang="en-US" u="sng" dirty="0" smtClean="0"/>
              <a:t>First</a:t>
            </a:r>
            <a:r>
              <a:rPr lang="en-US" altLang="en-US" u="sng" dirty="0"/>
              <a:t>	</a:t>
            </a:r>
            <a:r>
              <a:rPr lang="en-US" altLang="en-US" u="sng" dirty="0" smtClean="0"/>
              <a:t>	Middle	Top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Leading		</a:t>
            </a:r>
            <a:r>
              <a:rPr lang="en-US" altLang="en-US" dirty="0" smtClean="0">
                <a:solidFill>
                  <a:srgbClr val="FFFF00"/>
                </a:solidFill>
              </a:rPr>
              <a:t>51 		36</a:t>
            </a:r>
            <a:r>
              <a:rPr lang="en-US" altLang="en-US" dirty="0" smtClean="0">
                <a:solidFill>
                  <a:srgbClr val="6666FF"/>
                </a:solidFill>
              </a:rPr>
              <a:t>		</a:t>
            </a:r>
            <a:r>
              <a:rPr lang="en-US" altLang="en-US" dirty="0" smtClean="0"/>
              <a:t>22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Organizing	24		</a:t>
            </a:r>
            <a:r>
              <a:rPr lang="en-US" altLang="en-US" dirty="0" smtClean="0">
                <a:solidFill>
                  <a:srgbClr val="FFFF00"/>
                </a:solidFill>
              </a:rPr>
              <a:t>33		36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Planning	15		18		</a:t>
            </a:r>
            <a:r>
              <a:rPr lang="en-US" altLang="en-US" dirty="0" smtClean="0">
                <a:solidFill>
                  <a:srgbClr val="FFFF00"/>
                </a:solidFill>
              </a:rPr>
              <a:t>28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Controlling	10		13		14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Mahoney </a:t>
            </a:r>
            <a:r>
              <a:rPr lang="en-US" altLang="en-US" dirty="0" err="1" smtClean="0"/>
              <a:t>etal</a:t>
            </a:r>
            <a:r>
              <a:rPr lang="en-US" altLang="en-US" dirty="0" smtClean="0"/>
              <a:t>., (1965) The Job(s) of Management.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26941" y="6033486"/>
            <a:ext cx="4511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 you think this has changed?</a:t>
            </a:r>
          </a:p>
        </p:txBody>
      </p:sp>
    </p:spTree>
    <p:extLst>
      <p:ext uri="{BB962C8B-B14F-4D97-AF65-F5344CB8AC3E}">
        <p14:creationId xmlns:p14="http://schemas.microsoft.com/office/powerpoint/2010/main" val="3522818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are Managers?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99394" y="1915297"/>
            <a:ext cx="10058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Middle				Traditional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First-line				Perspective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Operators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Hierarchy - many layers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3124200" y="2286000"/>
            <a:ext cx="1828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953000" y="2286000"/>
            <a:ext cx="1828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124200" y="518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648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91000" y="3505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733800" y="419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81525" y="4306888"/>
            <a:ext cx="81915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59625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world of work 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09" y="1874108"/>
            <a:ext cx="7593405" cy="47687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40129" y="2294238"/>
            <a:ext cx="3696043" cy="4114800"/>
          </a:xfrm>
        </p:spPr>
        <p:txBody>
          <a:bodyPr/>
          <a:lstStyle/>
          <a:p>
            <a:r>
              <a:rPr lang="en-US" dirty="0" smtClean="0"/>
              <a:t>What different managerial skills might you need to develop with this change? </a:t>
            </a:r>
          </a:p>
          <a:p>
            <a:r>
              <a:rPr lang="en-US" dirty="0" smtClean="0"/>
              <a:t>List 3</a:t>
            </a:r>
          </a:p>
          <a:p>
            <a:r>
              <a:rPr lang="en-US" dirty="0" smtClean="0"/>
              <a:t>Chat with your </a:t>
            </a:r>
            <a:r>
              <a:rPr lang="en-US" dirty="0" err="1" smtClean="0"/>
              <a:t>neighbours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4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413" y="793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Reflection </a:t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My Best Manager 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83243" y="1936750"/>
            <a:ext cx="897782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List his or her best attributes</a:t>
            </a:r>
          </a:p>
          <a:p>
            <a:pPr eaLnBrk="1" hangingPunct="1"/>
            <a:r>
              <a:rPr lang="en-US" altLang="en-US" dirty="0" smtClean="0"/>
              <a:t>Form a small group and share your list</a:t>
            </a:r>
          </a:p>
          <a:p>
            <a:pPr eaLnBrk="1" hangingPunct="1"/>
            <a:r>
              <a:rPr lang="en-US" altLang="en-US" dirty="0" smtClean="0"/>
              <a:t>Come up with a single list of best attributes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1" y="240805"/>
            <a:ext cx="1876425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810" y="3963254"/>
            <a:ext cx="4372232" cy="249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886" y="3882315"/>
            <a:ext cx="3998252" cy="266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82" y="2957382"/>
            <a:ext cx="2627282" cy="367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892" y="18196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3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Essential Managerial Skills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03654" y="2178908"/>
            <a:ext cx="11176000" cy="3513438"/>
          </a:xfr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 marL="457200" lvl="1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Skill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— </a:t>
            </a:r>
            <a:r>
              <a:rPr lang="en-US" sz="2400" dirty="0">
                <a:cs typeface="Times New Roman" pitchFamily="18" charset="0"/>
              </a:rPr>
              <a:t>the ability </a:t>
            </a:r>
            <a:r>
              <a:rPr lang="en-US" sz="2400" dirty="0"/>
              <a:t>to translate knowledge into action that results in desired performance.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Technical skill </a:t>
            </a:r>
            <a:r>
              <a:rPr lang="en-US" sz="2400" dirty="0">
                <a:cs typeface="Times New Roman" pitchFamily="18" charset="0"/>
              </a:rPr>
              <a:t>— the ability to apply a</a:t>
            </a:r>
            <a:r>
              <a:rPr lang="en-US" sz="2400" dirty="0"/>
              <a:t> special proficiency or expertise to perform particular tasks.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Human skill (EQ) </a:t>
            </a:r>
            <a:r>
              <a:rPr lang="en-US" sz="2400" dirty="0">
                <a:cs typeface="Times New Roman" pitchFamily="18" charset="0"/>
              </a:rPr>
              <a:t>— the ability to work well in cooperation</a:t>
            </a:r>
            <a:r>
              <a:rPr lang="en-US" sz="2400" dirty="0"/>
              <a:t> with others.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Conceptual skill </a:t>
            </a:r>
            <a:r>
              <a:rPr lang="en-US" sz="2400" dirty="0">
                <a:cs typeface="Times New Roman" pitchFamily="18" charset="0"/>
              </a:rPr>
              <a:t>— the</a:t>
            </a:r>
            <a:r>
              <a:rPr lang="en-US" sz="2400" dirty="0"/>
              <a:t> ability to think critically and analytically to solve complex problems.</a:t>
            </a:r>
          </a:p>
        </p:txBody>
      </p:sp>
    </p:spTree>
    <p:extLst>
      <p:ext uri="{BB962C8B-B14F-4D97-AF65-F5344CB8AC3E}">
        <p14:creationId xmlns:p14="http://schemas.microsoft.com/office/powerpoint/2010/main" val="379161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14756" y="4110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Future of 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01113" y="2242753"/>
            <a:ext cx="938701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Find </a:t>
            </a:r>
            <a:r>
              <a:rPr lang="en-US" altLang="en-US" dirty="0" smtClean="0">
                <a:hlinkClick r:id="rId2"/>
              </a:rPr>
              <a:t>three</a:t>
            </a:r>
            <a:r>
              <a:rPr lang="en-US" altLang="en-US" dirty="0" smtClean="0"/>
              <a:t> things that are ‘interesting’ to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62" y="3056388"/>
            <a:ext cx="5897985" cy="4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54227" y="2038865"/>
            <a:ext cx="6229865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en-US" altLang="en-US" dirty="0" smtClean="0"/>
              <a:t>urpose and Values (versus </a:t>
            </a:r>
            <a:r>
              <a:rPr lang="en-US" altLang="en-US" dirty="0"/>
              <a:t>R</a:t>
            </a:r>
            <a:r>
              <a:rPr lang="en-US" altLang="en-US" dirty="0" smtClean="0"/>
              <a:t>ules and Regulations)</a:t>
            </a:r>
          </a:p>
          <a:p>
            <a:pPr eaLnBrk="1" hangingPunct="1"/>
            <a:r>
              <a:rPr lang="en-US" altLang="en-US" dirty="0" smtClean="0"/>
              <a:t>Team based (Smaller Units)</a:t>
            </a:r>
          </a:p>
          <a:p>
            <a:pPr eaLnBrk="1" hangingPunct="1"/>
            <a:r>
              <a:rPr lang="en-US" altLang="en-US" dirty="0" smtClean="0"/>
              <a:t>Empowerment (Flatter structures)</a:t>
            </a:r>
          </a:p>
          <a:p>
            <a:pPr eaLnBrk="1" hangingPunct="1"/>
            <a:r>
              <a:rPr lang="en-US" altLang="en-US" dirty="0" smtClean="0"/>
              <a:t>Self-Leadership</a:t>
            </a:r>
          </a:p>
          <a:p>
            <a:pPr eaLnBrk="1" hangingPunct="1"/>
            <a:r>
              <a:rPr lang="en-US" altLang="en-US" dirty="0" smtClean="0"/>
              <a:t>New power bases (Knowledge based)</a:t>
            </a:r>
          </a:p>
          <a:p>
            <a:pPr eaLnBrk="1" hangingPunct="1"/>
            <a:r>
              <a:rPr lang="en-US" altLang="en-US" dirty="0" smtClean="0"/>
              <a:t>Change Agents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56662" y="-10491"/>
            <a:ext cx="2309820" cy="230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17" y="423887"/>
            <a:ext cx="1853345" cy="176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17" y="2116892"/>
            <a:ext cx="3412899" cy="1960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653" y="3479960"/>
            <a:ext cx="3051347" cy="171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353" y="3810383"/>
            <a:ext cx="27813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467" y="5299490"/>
            <a:ext cx="3008790" cy="1558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565" y="5257634"/>
            <a:ext cx="2239357" cy="22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8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589435"/>
            <a:ext cx="9741243" cy="10477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Personal Survival Skills </a:t>
            </a:r>
            <a:r>
              <a:rPr lang="en-US" altLang="en-US" sz="1400" dirty="0"/>
              <a:t>(1.1 Management Smarts)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81663" y="2085332"/>
            <a:ext cx="9564132" cy="452875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Mastery – good at something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General – know a lot about a lot of things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	aka Deep Generalist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Contacts – You need to know lots of people (networking)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Entrepreneurship – act like you are running your own business (opportunities)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Love Technology – embrace and utilize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Marketing – promote self, communicate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Passion for renewal – continuous learning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399" y="141288"/>
            <a:ext cx="1828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Is this you?</a:t>
            </a:r>
          </a:p>
        </p:txBody>
      </p:sp>
    </p:spTree>
    <p:extLst>
      <p:ext uri="{BB962C8B-B14F-4D97-AF65-F5344CB8AC3E}">
        <p14:creationId xmlns:p14="http://schemas.microsoft.com/office/powerpoint/2010/main" val="11589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Who are the </a:t>
            </a:r>
            <a:r>
              <a:rPr lang="en-US" altLang="en-US" sz="4000">
                <a:solidFill>
                  <a:srgbClr val="FF0000"/>
                </a:solidFill>
              </a:rPr>
              <a:t>HOT</a:t>
            </a:r>
            <a:r>
              <a:rPr lang="en-US" altLang="en-US" sz="4000"/>
              <a:t> new companies?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096530"/>
            <a:ext cx="10505989" cy="41148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Small group task – come up with recent success stories (organizations) </a:t>
            </a:r>
          </a:p>
          <a:p>
            <a:pPr eaLnBrk="1" hangingPunct="1"/>
            <a:r>
              <a:rPr lang="en-US" altLang="en-US" dirty="0" smtClean="0"/>
              <a:t>Be prepared to share your group’s thoughts</a:t>
            </a:r>
          </a:p>
          <a:p>
            <a:pPr eaLnBrk="1" hangingPunct="1"/>
            <a:r>
              <a:rPr lang="en-US" altLang="en-US" dirty="0" smtClean="0"/>
              <a:t>What makes them </a:t>
            </a:r>
            <a:r>
              <a:rPr lang="en-US" altLang="en-US" dirty="0" smtClean="0">
                <a:solidFill>
                  <a:srgbClr val="FF0000"/>
                </a:solidFill>
              </a:rPr>
              <a:t>Hot</a:t>
            </a:r>
            <a:r>
              <a:rPr lang="en-US" altLang="en-US" dirty="0" smtClean="0"/>
              <a:t>?  </a:t>
            </a:r>
          </a:p>
          <a:p>
            <a:pPr eaLnBrk="1" hangingPunct="1"/>
            <a:r>
              <a:rPr lang="en-US" altLang="en-US" dirty="0" smtClean="0"/>
              <a:t>Are they sustainable?  (do they have a sustainable competitive advantage?)</a:t>
            </a:r>
          </a:p>
        </p:txBody>
      </p:sp>
    </p:spTree>
    <p:extLst>
      <p:ext uri="{BB962C8B-B14F-4D97-AF65-F5344CB8AC3E}">
        <p14:creationId xmlns:p14="http://schemas.microsoft.com/office/powerpoint/2010/main" val="29687597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Organizations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55" y="3192004"/>
            <a:ext cx="7874832" cy="3085228"/>
          </a:xfrm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238633" y="1864200"/>
            <a:ext cx="70866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 Open systems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inputs, 		throughputs, 		outputs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15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Objectives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80667" y="1981200"/>
            <a:ext cx="5479992" cy="3856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Understand </a:t>
            </a:r>
            <a:r>
              <a:rPr lang="en-US" altLang="en-US" sz="2400" dirty="0" smtClean="0"/>
              <a:t>Management </a:t>
            </a:r>
            <a:r>
              <a:rPr lang="en-US" altLang="en-US" sz="2400" dirty="0"/>
              <a:t>Theories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Appreciate How and When to Apply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Experiment and Take Risks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Further Kindle your Passion to Lead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Expand your Personal Managing and Leadership Skill Set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583348" y="4159193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03" y="2296297"/>
            <a:ext cx="5235634" cy="34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0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As being Efficient and Effective 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8487"/>
            <a:ext cx="9471944" cy="3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55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 Case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38194" y="1890583"/>
            <a:ext cx="10626811" cy="4114800"/>
          </a:xfrm>
        </p:spPr>
        <p:txBody>
          <a:bodyPr/>
          <a:lstStyle/>
          <a:p>
            <a:r>
              <a:rPr lang="en-US" altLang="en-US" dirty="0" smtClean="0"/>
              <a:t>You have just been hired as the new head of an audit team for a national accounting organization.  With your experience, you feel technically prepared however this is your first appointment as a manager.  There are 12 members on the team of diverse demographic and cultural backgrounds, as well as work experience.  This is intense workload and lots of performance pressure.  </a:t>
            </a:r>
            <a:r>
              <a:rPr lang="en-US" altLang="en-US" dirty="0" smtClean="0">
                <a:solidFill>
                  <a:srgbClr val="00B050"/>
                </a:solidFill>
              </a:rPr>
              <a:t>How will you manage the team to successfully achieve high levels of performance?  </a:t>
            </a:r>
            <a:endParaRPr lang="en-US" alt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Answer Format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93124" y="2220097"/>
            <a:ext cx="10887676" cy="41148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Brief </a:t>
            </a:r>
            <a:r>
              <a:rPr lang="en-US" altLang="en-US" dirty="0" smtClean="0"/>
              <a:t>Summary (use business language)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Problem Statement … </a:t>
            </a:r>
            <a:r>
              <a:rPr lang="en-US" altLang="en-US" dirty="0" smtClean="0"/>
              <a:t>one line!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Theories (helpful to generate options or support BEST) 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Three </a:t>
            </a:r>
            <a:r>
              <a:rPr lang="en-US" altLang="en-US" dirty="0" smtClean="0"/>
              <a:t>options – must be good ones!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Best </a:t>
            </a:r>
            <a:r>
              <a:rPr lang="en-US" altLang="en-US" dirty="0" smtClean="0"/>
              <a:t>(based upon criteria) – support your choice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Action Plan (30/6/2)</a:t>
            </a:r>
          </a:p>
        </p:txBody>
      </p:sp>
    </p:spTree>
    <p:extLst>
      <p:ext uri="{BB962C8B-B14F-4D97-AF65-F5344CB8AC3E}">
        <p14:creationId xmlns:p14="http://schemas.microsoft.com/office/powerpoint/2010/main" val="3073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Next Day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5677" y="1892643"/>
            <a:ext cx="10956323" cy="50292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Purchase </a:t>
            </a:r>
            <a:r>
              <a:rPr lang="en-US" altLang="en-US" sz="2800" dirty="0" smtClean="0"/>
              <a:t>Text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Chapters 1: Dynamic New Workplace;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Chapter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17:Team Work (p. 325)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Read Case </a:t>
            </a:r>
            <a:r>
              <a:rPr lang="en-US" altLang="en-US" sz="2000" dirty="0" smtClean="0"/>
              <a:t>p. 404</a:t>
            </a:r>
            <a:endParaRPr lang="en-US" altLang="en-US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Be prepared to answer Q 1, 2, 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Complete: One page summary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Prepare to Form into a Group of FIVE people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4" y="5228967"/>
            <a:ext cx="7386638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02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we learn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017713"/>
            <a:ext cx="8345488" cy="4114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1) Trial and Error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2) By Watching Others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3) Education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629400" y="3200400"/>
            <a:ext cx="3505200" cy="3352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86600" y="3886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Job experiences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781800" y="4191000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8458200" y="4038600"/>
            <a:ext cx="144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458200" y="4953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</a:t>
            </a:r>
            <a:r>
              <a:rPr lang="en-US" altLang="en-US" sz="2400" b="1">
                <a:latin typeface="Times New Roman" panose="02020603050405020304" pitchFamily="18" charset="0"/>
              </a:rPr>
              <a:t>Role Models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537575" y="5181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Training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019800" y="28194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001000" y="28194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867400" y="44196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962400" y="5562600"/>
            <a:ext cx="2438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6400800" y="5715000"/>
            <a:ext cx="2209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Text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524001"/>
            <a:ext cx="4876800" cy="4602163"/>
          </a:xfrm>
        </p:spPr>
        <p:txBody>
          <a:bodyPr/>
          <a:lstStyle/>
          <a:p>
            <a:pPr eaLnBrk="1" hangingPunct="1"/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err="1">
                <a:cs typeface="Arial" panose="020B0604020202020204" pitchFamily="34" charset="0"/>
              </a:rPr>
              <a:t>Schermerhorn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Bachrach</a:t>
            </a:r>
            <a:r>
              <a:rPr lang="en-US" altLang="en-US" sz="2400" b="1" dirty="0">
                <a:cs typeface="Arial" panose="020B0604020202020204" pitchFamily="34" charset="0"/>
              </a:rPr>
              <a:t> and Wright</a:t>
            </a:r>
          </a:p>
          <a:p>
            <a:pPr eaLnBrk="1" hangingPunct="1"/>
            <a:r>
              <a:rPr lang="en-US" altLang="en-US" b="1" dirty="0" smtClean="0">
                <a:cs typeface="Arial" panose="020B0604020202020204" pitchFamily="34" charset="0"/>
              </a:rPr>
              <a:t>FOURTH CANADIAN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(buy the Wright one)</a:t>
            </a:r>
          </a:p>
          <a:p>
            <a:pPr eaLnBrk="1" hangingPunct="1"/>
            <a:r>
              <a:rPr lang="en-US" altLang="en-US" sz="2400" dirty="0"/>
              <a:t>Other Readings assigned through </a:t>
            </a:r>
            <a:r>
              <a:rPr lang="en-US" altLang="en-US" sz="2400" i="1" dirty="0"/>
              <a:t>ABI inform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7" y="1736726"/>
            <a:ext cx="3816779" cy="4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64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2620" y="2098590"/>
            <a:ext cx="10064579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Individual Assignment	30%	  Case + Answer</a:t>
            </a:r>
          </a:p>
          <a:p>
            <a:pPr eaLnBrk="1" hangingPunct="1"/>
            <a:r>
              <a:rPr lang="en-US" altLang="en-US" dirty="0" smtClean="0"/>
              <a:t>Progress test			20%	  During Class </a:t>
            </a:r>
          </a:p>
          <a:p>
            <a:pPr eaLnBrk="1" hangingPunct="1"/>
            <a:r>
              <a:rPr lang="en-US" altLang="en-US" dirty="0" smtClean="0"/>
              <a:t>Participation			15%	  Each class</a:t>
            </a:r>
          </a:p>
          <a:p>
            <a:pPr eaLnBrk="1" hangingPunct="1"/>
            <a:r>
              <a:rPr lang="en-US" altLang="en-US" dirty="0" smtClean="0"/>
              <a:t>Group Project		35%	  Experiential 								Learning Consulting 							Project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/>
              <a:t>Questions?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950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Participation: Starting Next Week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52151" y="2057401"/>
            <a:ext cx="9992497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Reading Insight and Reflection: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2 Readings insights</a:t>
            </a:r>
            <a:r>
              <a:rPr lang="en-US" dirty="0" smtClean="0"/>
              <a:t> from chapter(s) assigned for the week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Highlight the insight / discuss why this point is of interest to you.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Relate it to your past personal experience or previous understanding of the issue.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1 Reflection Insight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pick one of the insight from the previous week’s class and discuss how this interesting point will influence your leadership approach in the future.  Be ACTION oriented.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00B050"/>
                </a:solidFill>
              </a:rPr>
              <a:t>One page – typed, handed in at the START of class.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981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487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My 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7314" y="1981200"/>
            <a:ext cx="3697287" cy="4114800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9220" name="Picture 4" descr="BrianSutter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971800"/>
            <a:ext cx="9318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Que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2819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REd D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tF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441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MMK@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B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Sports%20&amp;%20Recre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1309688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886200" y="1905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5761038" y="2362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4648200" y="42672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76800" y="6248400"/>
            <a:ext cx="7620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7010400" y="2971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8458201" y="3048001"/>
            <a:ext cx="620713" cy="6588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33" name="Picture 17" descr="butterddomebuild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1"/>
            <a:ext cx="1447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953000" y="1524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35" name="Picture 19" descr="vanier_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762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PwCsmal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1"/>
            <a:ext cx="1447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bank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615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ibc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81401"/>
            <a:ext cx="10096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7620001" y="4343401"/>
            <a:ext cx="485775" cy="369325"/>
            <a:chOff x="0" y="0"/>
            <a:chExt cx="2531" cy="2577"/>
          </a:xfrm>
        </p:grpSpPr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2531" cy="2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4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53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14400">
                  <a:latin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</a:p>
          </p:txBody>
        </p:sp>
      </p:grpSp>
      <p:pic>
        <p:nvPicPr>
          <p:cNvPr id="9240" name="Picture 26" descr="Book Jacke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124201"/>
            <a:ext cx="7524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46700"/>
            <a:ext cx="2012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8769351" y="4921250"/>
            <a:ext cx="619125" cy="71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2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 to know your neighbour!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199" y="1491007"/>
            <a:ext cx="5465975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Partner-up - FORM</a:t>
            </a:r>
          </a:p>
          <a:p>
            <a:pPr marL="0" lvl="1" indent="0" eaLnBrk="1" hangingPunct="1">
              <a:buNone/>
            </a:pPr>
            <a:endParaRPr lang="en-US" altLang="en-US" dirty="0" smtClean="0"/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</a:t>
            </a:r>
            <a:r>
              <a:rPr lang="en-US" altLang="en-US" dirty="0" smtClean="0"/>
              <a:t>amily,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O</a:t>
            </a:r>
            <a:r>
              <a:rPr lang="en-US" altLang="en-US" dirty="0" smtClean="0"/>
              <a:t>ccupation,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R</a:t>
            </a:r>
            <a:r>
              <a:rPr lang="en-US" altLang="en-US" dirty="0" smtClean="0"/>
              <a:t>ecreation,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dirty="0" smtClean="0"/>
              <a:t>ESSAGE – how you are connected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Find two connections and Introduce your new friend </a:t>
            </a:r>
          </a:p>
        </p:txBody>
      </p:sp>
      <p:pic>
        <p:nvPicPr>
          <p:cNvPr id="10245" name="Picture 2" descr="http://www.jazzhostels.com/blog/wp-content/uploads/2011/10/photo-solo-travel-fun-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4" y="2240692"/>
            <a:ext cx="5819333" cy="385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56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Functions of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Planning</a:t>
            </a:r>
            <a:r>
              <a:rPr lang="en-US" altLang="en-US" dirty="0" smtClean="0"/>
              <a:t> - direction, goals, mission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Organizing</a:t>
            </a:r>
            <a:r>
              <a:rPr lang="en-US" altLang="en-US" dirty="0" smtClean="0"/>
              <a:t> - what, how, when, where things need to be done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Leading</a:t>
            </a:r>
            <a:r>
              <a:rPr lang="en-US" altLang="en-US" dirty="0" smtClean="0">
                <a:solidFill>
                  <a:srgbClr val="6666FF"/>
                </a:solidFill>
              </a:rPr>
              <a:t> </a:t>
            </a:r>
            <a:r>
              <a:rPr lang="en-US" altLang="en-US" dirty="0" smtClean="0"/>
              <a:t>- directing and motivating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Controlling</a:t>
            </a:r>
            <a:r>
              <a:rPr lang="en-US" altLang="en-US" dirty="0" smtClean="0">
                <a:solidFill>
                  <a:srgbClr val="6666FF"/>
                </a:solidFill>
              </a:rPr>
              <a:t> </a:t>
            </a:r>
            <a:r>
              <a:rPr lang="en-US" altLang="en-US" dirty="0" smtClean="0"/>
              <a:t>- monitoring activities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Achieve Organization’s Purpose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65087" y="5235146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7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21095</TotalTime>
  <Words>712</Words>
  <Application>Microsoft Office PowerPoint</Application>
  <PresentationFormat>Widescreen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Shimmer</vt:lpstr>
      <vt:lpstr>OBHR 2P91  Organizational Behaviour   </vt:lpstr>
      <vt:lpstr>Course Objectives</vt:lpstr>
      <vt:lpstr>How do we learn</vt:lpstr>
      <vt:lpstr>Text</vt:lpstr>
      <vt:lpstr>Assessment </vt:lpstr>
      <vt:lpstr>Participation: Starting Next Week</vt:lpstr>
      <vt:lpstr>My Background</vt:lpstr>
      <vt:lpstr>Get to know your neighbour!</vt:lpstr>
      <vt:lpstr>Four Functions of Management</vt:lpstr>
      <vt:lpstr>Time Functioning</vt:lpstr>
      <vt:lpstr>Who are Managers? </vt:lpstr>
      <vt:lpstr>New world of work … </vt:lpstr>
      <vt:lpstr>Reflection  My Best Manager  </vt:lpstr>
      <vt:lpstr>Essential Managerial Skills</vt:lpstr>
      <vt:lpstr>The Future of Work</vt:lpstr>
      <vt:lpstr>New Management</vt:lpstr>
      <vt:lpstr>Personal Survival Skills (1.1 Management Smarts) </vt:lpstr>
      <vt:lpstr>Who are the HOT new companies?</vt:lpstr>
      <vt:lpstr>Organizations</vt:lpstr>
      <vt:lpstr>Organizations</vt:lpstr>
      <vt:lpstr>Mini Case</vt:lpstr>
      <vt:lpstr>Answer Format</vt:lpstr>
      <vt:lpstr>Next Day</vt:lpstr>
    </vt:vector>
  </TitlesOfParts>
  <Company>Goodman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Wright</dc:creator>
  <cp:lastModifiedBy>Barry Wright</cp:lastModifiedBy>
  <cp:revision>122</cp:revision>
  <dcterms:created xsi:type="dcterms:W3CDTF">2018-06-18T20:09:47Z</dcterms:created>
  <dcterms:modified xsi:type="dcterms:W3CDTF">2019-01-08T17:23:00Z</dcterms:modified>
</cp:coreProperties>
</file>