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  <p:sldMasterId id="2147483703" r:id="rId5"/>
    <p:sldMasterId id="2147483717" r:id="rId6"/>
  </p:sldMasterIdLst>
  <p:notesMasterIdLst>
    <p:notesMasterId r:id="rId48"/>
  </p:notesMasterIdLst>
  <p:handoutMasterIdLst>
    <p:handoutMasterId r:id="rId49"/>
  </p:handoutMasterIdLst>
  <p:sldIdLst>
    <p:sldId id="730" r:id="rId7"/>
    <p:sldId id="737" r:id="rId8"/>
    <p:sldId id="639" r:id="rId9"/>
    <p:sldId id="642" r:id="rId10"/>
    <p:sldId id="736" r:id="rId11"/>
    <p:sldId id="731" r:id="rId12"/>
    <p:sldId id="643" r:id="rId13"/>
    <p:sldId id="732" r:id="rId14"/>
    <p:sldId id="734" r:id="rId15"/>
    <p:sldId id="733" r:id="rId16"/>
    <p:sldId id="645" r:id="rId17"/>
    <p:sldId id="646" r:id="rId18"/>
    <p:sldId id="735" r:id="rId19"/>
    <p:sldId id="647" r:id="rId20"/>
    <p:sldId id="655" r:id="rId21"/>
    <p:sldId id="657" r:id="rId22"/>
    <p:sldId id="659" r:id="rId23"/>
    <p:sldId id="739" r:id="rId24"/>
    <p:sldId id="722" r:id="rId25"/>
    <p:sldId id="660" r:id="rId26"/>
    <p:sldId id="661" r:id="rId27"/>
    <p:sldId id="662" r:id="rId28"/>
    <p:sldId id="663" r:id="rId29"/>
    <p:sldId id="668" r:id="rId30"/>
    <p:sldId id="669" r:id="rId31"/>
    <p:sldId id="672" r:id="rId32"/>
    <p:sldId id="677" r:id="rId33"/>
    <p:sldId id="679" r:id="rId34"/>
    <p:sldId id="699" r:id="rId35"/>
    <p:sldId id="680" r:id="rId36"/>
    <p:sldId id="681" r:id="rId37"/>
    <p:sldId id="698" r:id="rId38"/>
    <p:sldId id="673" r:id="rId39"/>
    <p:sldId id="674" r:id="rId40"/>
    <p:sldId id="682" r:id="rId41"/>
    <p:sldId id="683" r:id="rId42"/>
    <p:sldId id="723" r:id="rId43"/>
    <p:sldId id="725" r:id="rId44"/>
    <p:sldId id="738" r:id="rId45"/>
    <p:sldId id="687" r:id="rId46"/>
    <p:sldId id="729" r:id="rId47"/>
  </p:sldIdLst>
  <p:sldSz cx="12192000" cy="6858000"/>
  <p:notesSz cx="6934200" cy="9220200"/>
  <p:embeddedFontLst>
    <p:embeddedFont>
      <p:font typeface="Calibri Light" panose="020F0302020204030204" pitchFamily="34" charset="0"/>
      <p:regular r:id="rId50"/>
      <p:italic r:id="rId51"/>
    </p:embeddedFont>
    <p:embeddedFont>
      <p:font typeface="Trebuchet MS" panose="020B0603020202020204" pitchFamily="34" charset="0"/>
      <p:regular r:id="rId52"/>
      <p:bold r:id="rId53"/>
      <p:italic r:id="rId54"/>
      <p:boldItalic r:id="rId55"/>
    </p:embeddedFont>
    <p:embeddedFont>
      <p:font typeface="Impact" panose="020B0806030902050204" pitchFamily="34" charset="0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Arial Black" panose="020B0A04020102020204" pitchFamily="34" charset="0"/>
      <p:bold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1724" autoAdjust="0"/>
  </p:normalViewPr>
  <p:slideViewPr>
    <p:cSldViewPr snapToGrid="0">
      <p:cViewPr varScale="1">
        <p:scale>
          <a:sx n="114" d="100"/>
          <a:sy n="114" d="100"/>
        </p:scale>
        <p:origin x="84" y="-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87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font" Target="fonts/font5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10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3E55DE-2B03-4BCE-8B46-22235832444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B84327-9DD2-4C48-88B9-5C201018DE41}">
      <dgm:prSet phldrT="[Text]"/>
      <dgm:spPr/>
      <dgm:t>
        <a:bodyPr/>
        <a:lstStyle/>
        <a:p>
          <a:r>
            <a:rPr lang="en-US" dirty="0" smtClean="0"/>
            <a:t>Team</a:t>
          </a:r>
        </a:p>
        <a:p>
          <a:r>
            <a:rPr lang="en-US" dirty="0" smtClean="0"/>
            <a:t>Purpose</a:t>
          </a:r>
          <a:endParaRPr lang="en-US" dirty="0"/>
        </a:p>
      </dgm:t>
    </dgm:pt>
    <dgm:pt modelId="{1F32217C-AAF2-4F72-9A85-A3D7F1482172}" type="parTrans" cxnId="{ACE8A606-8AF2-4CC0-83C8-E7FE452BA83A}">
      <dgm:prSet/>
      <dgm:spPr/>
      <dgm:t>
        <a:bodyPr/>
        <a:lstStyle/>
        <a:p>
          <a:endParaRPr lang="en-US"/>
        </a:p>
      </dgm:t>
    </dgm:pt>
    <dgm:pt modelId="{C846C5B2-66C1-4047-A089-40F5750D9A18}" type="sibTrans" cxnId="{ACE8A606-8AF2-4CC0-83C8-E7FE452BA83A}">
      <dgm:prSet/>
      <dgm:spPr/>
      <dgm:t>
        <a:bodyPr/>
        <a:lstStyle/>
        <a:p>
          <a:endParaRPr lang="en-US"/>
        </a:p>
      </dgm:t>
    </dgm:pt>
    <dgm:pt modelId="{F1A2BC66-5607-4614-9938-B2A3CFA01AA0}">
      <dgm:prSet phldrT="[Text]"/>
      <dgm:spPr/>
      <dgm:t>
        <a:bodyPr/>
        <a:lstStyle/>
        <a:p>
          <a:endParaRPr lang="en-US" dirty="0"/>
        </a:p>
      </dgm:t>
    </dgm:pt>
    <dgm:pt modelId="{A9B4EFE9-4967-4FDC-AE62-30B1439225C7}" type="parTrans" cxnId="{97904CC5-4B06-41AE-A4BC-F676C132A5A1}">
      <dgm:prSet/>
      <dgm:spPr/>
      <dgm:t>
        <a:bodyPr/>
        <a:lstStyle/>
        <a:p>
          <a:endParaRPr lang="en-US"/>
        </a:p>
      </dgm:t>
    </dgm:pt>
    <dgm:pt modelId="{A3D90154-FCFE-4C2E-8602-B817662D3BB7}" type="sibTrans" cxnId="{97904CC5-4B06-41AE-A4BC-F676C132A5A1}">
      <dgm:prSet/>
      <dgm:spPr/>
      <dgm:t>
        <a:bodyPr/>
        <a:lstStyle/>
        <a:p>
          <a:endParaRPr lang="en-US"/>
        </a:p>
      </dgm:t>
    </dgm:pt>
    <dgm:pt modelId="{E92B71DE-80EF-4193-B989-29061B599C1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40DC395E-81EE-4416-876C-4976DB9A942F}" type="parTrans" cxnId="{B501DFD4-61FA-459B-B5DA-CEB4BDE68259}">
      <dgm:prSet/>
      <dgm:spPr/>
      <dgm:t>
        <a:bodyPr/>
        <a:lstStyle/>
        <a:p>
          <a:endParaRPr lang="en-US"/>
        </a:p>
      </dgm:t>
    </dgm:pt>
    <dgm:pt modelId="{E1F729A0-35A1-4D6C-BA7D-BA20760F6719}" type="sibTrans" cxnId="{B501DFD4-61FA-459B-B5DA-CEB4BDE68259}">
      <dgm:prSet/>
      <dgm:spPr/>
      <dgm:t>
        <a:bodyPr/>
        <a:lstStyle/>
        <a:p>
          <a:endParaRPr lang="en-US"/>
        </a:p>
      </dgm:t>
    </dgm:pt>
    <dgm:pt modelId="{B278DDB1-BC56-4245-A5B9-303A1A369ABB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4AA29AE8-C6FD-49E1-BB2A-D33D98940A55}" type="parTrans" cxnId="{4C534BA8-E820-4953-8037-4E3547D1D904}">
      <dgm:prSet/>
      <dgm:spPr/>
      <dgm:t>
        <a:bodyPr/>
        <a:lstStyle/>
        <a:p>
          <a:endParaRPr lang="en-US"/>
        </a:p>
      </dgm:t>
    </dgm:pt>
    <dgm:pt modelId="{BB990ADE-67DF-49FE-B9B1-3810FC2FE750}" type="sibTrans" cxnId="{4C534BA8-E820-4953-8037-4E3547D1D904}">
      <dgm:prSet/>
      <dgm:spPr/>
      <dgm:t>
        <a:bodyPr/>
        <a:lstStyle/>
        <a:p>
          <a:endParaRPr lang="en-US"/>
        </a:p>
      </dgm:t>
    </dgm:pt>
    <dgm:pt modelId="{A6D976BA-0E36-4AB3-913A-0077DBF8ADC8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A6D5E0B5-8C2F-48F3-A6EA-BF195DB2B2A3}" type="parTrans" cxnId="{AE4796B3-9373-47B0-A35E-DBF9A8C34EC4}">
      <dgm:prSet/>
      <dgm:spPr/>
      <dgm:t>
        <a:bodyPr/>
        <a:lstStyle/>
        <a:p>
          <a:endParaRPr lang="en-US"/>
        </a:p>
      </dgm:t>
    </dgm:pt>
    <dgm:pt modelId="{D4970748-4F7B-463F-829A-7DDF7429961B}" type="sibTrans" cxnId="{AE4796B3-9373-47B0-A35E-DBF9A8C34EC4}">
      <dgm:prSet/>
      <dgm:spPr/>
      <dgm:t>
        <a:bodyPr/>
        <a:lstStyle/>
        <a:p>
          <a:endParaRPr lang="en-US"/>
        </a:p>
      </dgm:t>
    </dgm:pt>
    <dgm:pt modelId="{722C7994-2E28-4DEB-A5F3-199C538F902B}" type="pres">
      <dgm:prSet presAssocID="{183E55DE-2B03-4BCE-8B46-22235832444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50C589-D85C-4A8E-8D7A-74717C5DEE90}" type="pres">
      <dgm:prSet presAssocID="{183E55DE-2B03-4BCE-8B46-22235832444E}" presName="matrix" presStyleCnt="0"/>
      <dgm:spPr/>
    </dgm:pt>
    <dgm:pt modelId="{0A2834AD-167D-461E-A3EE-4E50757CD07A}" type="pres">
      <dgm:prSet presAssocID="{183E55DE-2B03-4BCE-8B46-22235832444E}" presName="tile1" presStyleLbl="node1" presStyleIdx="0" presStyleCnt="4"/>
      <dgm:spPr/>
      <dgm:t>
        <a:bodyPr/>
        <a:lstStyle/>
        <a:p>
          <a:endParaRPr lang="en-US"/>
        </a:p>
      </dgm:t>
    </dgm:pt>
    <dgm:pt modelId="{25B342E4-CD67-46E3-A9B7-B735874B0463}" type="pres">
      <dgm:prSet presAssocID="{183E55DE-2B03-4BCE-8B46-22235832444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95A67A-D66A-44DE-9F02-E82C58924A54}" type="pres">
      <dgm:prSet presAssocID="{183E55DE-2B03-4BCE-8B46-22235832444E}" presName="tile2" presStyleLbl="node1" presStyleIdx="1" presStyleCnt="4" custScaleX="43718" custScaleY="57756" custLinFactNeighborX="-18531" custLinFactNeighborY="-22422"/>
      <dgm:spPr/>
      <dgm:t>
        <a:bodyPr/>
        <a:lstStyle/>
        <a:p>
          <a:endParaRPr lang="en-US"/>
        </a:p>
      </dgm:t>
    </dgm:pt>
    <dgm:pt modelId="{779FAAEC-DED6-4F72-A02B-8DFC42D3C82F}" type="pres">
      <dgm:prSet presAssocID="{183E55DE-2B03-4BCE-8B46-22235832444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D5F23-C42B-43F9-AD9C-B328C1EE2488}" type="pres">
      <dgm:prSet presAssocID="{183E55DE-2B03-4BCE-8B46-22235832444E}" presName="tile3" presStyleLbl="node1" presStyleIdx="2" presStyleCnt="4" custScaleX="63475" custScaleY="70870" custLinFactNeighborX="20027" custLinFactNeighborY="10257"/>
      <dgm:spPr/>
      <dgm:t>
        <a:bodyPr/>
        <a:lstStyle/>
        <a:p>
          <a:endParaRPr lang="en-US"/>
        </a:p>
      </dgm:t>
    </dgm:pt>
    <dgm:pt modelId="{B0D18E18-09D6-4345-820B-9BD492E1955F}" type="pres">
      <dgm:prSet presAssocID="{183E55DE-2B03-4BCE-8B46-22235832444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104C58-D248-4052-A2F3-306464EBF70E}" type="pres">
      <dgm:prSet presAssocID="{183E55DE-2B03-4BCE-8B46-22235832444E}" presName="tile4" presStyleLbl="node1" presStyleIdx="3" presStyleCnt="4"/>
      <dgm:spPr/>
      <dgm:t>
        <a:bodyPr/>
        <a:lstStyle/>
        <a:p>
          <a:endParaRPr lang="en-US"/>
        </a:p>
      </dgm:t>
    </dgm:pt>
    <dgm:pt modelId="{C251AC12-E13E-49A8-A143-AB9081455CF9}" type="pres">
      <dgm:prSet presAssocID="{183E55DE-2B03-4BCE-8B46-22235832444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4F110-AE5D-44EC-8D0E-51D3C455BFF8}" type="pres">
      <dgm:prSet presAssocID="{183E55DE-2B03-4BCE-8B46-22235832444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ACE8A606-8AF2-4CC0-83C8-E7FE452BA83A}" srcId="{183E55DE-2B03-4BCE-8B46-22235832444E}" destId="{17B84327-9DD2-4C48-88B9-5C201018DE41}" srcOrd="0" destOrd="0" parTransId="{1F32217C-AAF2-4F72-9A85-A3D7F1482172}" sibTransId="{C846C5B2-66C1-4047-A089-40F5750D9A18}"/>
    <dgm:cxn modelId="{4C534BA8-E820-4953-8037-4E3547D1D904}" srcId="{17B84327-9DD2-4C48-88B9-5C201018DE41}" destId="{B278DDB1-BC56-4245-A5B9-303A1A369ABB}" srcOrd="2" destOrd="0" parTransId="{4AA29AE8-C6FD-49E1-BB2A-D33D98940A55}" sibTransId="{BB990ADE-67DF-49FE-B9B1-3810FC2FE750}"/>
    <dgm:cxn modelId="{A8818FD6-4517-4906-B648-0CF6FE31AF0C}" type="presOf" srcId="{B278DDB1-BC56-4245-A5B9-303A1A369ABB}" destId="{B0D18E18-09D6-4345-820B-9BD492E1955F}" srcOrd="1" destOrd="0" presId="urn:microsoft.com/office/officeart/2005/8/layout/matrix1"/>
    <dgm:cxn modelId="{63C19746-C7DE-444D-85E8-D92A8EB3D28C}" type="presOf" srcId="{B278DDB1-BC56-4245-A5B9-303A1A369ABB}" destId="{598D5F23-C42B-43F9-AD9C-B328C1EE2488}" srcOrd="0" destOrd="0" presId="urn:microsoft.com/office/officeart/2005/8/layout/matrix1"/>
    <dgm:cxn modelId="{791CC25A-44ED-4AD2-8222-08A0F10B42E1}" type="presOf" srcId="{A6D976BA-0E36-4AB3-913A-0077DBF8ADC8}" destId="{C251AC12-E13E-49A8-A143-AB9081455CF9}" srcOrd="1" destOrd="0" presId="urn:microsoft.com/office/officeart/2005/8/layout/matrix1"/>
    <dgm:cxn modelId="{B7B26BCC-C769-42A0-A599-4D70B9425FC0}" type="presOf" srcId="{F1A2BC66-5607-4614-9938-B2A3CFA01AA0}" destId="{0A2834AD-167D-461E-A3EE-4E50757CD07A}" srcOrd="0" destOrd="0" presId="urn:microsoft.com/office/officeart/2005/8/layout/matrix1"/>
    <dgm:cxn modelId="{BA42AC21-D332-4A1A-9896-11FE3F3B59ED}" type="presOf" srcId="{E92B71DE-80EF-4193-B989-29061B599C16}" destId="{779FAAEC-DED6-4F72-A02B-8DFC42D3C82F}" srcOrd="1" destOrd="0" presId="urn:microsoft.com/office/officeart/2005/8/layout/matrix1"/>
    <dgm:cxn modelId="{97904CC5-4B06-41AE-A4BC-F676C132A5A1}" srcId="{17B84327-9DD2-4C48-88B9-5C201018DE41}" destId="{F1A2BC66-5607-4614-9938-B2A3CFA01AA0}" srcOrd="0" destOrd="0" parTransId="{A9B4EFE9-4967-4FDC-AE62-30B1439225C7}" sibTransId="{A3D90154-FCFE-4C2E-8602-B817662D3BB7}"/>
    <dgm:cxn modelId="{96E2FFDD-4CFB-49EA-9199-150AF524F9E3}" type="presOf" srcId="{183E55DE-2B03-4BCE-8B46-22235832444E}" destId="{722C7994-2E28-4DEB-A5F3-199C538F902B}" srcOrd="0" destOrd="0" presId="urn:microsoft.com/office/officeart/2005/8/layout/matrix1"/>
    <dgm:cxn modelId="{AE4796B3-9373-47B0-A35E-DBF9A8C34EC4}" srcId="{17B84327-9DD2-4C48-88B9-5C201018DE41}" destId="{A6D976BA-0E36-4AB3-913A-0077DBF8ADC8}" srcOrd="3" destOrd="0" parTransId="{A6D5E0B5-8C2F-48F3-A6EA-BF195DB2B2A3}" sibTransId="{D4970748-4F7B-463F-829A-7DDF7429961B}"/>
    <dgm:cxn modelId="{FF725942-761B-470F-913C-2512E679D2F4}" type="presOf" srcId="{F1A2BC66-5607-4614-9938-B2A3CFA01AA0}" destId="{25B342E4-CD67-46E3-A9B7-B735874B0463}" srcOrd="1" destOrd="0" presId="urn:microsoft.com/office/officeart/2005/8/layout/matrix1"/>
    <dgm:cxn modelId="{92B70805-518D-4DE6-B5F6-9A4A99BFA38B}" type="presOf" srcId="{17B84327-9DD2-4C48-88B9-5C201018DE41}" destId="{BBE4F110-AE5D-44EC-8D0E-51D3C455BFF8}" srcOrd="0" destOrd="0" presId="urn:microsoft.com/office/officeart/2005/8/layout/matrix1"/>
    <dgm:cxn modelId="{AB477EA2-823B-4CE4-A893-18A1D7328677}" type="presOf" srcId="{E92B71DE-80EF-4193-B989-29061B599C16}" destId="{E995A67A-D66A-44DE-9F02-E82C58924A54}" srcOrd="0" destOrd="0" presId="urn:microsoft.com/office/officeart/2005/8/layout/matrix1"/>
    <dgm:cxn modelId="{30ECB868-DD1C-4B28-8181-6F7025568605}" type="presOf" srcId="{A6D976BA-0E36-4AB3-913A-0077DBF8ADC8}" destId="{63104C58-D248-4052-A2F3-306464EBF70E}" srcOrd="0" destOrd="0" presId="urn:microsoft.com/office/officeart/2005/8/layout/matrix1"/>
    <dgm:cxn modelId="{B501DFD4-61FA-459B-B5DA-CEB4BDE68259}" srcId="{17B84327-9DD2-4C48-88B9-5C201018DE41}" destId="{E92B71DE-80EF-4193-B989-29061B599C16}" srcOrd="1" destOrd="0" parTransId="{40DC395E-81EE-4416-876C-4976DB9A942F}" sibTransId="{E1F729A0-35A1-4D6C-BA7D-BA20760F6719}"/>
    <dgm:cxn modelId="{6A79870D-492D-4F3A-8C15-4270374C75BD}" type="presParOf" srcId="{722C7994-2E28-4DEB-A5F3-199C538F902B}" destId="{DB50C589-D85C-4A8E-8D7A-74717C5DEE90}" srcOrd="0" destOrd="0" presId="urn:microsoft.com/office/officeart/2005/8/layout/matrix1"/>
    <dgm:cxn modelId="{CE750834-D19C-4157-87B1-87C45E8FC3BA}" type="presParOf" srcId="{DB50C589-D85C-4A8E-8D7A-74717C5DEE90}" destId="{0A2834AD-167D-461E-A3EE-4E50757CD07A}" srcOrd="0" destOrd="0" presId="urn:microsoft.com/office/officeart/2005/8/layout/matrix1"/>
    <dgm:cxn modelId="{27326A34-2182-4809-90C7-9E7742BF4B89}" type="presParOf" srcId="{DB50C589-D85C-4A8E-8D7A-74717C5DEE90}" destId="{25B342E4-CD67-46E3-A9B7-B735874B0463}" srcOrd="1" destOrd="0" presId="urn:microsoft.com/office/officeart/2005/8/layout/matrix1"/>
    <dgm:cxn modelId="{E21A0F46-5F0D-43F8-B178-D6F22CCAEC99}" type="presParOf" srcId="{DB50C589-D85C-4A8E-8D7A-74717C5DEE90}" destId="{E995A67A-D66A-44DE-9F02-E82C58924A54}" srcOrd="2" destOrd="0" presId="urn:microsoft.com/office/officeart/2005/8/layout/matrix1"/>
    <dgm:cxn modelId="{7EF8F82A-E5DA-4AC9-A552-6187C3416C19}" type="presParOf" srcId="{DB50C589-D85C-4A8E-8D7A-74717C5DEE90}" destId="{779FAAEC-DED6-4F72-A02B-8DFC42D3C82F}" srcOrd="3" destOrd="0" presId="urn:microsoft.com/office/officeart/2005/8/layout/matrix1"/>
    <dgm:cxn modelId="{36BA2330-6978-4FFB-9430-85553ABC312B}" type="presParOf" srcId="{DB50C589-D85C-4A8E-8D7A-74717C5DEE90}" destId="{598D5F23-C42B-43F9-AD9C-B328C1EE2488}" srcOrd="4" destOrd="0" presId="urn:microsoft.com/office/officeart/2005/8/layout/matrix1"/>
    <dgm:cxn modelId="{2AEA7445-0A6B-41CC-BA1D-3E34AF4231E6}" type="presParOf" srcId="{DB50C589-D85C-4A8E-8D7A-74717C5DEE90}" destId="{B0D18E18-09D6-4345-820B-9BD492E1955F}" srcOrd="5" destOrd="0" presId="urn:microsoft.com/office/officeart/2005/8/layout/matrix1"/>
    <dgm:cxn modelId="{AF81B24D-A6E3-41E8-822C-E22FA2A299A9}" type="presParOf" srcId="{DB50C589-D85C-4A8E-8D7A-74717C5DEE90}" destId="{63104C58-D248-4052-A2F3-306464EBF70E}" srcOrd="6" destOrd="0" presId="urn:microsoft.com/office/officeart/2005/8/layout/matrix1"/>
    <dgm:cxn modelId="{1580AA68-9F63-4B4D-89F1-6757E97BC804}" type="presParOf" srcId="{DB50C589-D85C-4A8E-8D7A-74717C5DEE90}" destId="{C251AC12-E13E-49A8-A143-AB9081455CF9}" srcOrd="7" destOrd="0" presId="urn:microsoft.com/office/officeart/2005/8/layout/matrix1"/>
    <dgm:cxn modelId="{C034A7B1-5B41-429C-B198-1E1EB5587A11}" type="presParOf" srcId="{722C7994-2E28-4DEB-A5F3-199C538F902B}" destId="{BBE4F110-AE5D-44EC-8D0E-51D3C455BFF8}" srcOrd="1" destOrd="0" presId="urn:microsoft.com/office/officeart/2005/8/layout/matrix1"/>
  </dgm:cxnLst>
  <dgm:bg>
    <a:solidFill>
      <a:srgbClr val="FFC0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834AD-167D-461E-A3EE-4E50757CD07A}">
      <dsp:nvSpPr>
        <dsp:cNvPr id="0" name=""/>
        <dsp:cNvSpPr/>
      </dsp:nvSpPr>
      <dsp:spPr>
        <a:xfrm rot="16200000">
          <a:off x="675341" y="-675341"/>
          <a:ext cx="2716306" cy="406698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 rot="5400000">
        <a:off x="0" y="0"/>
        <a:ext cx="4066988" cy="2037229"/>
      </dsp:txXfrm>
    </dsp:sp>
    <dsp:sp modelId="{E995A67A-D66A-44DE-9F02-E82C58924A54}">
      <dsp:nvSpPr>
        <dsp:cNvPr id="0" name=""/>
        <dsp:cNvSpPr/>
      </dsp:nvSpPr>
      <dsp:spPr>
        <a:xfrm>
          <a:off x="4457826" y="0"/>
          <a:ext cx="1778006" cy="1568829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4457826" y="0"/>
        <a:ext cx="1778006" cy="1176622"/>
      </dsp:txXfrm>
    </dsp:sp>
    <dsp:sp modelId="{598D5F23-C42B-43F9-AD9C-B328C1EE2488}">
      <dsp:nvSpPr>
        <dsp:cNvPr id="0" name=""/>
        <dsp:cNvSpPr/>
      </dsp:nvSpPr>
      <dsp:spPr>
        <a:xfrm rot="10800000">
          <a:off x="1557229" y="3390547"/>
          <a:ext cx="2581520" cy="1925046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 rot="10800000">
        <a:off x="1557229" y="3871808"/>
        <a:ext cx="2581520" cy="1443784"/>
      </dsp:txXfrm>
    </dsp:sp>
    <dsp:sp modelId="{63104C58-D248-4052-A2F3-306464EBF70E}">
      <dsp:nvSpPr>
        <dsp:cNvPr id="0" name=""/>
        <dsp:cNvSpPr/>
      </dsp:nvSpPr>
      <dsp:spPr>
        <a:xfrm rot="5400000">
          <a:off x="4742329" y="2040964"/>
          <a:ext cx="2716306" cy="4066988"/>
        </a:xfrm>
        <a:prstGeom prst="round1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 rot="-5400000">
        <a:off x="4066988" y="3395382"/>
        <a:ext cx="4066988" cy="2037229"/>
      </dsp:txXfrm>
    </dsp:sp>
    <dsp:sp modelId="{BBE4F110-AE5D-44EC-8D0E-51D3C455BFF8}">
      <dsp:nvSpPr>
        <dsp:cNvPr id="0" name=""/>
        <dsp:cNvSpPr/>
      </dsp:nvSpPr>
      <dsp:spPr>
        <a:xfrm>
          <a:off x="2846891" y="2037229"/>
          <a:ext cx="2440193" cy="1358153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Team</a:t>
          </a:r>
        </a:p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Purpose</a:t>
          </a:r>
          <a:endParaRPr lang="en-US" sz="3100" kern="1200" dirty="0"/>
        </a:p>
      </dsp:txBody>
      <dsp:txXfrm>
        <a:off x="2913191" y="2103529"/>
        <a:ext cx="2307593" cy="1225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2611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26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26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045AF9E9-45A7-4B10-87D3-40BB705843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3584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2611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2611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4597DFDF-648E-4489-A6B2-37B8B3F879C5}" type="datetimeFigureOut">
              <a:rPr lang="en-CA" smtClean="0"/>
              <a:t>14/01/2019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1152525"/>
            <a:ext cx="5530850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437221"/>
            <a:ext cx="5547360" cy="3630454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26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26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14E57201-026B-40FA-9D5D-42F1AA8D9B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78461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6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0838" y="692150"/>
            <a:ext cx="6157912" cy="3463925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387850"/>
            <a:ext cx="6019800" cy="415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This material is found on page 164-165.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42901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824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908442"/>
            <a:ext cx="9144000" cy="1216593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add session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224491"/>
            <a:ext cx="9144000" cy="659743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instructor name and date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1626053"/>
            <a:ext cx="1219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lfa Slab One" panose="02000507050000020004" pitchFamily="2" charset="0"/>
              </a:rPr>
              <a:t>Goodman</a:t>
            </a:r>
            <a:r>
              <a:rPr lang="en-US" sz="1800" baseline="0" dirty="0" smtClean="0">
                <a:latin typeface="Alfa Slab One" panose="02000507050000020004" pitchFamily="2" charset="0"/>
              </a:rPr>
              <a:t> </a:t>
            </a:r>
            <a:r>
              <a:rPr lang="en-US" sz="1800" dirty="0" smtClean="0">
                <a:latin typeface="Alfa Slab One" panose="02000507050000020004" pitchFamily="2" charset="0"/>
              </a:rPr>
              <a:t>School of Business – Brock</a:t>
            </a:r>
            <a:r>
              <a:rPr lang="en-US" sz="1800" baseline="0" dirty="0" smtClean="0">
                <a:latin typeface="Alfa Slab One" panose="02000507050000020004" pitchFamily="2" charset="0"/>
              </a:rPr>
              <a:t> University’s Ancillary Services</a:t>
            </a:r>
            <a:endParaRPr lang="en-US" sz="1800" dirty="0" smtClean="0">
              <a:latin typeface="Alfa Slab One" panose="02000507050000020004" pitchFamily="2" charset="0"/>
            </a:endParaRPr>
          </a:p>
          <a:p>
            <a:pPr algn="ctr"/>
            <a:r>
              <a:rPr lang="en-US" sz="4000" baseline="0" dirty="0" smtClean="0">
                <a:latin typeface="Alfa Slab One" panose="02000507050000020004" pitchFamily="2" charset="0"/>
              </a:rPr>
              <a:t>Management Development Program</a:t>
            </a:r>
            <a:endParaRPr lang="en-CA" sz="4000" dirty="0">
              <a:latin typeface="Alfa Slab One" panose="02000507050000020004" pitchFamily="2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047894" y="4983690"/>
            <a:ext cx="3590692" cy="1104876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Click icon to add partner logo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1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4024"/>
            <a:ext cx="3932237" cy="1133375"/>
          </a:xfrm>
        </p:spPr>
        <p:txBody>
          <a:bodyPr anchor="b"/>
          <a:lstStyle>
            <a:lvl1pPr>
              <a:defRPr sz="3200"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Trebuchet MS" panose="020B0603020202020204" pitchFamily="34" charset="0"/>
              </a:defRPr>
            </a:lvl1pPr>
            <a:lvl2pPr>
              <a:defRPr sz="2800">
                <a:latin typeface="Trebuchet MS" panose="020B0603020202020204" pitchFamily="34" charset="0"/>
              </a:defRPr>
            </a:lvl2pPr>
            <a:lvl3pPr>
              <a:defRPr sz="2400">
                <a:latin typeface="Trebuchet MS" panose="020B0603020202020204" pitchFamily="34" charset="0"/>
              </a:defRPr>
            </a:lvl3pPr>
            <a:lvl4pPr>
              <a:defRPr sz="2000">
                <a:latin typeface="Trebuchet MS" panose="020B0603020202020204" pitchFamily="34" charset="0"/>
              </a:defRPr>
            </a:lvl4pPr>
            <a:lvl5pPr>
              <a:defRPr sz="2000">
                <a:latin typeface="Trebuchet MS" panose="020B0603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rebuchet MS" panose="020B0603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60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4024"/>
            <a:ext cx="3932237" cy="1133375"/>
          </a:xfrm>
        </p:spPr>
        <p:txBody>
          <a:bodyPr anchor="b"/>
          <a:lstStyle>
            <a:lvl1pPr>
              <a:defRPr sz="3200"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Trebuchet MS" panose="020B0603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rebuchet MS" panose="020B0603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54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8147"/>
            <a:ext cx="10515600" cy="4750682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2000" cy="11708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17087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Resources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1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125950"/>
            <a:ext cx="9144000" cy="1505415"/>
          </a:xfrm>
        </p:spPr>
        <p:txBody>
          <a:bodyPr anchor="ctr">
            <a:noAutofit/>
          </a:bodyPr>
          <a:lstStyle>
            <a:lvl1pPr algn="ctr">
              <a:defRPr sz="4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here to add contact information</a:t>
            </a:r>
            <a:endParaRPr lang="en-CA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769335" y="2475570"/>
            <a:ext cx="86533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ED1C24"/>
                </a:solidFill>
                <a:latin typeface="Alfa Slab One" panose="02000507050000020004" pitchFamily="2" charset="0"/>
              </a:rPr>
              <a:t>THANK YOU</a:t>
            </a:r>
            <a:endParaRPr lang="en-CA" sz="9600" dirty="0">
              <a:solidFill>
                <a:srgbClr val="ED1C24"/>
              </a:solidFill>
              <a:latin typeface="Alfa Slab One" panose="02000507050000020004" pitchFamily="2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43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43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522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ED7427B-A19D-4692-9D91-3526950F68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4460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28658"/>
            <a:ext cx="9144000" cy="1296377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add session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224491"/>
            <a:ext cx="9144000" cy="659743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instructor name and date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Taking Careers to the Next Level</a:t>
            </a:r>
            <a:endParaRPr kumimoji="0" lang="en-CA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30382" y="1807716"/>
            <a:ext cx="10931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 smtClean="0">
                <a:latin typeface="Alfa Slab One" panose="02000507050000020004" pitchFamily="2" charset="0"/>
              </a:rPr>
              <a:t>Goodman School of Business – Brock University's Ancillary Services </a:t>
            </a:r>
          </a:p>
          <a:p>
            <a:pPr algn="ctr"/>
            <a:r>
              <a:rPr lang="en-CA" sz="3600" dirty="0" smtClean="0">
                <a:latin typeface="Alfa Slab One" panose="02000507050000020004" pitchFamily="2" charset="0"/>
              </a:rPr>
              <a:t>Management Development Program</a:t>
            </a:r>
            <a:endParaRPr lang="en-CA" sz="3600" dirty="0">
              <a:latin typeface="Alfa Slab One" panose="02000507050000020004" pitchFamily="2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047894" y="4983690"/>
            <a:ext cx="3590692" cy="1104876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/>
              <a:t>Click icon to add partner logo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8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7738"/>
            <a:ext cx="10515600" cy="4801090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4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67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6"/>
          <a:stretch/>
        </p:blipFill>
        <p:spPr>
          <a:xfrm>
            <a:off x="3007232" y="0"/>
            <a:ext cx="9184768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3784447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7738"/>
            <a:ext cx="10515600" cy="4801090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4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21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2104" y="0"/>
            <a:ext cx="8429896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762104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67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2104" y="0"/>
            <a:ext cx="8429896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762104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116" y="6190488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06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40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79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91771"/>
            <a:ext cx="5181600" cy="4885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91771"/>
            <a:ext cx="5181600" cy="4885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12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20219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26105"/>
            <a:ext cx="5157787" cy="416355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0219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26105"/>
            <a:ext cx="5183188" cy="416355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9240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55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7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4024"/>
            <a:ext cx="3932237" cy="1133375"/>
          </a:xfrm>
        </p:spPr>
        <p:txBody>
          <a:bodyPr anchor="b"/>
          <a:lstStyle>
            <a:lvl1pPr>
              <a:defRPr sz="32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Trebuchet MS" panose="020B0603020202020204" pitchFamily="34" charset="0"/>
              </a:defRPr>
            </a:lvl1pPr>
            <a:lvl2pPr>
              <a:defRPr sz="2800">
                <a:latin typeface="Trebuchet MS" panose="020B0603020202020204" pitchFamily="34" charset="0"/>
              </a:defRPr>
            </a:lvl2pPr>
            <a:lvl3pPr>
              <a:defRPr sz="2400">
                <a:latin typeface="Trebuchet MS" panose="020B0603020202020204" pitchFamily="34" charset="0"/>
              </a:defRPr>
            </a:lvl3pPr>
            <a:lvl4pPr>
              <a:defRPr sz="2000">
                <a:latin typeface="Trebuchet MS" panose="020B0603020202020204" pitchFamily="34" charset="0"/>
              </a:defRPr>
            </a:lvl4pPr>
            <a:lvl5pPr>
              <a:defRPr sz="2000">
                <a:latin typeface="Trebuchet MS" panose="020B0603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rebuchet MS" panose="020B0603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45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4024"/>
            <a:ext cx="3932237" cy="1133375"/>
          </a:xfrm>
        </p:spPr>
        <p:txBody>
          <a:bodyPr anchor="b"/>
          <a:lstStyle>
            <a:lvl1pPr>
              <a:defRPr sz="32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Trebuchet MS" panose="020B0603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rebuchet MS" panose="020B0603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02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8147"/>
            <a:ext cx="10515600" cy="4750682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2000" cy="11708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17087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Resources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73690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677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125950"/>
            <a:ext cx="9144000" cy="1505415"/>
          </a:xfrm>
        </p:spPr>
        <p:txBody>
          <a:bodyPr anchor="ctr">
            <a:noAutofit/>
          </a:bodyPr>
          <a:lstStyle>
            <a:lvl1pPr algn="ctr">
              <a:defRPr sz="4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here to add instructor </a:t>
            </a:r>
            <a:br>
              <a:rPr lang="en-US" dirty="0"/>
            </a:br>
            <a:r>
              <a:rPr lang="en-US" dirty="0"/>
              <a:t>contact information</a:t>
            </a:r>
            <a:endParaRPr lang="en-CA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3024294" y="2475570"/>
            <a:ext cx="61434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solidFill>
                  <a:srgbClr val="ED1C24"/>
                </a:solidFill>
                <a:latin typeface="Alfa Slab One" panose="02000507050000020004" pitchFamily="2" charset="0"/>
              </a:rPr>
              <a:t>THANK YOU</a:t>
            </a:r>
            <a:endParaRPr lang="en-CA" sz="9600" dirty="0">
              <a:solidFill>
                <a:srgbClr val="ED1C24"/>
              </a:solidFill>
              <a:latin typeface="Alfa Slab One" panose="02000507050000020004" pitchFamily="2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Taking Careers to the Next Level</a:t>
            </a:r>
            <a:endParaRPr kumimoji="0" lang="en-CA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7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6"/>
          <a:stretch/>
        </p:blipFill>
        <p:spPr>
          <a:xfrm>
            <a:off x="3007232" y="0"/>
            <a:ext cx="9184768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3784447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389" y="597452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8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077D3-B5EE-409C-A371-37BE95229F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06163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1EFFEF-BCB2-4EB4-B2EA-7F7F23F5B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4E85993-21DB-4054-882B-A1ADF6B1F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11ADD1-88DA-492C-AB0A-E129C226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C5FDD0-D553-4622-A806-46D1AF22E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7E60FE-8AB8-4D2D-9470-F5060397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041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42468"/>
            <a:ext cx="12192000" cy="82027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F72C6E-23BC-4C84-A062-B5EDCE68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2468"/>
            <a:ext cx="10515600" cy="8202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35248A-2E42-4F14-BECD-9A062C190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547"/>
            <a:ext cx="10515600" cy="435133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507C71-07B9-4EE4-BEBD-FA17636A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2D30CE-5E79-43F6-915E-080A3A51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73690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61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90B63E-DD56-4234-B4D0-D65EE932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66C923-F662-40B3-85EE-66A4C89A9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ABED66-DFFB-4D2C-9A6F-446CD52C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DC4815-EE81-4DFF-9FD7-CF60305E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94D7CF-34D5-4A2D-92A5-6D4BEEE8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68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64A798-9D04-4B0E-A874-4E618557D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A5844B-926C-4DC5-BA0F-AC8465EC8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33D60B4-9098-45EE-AD95-96509CA7B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43B4B6-BFA8-46E4-BB07-03007D49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A603BE-2199-497F-AE18-92A37E52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4BBFBC-0802-400C-A22F-4BDCE473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22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E4BA03-1C8B-45DD-8620-8C7556F4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C19736-7AF6-40B9-BF9E-0ED15AD30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764AE0-B040-4D3C-BC79-9C9EF715B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D67F0FB-96E3-48D9-B8FA-5A3D7CFAC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A56FB28-65A3-4A36-AF77-3CD46A9EB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3075E96-C490-47A1-9AEB-EEE3ED4B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C5654CF-3408-4898-89DF-E6943AD5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8B7DEC-213C-4971-B1F5-54A3ABFF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63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927AAC-3808-45DC-9D47-A0F8F73D1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40A2964-3555-4D27-9D41-B3D15FE38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4903F4-F875-4E92-BF27-67D3D2D74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DD73B8E-38AD-4CC4-934D-9DBD520C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89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C998E53-E177-42E2-89BA-811DACCA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25E49E1-DA9D-43BC-94D5-30598B55F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501889-F42C-4DC2-BA64-89F3C609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D23D9B-C72B-438E-A38D-E5B2EEDDB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14F9EE-6A5D-4B08-9D08-56A00AE27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61F72-9B24-460B-9A20-987751765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338478-C008-4E7F-8381-C11EB388C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D29424-6772-44FA-891F-89AABECC0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B31010-A9E6-49A3-953A-FDC2D8F9C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91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89A59F-863D-4600-AFF7-945658A50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47B750-CD13-4120-BD89-1B322ECC1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E2DBD3-DC6B-4B81-90F6-4AEB9B91C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1123CF5-974D-47FD-800C-5B63E032E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F5D98E-EEC3-4B5F-A472-E3C568FE7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DF1BCF-D8DA-4A4F-87F7-9C2547BC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2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2104" y="0"/>
            <a:ext cx="8429896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762104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3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C405C8-F74E-4C1E-9601-8D581A7D1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5D889D-44B3-477D-9A61-3C858FEE6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B2512A-AB06-4039-96C6-7214D283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90F3E8-8498-46B4-80DE-91A9742C7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3A635C-E4BA-4DAA-95E2-7AF1BDFD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43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7D78ED4-247A-4A49-82E4-E7189970C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C989BB-E7A4-4C01-AFE0-67AD47487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2A7462-381D-4944-BC32-467BAED9A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A73510-924E-448D-9923-0DABA046D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971E30-C0AB-443F-830A-E10C7DD54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77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312418"/>
            <a:ext cx="9144000" cy="1812617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add session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224491"/>
            <a:ext cx="9144000" cy="659743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instructor name and date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4" y="0"/>
            <a:ext cx="1520955" cy="182270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266113" y="372745"/>
            <a:ext cx="95778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lfa Slab One" panose="02000507050000020004" pitchFamily="2" charset="0"/>
              </a:rPr>
              <a:t>GSB - NPC </a:t>
            </a:r>
          </a:p>
          <a:p>
            <a:r>
              <a:rPr lang="en-US" sz="2800" baseline="0" dirty="0" smtClean="0">
                <a:latin typeface="Alfa Slab One" panose="02000507050000020004" pitchFamily="2" charset="0"/>
              </a:rPr>
              <a:t>Professional Leadership Development Program</a:t>
            </a:r>
            <a:endParaRPr lang="en-CA" sz="2800" dirty="0">
              <a:latin typeface="Alfa Slab One" panose="02000507050000020004" pitchFamily="2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047894" y="4983690"/>
            <a:ext cx="3590692" cy="1104876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Click icon to add partner logo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307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2104" y="0"/>
            <a:ext cx="8429896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762104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389" y="5974524"/>
            <a:ext cx="667512" cy="799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64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40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8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91771"/>
            <a:ext cx="5181600" cy="4885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91771"/>
            <a:ext cx="5181600" cy="4885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2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20219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26105"/>
            <a:ext cx="5157787" cy="416355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0219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26105"/>
            <a:ext cx="5183188" cy="416355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9240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79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69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54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9" r:id="rId4"/>
    <p:sldLayoutId id="2147483671" r:id="rId5"/>
    <p:sldLayoutId id="2147483670" r:id="rId6"/>
    <p:sldLayoutId id="2147483652" r:id="rId7"/>
    <p:sldLayoutId id="2147483653" r:id="rId8"/>
    <p:sldLayoutId id="2147483655" r:id="rId9"/>
    <p:sldLayoutId id="2147483656" r:id="rId10"/>
    <p:sldLayoutId id="2147483657" r:id="rId11"/>
    <p:sldLayoutId id="2147483672" r:id="rId12"/>
    <p:sldLayoutId id="2147483668" r:id="rId13"/>
    <p:sldLayoutId id="2147483683" r:id="rId14"/>
    <p:sldLayoutId id="2147483685" r:id="rId15"/>
    <p:sldLayoutId id="2147483702" r:id="rId1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EF619821-10D7-4126-8A5C-EBED975DD8F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566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31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D611E25-A17E-4FFF-96B1-6D3DA8D6F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C1EE72-D57C-4AF7-A5F4-5D8E72E13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85603E-F394-4B30-95D5-8531EC05F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D1BA3C-5B18-40C2-8673-BED5D2A08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72809C-BFA4-4D11-804D-4230FCD42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  <p:pic>
        <p:nvPicPr>
          <p:cNvPr id="2052" name="Picture 4" descr="C:\Users\KEVIN~1.RUS\AppData\Local\Temp\SNAGHTML1281abc.PNG">
            <a:extLst>
              <a:ext uri="{FF2B5EF4-FFF2-40B4-BE49-F238E27FC236}">
                <a16:creationId xmlns:a16="http://schemas.microsoft.com/office/drawing/2014/main" xmlns="" id="{1AC00573-36AB-4211-971E-BFCFFB0816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43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18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30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PYeCltXpxw" TargetMode="Externa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hyperlink" Target="https://www.dropbox.com/s/v1yslg59i3uou3h/FINECUT_sizzle5_compressed.mp4?dl=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youtube.com/watch?v=jx3McZX4LT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66" y="-220856"/>
            <a:ext cx="3932237" cy="1133375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Team Work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94" y="912519"/>
            <a:ext cx="10138611" cy="591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Interaction of Norms and Cohesiveness on Performance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013254"/>
            <a:ext cx="10515600" cy="5844746"/>
          </a:xfrm>
          <a:solidFill>
            <a:schemeClr val="accent1"/>
          </a:solidFill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05200" y="1981200"/>
            <a:ext cx="6248400" cy="4038600"/>
          </a:xfrm>
          <a:prstGeom prst="rect">
            <a:avLst/>
          </a:prstGeom>
          <a:solidFill>
            <a:srgbClr val="FFFF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folHlink"/>
                </a:solidFill>
                <a:latin typeface="Times New Roman" panose="02020603050405020304" pitchFamily="18" charset="0"/>
              </a:rPr>
              <a:t>Performance</a:t>
            </a:r>
            <a:endParaRPr lang="en-US" altLang="en-US" sz="24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6400800" y="2209800"/>
            <a:ext cx="0" cy="16002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3505200" y="4038600"/>
            <a:ext cx="1828800" cy="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133600" y="3581401"/>
            <a:ext cx="1379538" cy="954107"/>
          </a:xfrm>
          <a:prstGeom prst="rect">
            <a:avLst/>
          </a:prstGeom>
          <a:noFill/>
          <a:ln w="57150" cap="sq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Perf.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Norms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105400" y="6096000"/>
            <a:ext cx="2198038" cy="523220"/>
          </a:xfrm>
          <a:prstGeom prst="rect">
            <a:avLst/>
          </a:prstGeom>
          <a:noFill/>
          <a:ln w="57150" cap="sq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Cohesiveness</a:t>
            </a:r>
          </a:p>
        </p:txBody>
      </p:sp>
      <p:sp>
        <p:nvSpPr>
          <p:cNvPr id="23561" name="WordArt 9"/>
          <p:cNvSpPr>
            <a:spLocks noChangeArrowheads="1" noChangeShapeType="1" noTextEdit="1"/>
          </p:cNvSpPr>
          <p:nvPr/>
        </p:nvSpPr>
        <p:spPr bwMode="auto">
          <a:xfrm>
            <a:off x="2590801" y="4953000"/>
            <a:ext cx="809625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Low</a:t>
            </a:r>
          </a:p>
        </p:txBody>
      </p:sp>
      <p:sp>
        <p:nvSpPr>
          <p:cNvPr id="23562" name="WordArt 10"/>
          <p:cNvSpPr>
            <a:spLocks noChangeArrowheads="1" noChangeShapeType="1" noTextEdit="1"/>
          </p:cNvSpPr>
          <p:nvPr/>
        </p:nvSpPr>
        <p:spPr bwMode="auto">
          <a:xfrm>
            <a:off x="4038600" y="6096000"/>
            <a:ext cx="838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Low</a:t>
            </a:r>
          </a:p>
        </p:txBody>
      </p:sp>
      <p:sp>
        <p:nvSpPr>
          <p:cNvPr id="23563" name="WordArt 11"/>
          <p:cNvSpPr>
            <a:spLocks noChangeArrowheads="1" noChangeShapeType="1" noTextEdit="1"/>
          </p:cNvSpPr>
          <p:nvPr/>
        </p:nvSpPr>
        <p:spPr bwMode="auto">
          <a:xfrm>
            <a:off x="2362200" y="2895600"/>
            <a:ext cx="9906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High</a:t>
            </a:r>
          </a:p>
        </p:txBody>
      </p:sp>
      <p:sp>
        <p:nvSpPr>
          <p:cNvPr id="23564" name="WordArt 12"/>
          <p:cNvSpPr>
            <a:spLocks noChangeArrowheads="1" noChangeShapeType="1" noTextEdit="1"/>
          </p:cNvSpPr>
          <p:nvPr/>
        </p:nvSpPr>
        <p:spPr bwMode="auto">
          <a:xfrm>
            <a:off x="7772400" y="6172200"/>
            <a:ext cx="1066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High</a:t>
            </a:r>
          </a:p>
        </p:txBody>
      </p:sp>
      <p:sp>
        <p:nvSpPr>
          <p:cNvPr id="23565" name="WordArt 13"/>
          <p:cNvSpPr>
            <a:spLocks noChangeArrowheads="1" noChangeShapeType="1" noTextEdit="1"/>
          </p:cNvSpPr>
          <p:nvPr/>
        </p:nvSpPr>
        <p:spPr bwMode="auto">
          <a:xfrm>
            <a:off x="4267200" y="4648200"/>
            <a:ext cx="10858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Low</a:t>
            </a:r>
          </a:p>
        </p:txBody>
      </p:sp>
      <p:sp>
        <p:nvSpPr>
          <p:cNvPr id="23566" name="WordArt 14"/>
          <p:cNvSpPr>
            <a:spLocks noChangeArrowheads="1" noChangeShapeType="1" noTextEdit="1"/>
          </p:cNvSpPr>
          <p:nvPr/>
        </p:nvSpPr>
        <p:spPr bwMode="auto">
          <a:xfrm>
            <a:off x="7010400" y="2819400"/>
            <a:ext cx="116205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High</a:t>
            </a:r>
          </a:p>
        </p:txBody>
      </p:sp>
      <p:sp>
        <p:nvSpPr>
          <p:cNvPr id="23567" name="WordArt 15"/>
          <p:cNvSpPr>
            <a:spLocks noChangeArrowheads="1" noChangeShapeType="1" noTextEdit="1"/>
          </p:cNvSpPr>
          <p:nvPr/>
        </p:nvSpPr>
        <p:spPr bwMode="auto">
          <a:xfrm>
            <a:off x="7086601" y="4495800"/>
            <a:ext cx="1457325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Lowest</a:t>
            </a:r>
          </a:p>
        </p:txBody>
      </p:sp>
      <p:sp>
        <p:nvSpPr>
          <p:cNvPr id="23568" name="WordArt 16"/>
          <p:cNvSpPr>
            <a:spLocks noChangeArrowheads="1" noChangeShapeType="1" noTextEdit="1"/>
          </p:cNvSpPr>
          <p:nvPr/>
        </p:nvSpPr>
        <p:spPr bwMode="auto">
          <a:xfrm>
            <a:off x="4038601" y="2895600"/>
            <a:ext cx="1819275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Medium</a:t>
            </a:r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 flipV="1">
            <a:off x="6400800" y="4419600"/>
            <a:ext cx="0" cy="16002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 flipH="1">
            <a:off x="7467600" y="4114800"/>
            <a:ext cx="1752600" cy="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3581400" y="4191000"/>
            <a:ext cx="16764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>
            <a:off x="7391400" y="4191000"/>
            <a:ext cx="16002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3" name="Line 21"/>
          <p:cNvSpPr>
            <a:spLocks noChangeShapeType="1"/>
          </p:cNvSpPr>
          <p:nvPr/>
        </p:nvSpPr>
        <p:spPr bwMode="auto">
          <a:xfrm flipV="1">
            <a:off x="6248400" y="4343400"/>
            <a:ext cx="0" cy="16764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4" name="Line 22"/>
          <p:cNvSpPr>
            <a:spLocks noChangeShapeType="1"/>
          </p:cNvSpPr>
          <p:nvPr/>
        </p:nvSpPr>
        <p:spPr bwMode="auto">
          <a:xfrm flipV="1">
            <a:off x="6248400" y="2286000"/>
            <a:ext cx="0" cy="16764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5" name="Line 23"/>
          <p:cNvSpPr>
            <a:spLocks noChangeShapeType="1"/>
          </p:cNvSpPr>
          <p:nvPr/>
        </p:nvSpPr>
        <p:spPr bwMode="auto">
          <a:xfrm flipV="1">
            <a:off x="3657600" y="2438400"/>
            <a:ext cx="0" cy="3505200"/>
          </a:xfrm>
          <a:prstGeom prst="line">
            <a:avLst/>
          </a:prstGeom>
          <a:noFill/>
          <a:ln w="57150" cap="sq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>
            <a:off x="3657600" y="5943600"/>
            <a:ext cx="5257800" cy="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34" y="1703107"/>
            <a:ext cx="10515600" cy="4953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hlinkClick r:id="rId2"/>
              </a:rPr>
              <a:t>Why we work determines how we work. </a:t>
            </a:r>
            <a:endParaRPr lang="en-US" sz="4000" dirty="0" smtClean="0"/>
          </a:p>
          <a:p>
            <a:r>
              <a:rPr lang="en-US" sz="4000" b="1" dirty="0" smtClean="0"/>
              <a:t>Play </a:t>
            </a:r>
            <a:r>
              <a:rPr lang="en-US" sz="4000" dirty="0" smtClean="0"/>
              <a:t>is when you are motivated by the work itself.  </a:t>
            </a:r>
          </a:p>
          <a:p>
            <a:r>
              <a:rPr lang="en-US" sz="4000" b="1" dirty="0" smtClean="0"/>
              <a:t>Purpose</a:t>
            </a:r>
            <a:r>
              <a:rPr lang="en-US" sz="4000" dirty="0" smtClean="0"/>
              <a:t> is when the direct outcome of the work fits your identity.</a:t>
            </a:r>
          </a:p>
          <a:p>
            <a:pPr marL="0" indent="0">
              <a:buNone/>
            </a:pPr>
            <a:r>
              <a:rPr lang="en-US" sz="4000" dirty="0" smtClean="0"/>
              <a:t>	</a:t>
            </a:r>
            <a:r>
              <a:rPr lang="en-US" sz="4000" dirty="0" smtClean="0">
                <a:solidFill>
                  <a:srgbClr val="FF0000"/>
                </a:solidFill>
              </a:rPr>
              <a:t>Insight: Explain the why (for me and we) 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1054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Research: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8747" y="1359599"/>
            <a:ext cx="10843054" cy="4351338"/>
          </a:xfrm>
        </p:spPr>
        <p:txBody>
          <a:bodyPr/>
          <a:lstStyle/>
          <a:p>
            <a:r>
              <a:rPr lang="en-US" b="1" dirty="0" smtClean="0"/>
              <a:t>Quality </a:t>
            </a:r>
            <a:r>
              <a:rPr lang="en-US" b="1" dirty="0"/>
              <a:t>of </a:t>
            </a:r>
            <a:r>
              <a:rPr lang="en-US" b="1" dirty="0" smtClean="0"/>
              <a:t>interactions</a:t>
            </a:r>
            <a:r>
              <a:rPr lang="en-US" dirty="0" smtClean="0"/>
              <a:t>: Most valued team skills include: active </a:t>
            </a:r>
            <a:r>
              <a:rPr lang="en-US" dirty="0"/>
              <a:t>l</a:t>
            </a:r>
            <a:r>
              <a:rPr lang="en-US" dirty="0" smtClean="0"/>
              <a:t>istening, collective problem solving, taking responsibility, giving positive feedback plus 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22400" y="2791524"/>
            <a:ext cx="8310391" cy="36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24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Group Decision Making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43466" y="2003854"/>
            <a:ext cx="3813175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		</a:t>
            </a:r>
            <a:r>
              <a:rPr lang="en-US" altLang="en-US" b="1" dirty="0" smtClean="0">
                <a:solidFill>
                  <a:schemeClr val="folHlink"/>
                </a:solidFill>
              </a:rPr>
              <a:t>Factors</a:t>
            </a:r>
            <a:endParaRPr lang="en-US" altLang="en-US" b="1" dirty="0">
              <a:solidFill>
                <a:schemeClr val="folHlink"/>
              </a:solidFill>
            </a:endParaRPr>
          </a:p>
          <a:p>
            <a:pPr eaLnBrk="1" hangingPunct="1"/>
            <a:r>
              <a:rPr lang="en-US" altLang="en-US" b="1" dirty="0"/>
              <a:t>Member Status</a:t>
            </a:r>
          </a:p>
          <a:p>
            <a:pPr eaLnBrk="1" hangingPunct="1"/>
            <a:r>
              <a:rPr lang="en-US" altLang="en-US" b="1" dirty="0"/>
              <a:t>Conflict Orientation</a:t>
            </a:r>
          </a:p>
          <a:p>
            <a:pPr eaLnBrk="1" hangingPunct="1"/>
            <a:r>
              <a:rPr lang="en-US" altLang="en-US" b="1" dirty="0"/>
              <a:t>Group think</a:t>
            </a:r>
          </a:p>
          <a:p>
            <a:pPr lvl="1" eaLnBrk="1" hangingPunct="1"/>
            <a:r>
              <a:rPr lang="en-US" altLang="en-US" b="1" dirty="0"/>
              <a:t>contrary minded</a:t>
            </a:r>
          </a:p>
          <a:p>
            <a:pPr eaLnBrk="1" hangingPunct="1"/>
            <a:r>
              <a:rPr lang="en-US" altLang="en-US" b="1" dirty="0"/>
              <a:t>Group shift</a:t>
            </a:r>
          </a:p>
          <a:p>
            <a:pPr lvl="1" eaLnBrk="1" hangingPunct="1"/>
            <a:r>
              <a:rPr lang="en-US" altLang="en-US" b="1" dirty="0"/>
              <a:t>riskier decisions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dirty="0"/>
          </a:p>
          <a:p>
            <a:pPr eaLnBrk="1" hangingPunct="1"/>
            <a:endParaRPr lang="en-US" altLang="en-US" dirty="0"/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5260890" y="1278296"/>
            <a:ext cx="6664411" cy="499830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3456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769" y="-233064"/>
            <a:ext cx="10515600" cy="1325563"/>
          </a:xfrm>
        </p:spPr>
        <p:txBody>
          <a:bodyPr/>
          <a:lstStyle/>
          <a:p>
            <a:r>
              <a:rPr lang="en-US" dirty="0" smtClean="0"/>
              <a:t>Team Research: Dysfunctions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835068"/>
            <a:ext cx="5067117" cy="4351338"/>
          </a:xfrm>
        </p:spPr>
        <p:txBody>
          <a:bodyPr>
            <a:normAutofit/>
          </a:bodyPr>
          <a:lstStyle/>
          <a:p>
            <a:r>
              <a:rPr lang="en-US" dirty="0"/>
              <a:t>Dysfunctional: 70% of workers say they have been on dysfunctional teams as a result </a:t>
            </a:r>
            <a:r>
              <a:rPr lang="en-US" dirty="0" smtClean="0"/>
              <a:t>of: </a:t>
            </a:r>
          </a:p>
          <a:p>
            <a:pPr lvl="1"/>
            <a:r>
              <a:rPr lang="en-US" dirty="0" smtClean="0"/>
              <a:t>absence </a:t>
            </a:r>
            <a:r>
              <a:rPr lang="en-US" dirty="0"/>
              <a:t>of trust, </a:t>
            </a:r>
            <a:endParaRPr lang="en-US" dirty="0" smtClean="0"/>
          </a:p>
          <a:p>
            <a:pPr lvl="1"/>
            <a:r>
              <a:rPr lang="en-US" dirty="0" smtClean="0"/>
              <a:t>high </a:t>
            </a:r>
            <a:r>
              <a:rPr lang="en-US" dirty="0"/>
              <a:t>conflict, </a:t>
            </a:r>
            <a:endParaRPr lang="en-US" dirty="0" smtClean="0"/>
          </a:p>
          <a:p>
            <a:pPr lvl="1"/>
            <a:r>
              <a:rPr lang="en-US" dirty="0" smtClean="0"/>
              <a:t>lack </a:t>
            </a:r>
            <a:r>
              <a:rPr lang="en-US" dirty="0"/>
              <a:t>of commitment, </a:t>
            </a:r>
            <a:endParaRPr lang="en-US" dirty="0" smtClean="0"/>
          </a:p>
          <a:p>
            <a:pPr lvl="1"/>
            <a:r>
              <a:rPr lang="en-US" dirty="0" smtClean="0"/>
              <a:t>low </a:t>
            </a:r>
            <a:r>
              <a:rPr lang="en-US" dirty="0"/>
              <a:t>accountability, </a:t>
            </a:r>
            <a:endParaRPr lang="en-US" dirty="0" smtClean="0"/>
          </a:p>
          <a:p>
            <a:pPr lvl="1"/>
            <a:r>
              <a:rPr lang="en-US" dirty="0" smtClean="0"/>
              <a:t>inattention </a:t>
            </a:r>
            <a:r>
              <a:rPr lang="en-US" dirty="0"/>
              <a:t>to results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7118" y="1340022"/>
            <a:ext cx="7124882" cy="53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3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62" y="-244475"/>
            <a:ext cx="11184467" cy="1325563"/>
          </a:xfrm>
        </p:spPr>
        <p:txBody>
          <a:bodyPr/>
          <a:lstStyle/>
          <a:p>
            <a:r>
              <a:rPr lang="en-US" dirty="0" smtClean="0"/>
              <a:t>Team Work: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8104" y="1619156"/>
            <a:ext cx="4631267" cy="4351338"/>
          </a:xfrm>
        </p:spPr>
        <p:txBody>
          <a:bodyPr/>
          <a:lstStyle/>
          <a:p>
            <a:r>
              <a:rPr lang="en-US" dirty="0" smtClean="0"/>
              <a:t>What might we learn from </a:t>
            </a:r>
            <a:r>
              <a:rPr lang="en-US" dirty="0" smtClean="0">
                <a:solidFill>
                  <a:srgbClr val="FF0000"/>
                </a:solidFill>
              </a:rPr>
              <a:t>Google?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212" y="-163885"/>
            <a:ext cx="6911788" cy="77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7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5" y="1981200"/>
            <a:ext cx="11623589" cy="4114800"/>
          </a:xfrm>
        </p:spPr>
        <p:txBody>
          <a:bodyPr/>
          <a:lstStyle/>
          <a:p>
            <a:r>
              <a:rPr lang="en-US" dirty="0" smtClean="0"/>
              <a:t>Your BIG Insights on ‘</a:t>
            </a:r>
            <a:r>
              <a:rPr lang="en-US" dirty="0" err="1" smtClean="0"/>
              <a:t>Teamship</a:t>
            </a:r>
            <a:r>
              <a:rPr lang="en-US" dirty="0" smtClean="0"/>
              <a:t>’ Research?</a:t>
            </a:r>
          </a:p>
          <a:p>
            <a:endParaRPr lang="en-US" dirty="0"/>
          </a:p>
          <a:p>
            <a:r>
              <a:rPr lang="en-US" dirty="0" smtClean="0"/>
              <a:t>Reflect, then BIG group Share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Case: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72200" y="2026105"/>
            <a:ext cx="5830330" cy="4163558"/>
          </a:xfrm>
        </p:spPr>
        <p:txBody>
          <a:bodyPr/>
          <a:lstStyle/>
          <a:p>
            <a:r>
              <a:rPr lang="en-US" dirty="0" smtClean="0"/>
              <a:t>Questions</a:t>
            </a:r>
          </a:p>
          <a:p>
            <a:pPr marL="0" indent="0">
              <a:buNone/>
            </a:pPr>
            <a:r>
              <a:rPr lang="en-US" dirty="0" smtClean="0"/>
              <a:t>1) Stages of Group Development</a:t>
            </a:r>
          </a:p>
          <a:p>
            <a:pPr marL="0" indent="0">
              <a:buNone/>
            </a:pPr>
            <a:r>
              <a:rPr lang="en-US" dirty="0" smtClean="0"/>
              <a:t>2) Harry </a:t>
            </a:r>
            <a:r>
              <a:rPr lang="en-US" dirty="0" err="1" smtClean="0"/>
              <a:t>Sinden</a:t>
            </a:r>
            <a:r>
              <a:rPr lang="en-US" dirty="0" smtClean="0"/>
              <a:t> – Cohesiveness</a:t>
            </a:r>
          </a:p>
          <a:p>
            <a:pPr marL="0" indent="0">
              <a:buNone/>
            </a:pPr>
            <a:r>
              <a:rPr lang="en-US" dirty="0" smtClean="0"/>
              <a:t>3) Perceptions - Actions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72 Canada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85525" y="4868460"/>
            <a:ext cx="4268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 sz="1600" i="1" dirty="0">
                <a:solidFill>
                  <a:prstClr val="white"/>
                </a:solidFill>
                <a:latin typeface="Calibri"/>
              </a:rPr>
              <a:t>“</a:t>
            </a:r>
            <a:r>
              <a:rPr lang="en-CA" sz="1600" i="1" dirty="0">
                <a:solidFill>
                  <a:srgbClr val="FF0000"/>
                </a:solidFill>
                <a:latin typeface="Calibri"/>
              </a:rPr>
              <a:t>Everyone one of us guys, thirty-five guys who came out to play for Team Canada. We did it because we love our country and not for any other reason.”</a:t>
            </a:r>
            <a:r>
              <a:rPr lang="en-CA" sz="1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CA" sz="1600" b="1" dirty="0">
                <a:solidFill>
                  <a:srgbClr val="FF0000"/>
                </a:solidFill>
                <a:latin typeface="Calibri"/>
              </a:rPr>
              <a:t>Phil Esposito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91" y="1203995"/>
            <a:ext cx="5545737" cy="56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529" y="201410"/>
            <a:ext cx="10058400" cy="745941"/>
          </a:xfrm>
        </p:spPr>
        <p:txBody>
          <a:bodyPr/>
          <a:lstStyle/>
          <a:p>
            <a:r>
              <a:rPr lang="en-US" dirty="0" smtClean="0"/>
              <a:t>Theory (Tuckman) and TC 72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84467" y="1758580"/>
            <a:ext cx="7051675" cy="268832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6071" y="1701170"/>
            <a:ext cx="2712210" cy="2803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911" y="4788816"/>
            <a:ext cx="14189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Team</a:t>
            </a:r>
          </a:p>
          <a:p>
            <a:pPr algn="ctr"/>
            <a:r>
              <a:rPr lang="en-US" sz="3600" dirty="0" smtClean="0"/>
              <a:t>Chaos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633894" y="4788816"/>
            <a:ext cx="4508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Team Canada 1972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22663" y="3782077"/>
            <a:ext cx="22227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Come Ready to Play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1515" y="1855575"/>
            <a:ext cx="21852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Many to ONE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5126" y="1848931"/>
            <a:ext cx="18117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Finding Purpose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4524" y="3782077"/>
            <a:ext cx="328153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Overcoming Adversity: Can-do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25237" y="1848931"/>
            <a:ext cx="16450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Playing to Win</a:t>
            </a:r>
          </a:p>
        </p:txBody>
      </p:sp>
    </p:spTree>
    <p:extLst>
      <p:ext uri="{BB962C8B-B14F-4D97-AF65-F5344CB8AC3E}">
        <p14:creationId xmlns:p14="http://schemas.microsoft.com/office/powerpoint/2010/main" val="2286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815" y="-216182"/>
            <a:ext cx="10058400" cy="1431925"/>
          </a:xfrm>
        </p:spPr>
        <p:txBody>
          <a:bodyPr/>
          <a:lstStyle/>
          <a:p>
            <a:r>
              <a:rPr lang="en-US" dirty="0"/>
              <a:t>The Best Team Ever.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174" y="1805492"/>
            <a:ext cx="7628237" cy="4114800"/>
          </a:xfrm>
        </p:spPr>
        <p:txBody>
          <a:bodyPr/>
          <a:lstStyle/>
          <a:p>
            <a:r>
              <a:rPr lang="en-US" dirty="0"/>
              <a:t>In 1972 we overcame incredible adversity to emerge victorious.  </a:t>
            </a:r>
          </a:p>
          <a:p>
            <a:r>
              <a:rPr lang="en-US" dirty="0"/>
              <a:t>To do so we had to become a team, not just a collection of talented individuals. </a:t>
            </a:r>
          </a:p>
          <a:p>
            <a:r>
              <a:rPr lang="en-US" dirty="0"/>
              <a:t>We have looked back and extracted the lessons learned to help </a:t>
            </a:r>
            <a:r>
              <a:rPr lang="en-US" dirty="0" smtClean="0"/>
              <a:t>organizations to </a:t>
            </a:r>
            <a:r>
              <a:rPr lang="en-US" dirty="0"/>
              <a:t>unleash the </a:t>
            </a:r>
            <a:r>
              <a:rPr lang="en-US" dirty="0" smtClean="0"/>
              <a:t>Power </a:t>
            </a:r>
            <a:r>
              <a:rPr lang="en-US" dirty="0"/>
              <a:t>of </a:t>
            </a:r>
            <a:r>
              <a:rPr lang="en-US" dirty="0" smtClean="0"/>
              <a:t>28-8 Teamwork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98750" y="1600585"/>
            <a:ext cx="4268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 sz="1600" i="1" dirty="0">
                <a:solidFill>
                  <a:prstClr val="white"/>
                </a:solidFill>
                <a:latin typeface="Calibri"/>
              </a:rPr>
              <a:t>“Everyone one of us guys, thirty-five guys who came out to play for Team Canada. We did it because we love our country and not for any other reason.”</a:t>
            </a:r>
            <a:r>
              <a:rPr lang="en-CA" sz="1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CA" sz="1600" b="1" dirty="0">
                <a:solidFill>
                  <a:prstClr val="white"/>
                </a:solidFill>
                <a:latin typeface="Calibri"/>
              </a:rPr>
              <a:t>Phil Esposito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835" y="1805492"/>
            <a:ext cx="3180399" cy="324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</a:p>
          <a:p>
            <a:endParaRPr lang="en-US" dirty="0"/>
          </a:p>
          <a:p>
            <a:r>
              <a:rPr lang="en-US" dirty="0" smtClean="0"/>
              <a:t>Personal Reflection – in the moment.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- In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31" y="3036977"/>
            <a:ext cx="3718355" cy="2575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820" y="3518210"/>
            <a:ext cx="3065120" cy="3065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474" y="3100719"/>
            <a:ext cx="3121111" cy="3630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202" y="1004027"/>
            <a:ext cx="3419349" cy="191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0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543" y="131085"/>
            <a:ext cx="12148457" cy="675718"/>
          </a:xfrm>
        </p:spPr>
        <p:txBody>
          <a:bodyPr>
            <a:normAutofit/>
          </a:bodyPr>
          <a:lstStyle/>
          <a:p>
            <a:pPr algn="ctr"/>
            <a:r>
              <a:rPr lang="en-CA" sz="3800" dirty="0" smtClean="0"/>
              <a:t>The Power of Teamwork is the Lasting Legacy of TC72</a:t>
            </a:r>
            <a:endParaRPr lang="en-CA" sz="3800" dirty="0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234239" y="4074924"/>
            <a:ext cx="398291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200" b="1" i="1" dirty="0"/>
              <a:t>"</a:t>
            </a:r>
            <a:r>
              <a:rPr lang="en-CA" sz="2200" i="1" dirty="0"/>
              <a:t>What that team did, I don't think there has been a greater feat in sports. It was an unbelievable comeback against a great Russian team. I've never seen anything like it.</a:t>
            </a:r>
            <a:r>
              <a:rPr lang="en-CA" sz="2200" b="1" i="1" dirty="0"/>
              <a:t>"</a:t>
            </a:r>
            <a:r>
              <a:rPr lang="en-CA" sz="2200" dirty="0"/>
              <a:t> </a:t>
            </a:r>
            <a:r>
              <a:rPr lang="en-CA" sz="2200" b="1" dirty="0"/>
              <a:t>Bobby Orr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4341062" y="4208946"/>
            <a:ext cx="3176359" cy="1479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200" i="1" dirty="0">
                <a:solidFill>
                  <a:schemeClr val="bg1"/>
                </a:solidFill>
              </a:rPr>
              <a:t>"</a:t>
            </a:r>
            <a:r>
              <a:rPr lang="en-CA" sz="2200" i="1" dirty="0">
                <a:solidFill>
                  <a:schemeClr val="tx1"/>
                </a:solidFill>
              </a:rPr>
              <a:t>I </a:t>
            </a:r>
            <a:r>
              <a:rPr lang="en-CA" sz="2200" i="1" dirty="0" smtClean="0">
                <a:solidFill>
                  <a:schemeClr val="tx1"/>
                </a:solidFill>
              </a:rPr>
              <a:t>was </a:t>
            </a:r>
            <a:r>
              <a:rPr lang="en-CA" sz="2200" i="1" dirty="0">
                <a:solidFill>
                  <a:schemeClr val="tx1"/>
                </a:solidFill>
              </a:rPr>
              <a:t>a member of nine Stanley Cup teams, but this was the greatest experience of my career." </a:t>
            </a:r>
            <a:r>
              <a:rPr lang="en-CA" sz="2200" b="1" dirty="0">
                <a:solidFill>
                  <a:schemeClr val="tx1"/>
                </a:solidFill>
              </a:rPr>
              <a:t>Serge Savard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7898141" y="4208944"/>
            <a:ext cx="360173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b="1" i="1" dirty="0">
                <a:solidFill>
                  <a:schemeClr val="tx1"/>
                </a:solidFill>
              </a:rPr>
              <a:t>"</a:t>
            </a:r>
            <a:r>
              <a:rPr lang="en-CA" i="1" dirty="0">
                <a:solidFill>
                  <a:schemeClr val="tx1"/>
                </a:solidFill>
              </a:rPr>
              <a:t>It turned out to be more than just a hockey series. A lot of pride came into play - pride in yourself, pride in your team, pride in your country.</a:t>
            </a:r>
            <a:r>
              <a:rPr lang="en-CA" b="1" i="1" dirty="0">
                <a:solidFill>
                  <a:schemeClr val="tx1"/>
                </a:solidFill>
              </a:rPr>
              <a:t>"</a:t>
            </a:r>
            <a:r>
              <a:rPr lang="en-CA" dirty="0">
                <a:solidFill>
                  <a:schemeClr val="tx1"/>
                </a:solidFill>
              </a:rPr>
              <a:t>    </a:t>
            </a:r>
            <a:r>
              <a:rPr lang="en-CA" b="1" dirty="0">
                <a:solidFill>
                  <a:schemeClr val="tx1"/>
                </a:solidFill>
              </a:rPr>
              <a:t>Ed Johnston</a:t>
            </a:r>
          </a:p>
        </p:txBody>
      </p:sp>
      <p:pic>
        <p:nvPicPr>
          <p:cNvPr id="3074" name="Picture 2" descr="http://teamcanada1972.ca/img/players/johnston_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756" y="1830237"/>
            <a:ext cx="1714500" cy="2095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eamcanada1972.ca/img/players/orr_he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269" y="1861609"/>
            <a:ext cx="1714500" cy="2095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eamcanada1972.ca/img/players/savard_he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92" y="1830238"/>
            <a:ext cx="1714500" cy="2095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2" r="37952"/>
          <a:stretch/>
        </p:blipFill>
        <p:spPr>
          <a:xfrm>
            <a:off x="7265972" y="2486020"/>
            <a:ext cx="1180619" cy="9544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2" r="37952"/>
          <a:stretch/>
        </p:blipFill>
        <p:spPr>
          <a:xfrm>
            <a:off x="3376996" y="2486021"/>
            <a:ext cx="1180619" cy="9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58" y="-76548"/>
            <a:ext cx="10515600" cy="13255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The Story behind 28-8 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67" y="4577850"/>
            <a:ext cx="3512127" cy="233587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079888" y="1522551"/>
            <a:ext cx="1761786" cy="2405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292" y="661533"/>
            <a:ext cx="2397444" cy="1451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3031" y="58275"/>
            <a:ext cx="2831225" cy="1347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045" y="2237760"/>
            <a:ext cx="2817476" cy="1881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47" y="1505969"/>
            <a:ext cx="1698040" cy="2422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8014" y="4703939"/>
            <a:ext cx="4189010" cy="2094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6736" y="2237760"/>
            <a:ext cx="3060950" cy="1888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" y="4482171"/>
            <a:ext cx="2443814" cy="1631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3966" y="1505968"/>
            <a:ext cx="1965248" cy="24224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19409" y="4008981"/>
            <a:ext cx="10294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Puck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94277" y="4008981"/>
            <a:ext cx="9268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Call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4547" y="4040887"/>
            <a:ext cx="1819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Proud Grad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165951" y="1594892"/>
            <a:ext cx="10025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Tour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1888" y="6297794"/>
            <a:ext cx="10346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Start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163449" y="4204172"/>
            <a:ext cx="23645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28-8 Legacy Program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163" y="5095330"/>
            <a:ext cx="1176630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02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the Stage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32" y="1537759"/>
            <a:ext cx="3272367" cy="2290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1" y="1537759"/>
            <a:ext cx="3133206" cy="2304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867" y="988675"/>
            <a:ext cx="5046133" cy="2838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33180"/>
            <a:ext cx="3513667" cy="2043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831" y="4045655"/>
            <a:ext cx="3399367" cy="2266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3617" y="3962062"/>
            <a:ext cx="4088347" cy="2637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5284" y="2112625"/>
            <a:ext cx="4572000" cy="34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6109" y="1487741"/>
            <a:ext cx="283845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4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hlinkClick r:id="rId2"/>
              </a:rPr>
              <a:t>September 1972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6" y="1690688"/>
            <a:ext cx="629004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Task:</a:t>
            </a:r>
          </a:p>
          <a:p>
            <a:pPr marL="0" indent="0">
              <a:buNone/>
            </a:pPr>
            <a:r>
              <a:rPr lang="en-US" sz="4000" dirty="0" smtClean="0"/>
              <a:t>Team </a:t>
            </a:r>
            <a:r>
              <a:rPr lang="en-US" sz="4000" dirty="0"/>
              <a:t>Lessons </a:t>
            </a:r>
            <a:r>
              <a:rPr lang="en-US" sz="4000" dirty="0" smtClean="0"/>
              <a:t>Learned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Training </a:t>
            </a:r>
            <a:r>
              <a:rPr lang="en-US" dirty="0"/>
              <a:t>Camp – Game 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Games 2 – 3 – 4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Sweden and Moscow 5 – 6 – 7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Moscow </a:t>
            </a:r>
            <a:r>
              <a:rPr lang="en-US" dirty="0" smtClean="0"/>
              <a:t>8 and Home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367" y="2510616"/>
            <a:ext cx="4514335" cy="290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69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of the Century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70" y="1085850"/>
            <a:ext cx="10596282" cy="59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86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081" y="5005295"/>
            <a:ext cx="11738919" cy="1431925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1999: Voted </a:t>
            </a:r>
            <a:r>
              <a:rPr lang="en-US" sz="1800" dirty="0">
                <a:solidFill>
                  <a:schemeClr val="tx1"/>
                </a:solidFill>
              </a:rPr>
              <a:t>“The Team of the Century” by the Canadian </a:t>
            </a:r>
            <a:r>
              <a:rPr lang="en-US" sz="1800" dirty="0" smtClean="0">
                <a:solidFill>
                  <a:schemeClr val="tx1"/>
                </a:solidFill>
              </a:rPr>
              <a:t>Press/La Press </a:t>
            </a:r>
            <a:r>
              <a:rPr lang="en-US" sz="1800" dirty="0" err="1" smtClean="0">
                <a:solidFill>
                  <a:schemeClr val="tx1"/>
                </a:solidFill>
              </a:rPr>
              <a:t>Canadienne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2000: Team </a:t>
            </a:r>
            <a:r>
              <a:rPr lang="en-US" sz="1800" dirty="0">
                <a:solidFill>
                  <a:schemeClr val="tx1"/>
                </a:solidFill>
              </a:rPr>
              <a:t>Canada 1972 Royal Mint Millennium </a:t>
            </a:r>
            <a:r>
              <a:rPr lang="en-US" sz="1800" dirty="0" smtClean="0">
                <a:solidFill>
                  <a:schemeClr val="tx1"/>
                </a:solidFill>
              </a:rPr>
              <a:t>Tribute Monument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2005</a:t>
            </a:r>
            <a:r>
              <a:rPr lang="en-US" sz="1800" dirty="0" smtClean="0">
                <a:solidFill>
                  <a:schemeClr val="tx1"/>
                </a:solidFill>
              </a:rPr>
              <a:t>: Team </a:t>
            </a:r>
            <a:r>
              <a:rPr lang="en-US" sz="1800" dirty="0">
                <a:solidFill>
                  <a:schemeClr val="tx1"/>
                </a:solidFill>
              </a:rPr>
              <a:t>Canada 1972 is inducted into the Canada’s </a:t>
            </a:r>
            <a:r>
              <a:rPr lang="en-US" sz="1800" dirty="0" smtClean="0">
                <a:solidFill>
                  <a:schemeClr val="tx1"/>
                </a:solidFill>
              </a:rPr>
              <a:t>Sports Hall </a:t>
            </a:r>
            <a:r>
              <a:rPr lang="en-US" sz="1800" dirty="0">
                <a:solidFill>
                  <a:schemeClr val="tx1"/>
                </a:solidFill>
              </a:rPr>
              <a:t>of Fame, the first team to be inducted into the Hall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2012: Presented </a:t>
            </a:r>
            <a:r>
              <a:rPr lang="en-US" sz="1800" dirty="0">
                <a:solidFill>
                  <a:schemeClr val="tx1"/>
                </a:solidFill>
              </a:rPr>
              <a:t>with a Star on Canada’s Walk of Fame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2017: Canada </a:t>
            </a:r>
            <a:r>
              <a:rPr lang="en-US" sz="1800" dirty="0">
                <a:solidFill>
                  <a:schemeClr val="tx1"/>
                </a:solidFill>
              </a:rPr>
              <a:t>Post </a:t>
            </a:r>
            <a:r>
              <a:rPr lang="en-US" sz="1800" dirty="0" err="1">
                <a:solidFill>
                  <a:schemeClr val="tx1"/>
                </a:solidFill>
              </a:rPr>
              <a:t>honours</a:t>
            </a:r>
            <a:r>
              <a:rPr lang="en-US" sz="1800" dirty="0">
                <a:solidFill>
                  <a:schemeClr val="tx1"/>
                </a:solidFill>
              </a:rPr>
              <a:t> Team Canada 1972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2017: Thirteen </a:t>
            </a:r>
            <a:r>
              <a:rPr lang="en-US" sz="1800" dirty="0">
                <a:solidFill>
                  <a:schemeClr val="tx1"/>
                </a:solidFill>
              </a:rPr>
              <a:t>team members are recognized as members of </a:t>
            </a:r>
            <a:r>
              <a:rPr lang="en-US" sz="1800" dirty="0" smtClean="0">
                <a:solidFill>
                  <a:schemeClr val="tx1"/>
                </a:solidFill>
              </a:rPr>
              <a:t>the NHL’s </a:t>
            </a:r>
            <a:r>
              <a:rPr lang="en-US" sz="1800" dirty="0">
                <a:solidFill>
                  <a:schemeClr val="tx1"/>
                </a:solidFill>
              </a:rPr>
              <a:t>Top 100 Players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6" y="136525"/>
            <a:ext cx="6527089" cy="4486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926" y="255587"/>
            <a:ext cx="28575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563" y="1985311"/>
            <a:ext cx="3514725" cy="1304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167" y="296567"/>
            <a:ext cx="1766215" cy="1306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36" y="160337"/>
            <a:ext cx="5095875" cy="895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3555" y="3376517"/>
            <a:ext cx="1921736" cy="12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3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Canada 72 Value Proposition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1849" y="1981200"/>
            <a:ext cx="11804821" cy="4114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Come </a:t>
            </a:r>
            <a:r>
              <a:rPr lang="en-US" dirty="0" smtClean="0">
                <a:solidFill>
                  <a:srgbClr val="FF0000"/>
                </a:solidFill>
              </a:rPr>
              <a:t>Ready </a:t>
            </a:r>
            <a:r>
              <a:rPr lang="en-US" dirty="0">
                <a:solidFill>
                  <a:srgbClr val="FF0000"/>
                </a:solidFill>
              </a:rPr>
              <a:t>to Play:</a:t>
            </a:r>
            <a:r>
              <a:rPr lang="en-US" dirty="0"/>
              <a:t> </a:t>
            </a:r>
            <a:r>
              <a:rPr lang="en-US" dirty="0" smtClean="0"/>
              <a:t>Prepared, Engaged, Produce </a:t>
            </a:r>
            <a:endParaRPr lang="en-US" i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From </a:t>
            </a:r>
            <a:r>
              <a:rPr lang="en-US" dirty="0">
                <a:solidFill>
                  <a:srgbClr val="FF0000"/>
                </a:solidFill>
              </a:rPr>
              <a:t>Many to ONE:</a:t>
            </a:r>
            <a:r>
              <a:rPr lang="en-US" dirty="0"/>
              <a:t> </a:t>
            </a:r>
            <a:r>
              <a:rPr lang="en-US" dirty="0" smtClean="0"/>
              <a:t>Own Your Role PLUS Cohesion</a:t>
            </a:r>
            <a:r>
              <a:rPr lang="en-US" dirty="0"/>
              <a:t>, </a:t>
            </a:r>
            <a:r>
              <a:rPr lang="en-US" dirty="0" smtClean="0"/>
              <a:t>Selflessness, </a:t>
            </a:r>
            <a:r>
              <a:rPr lang="en-US" dirty="0" smtClean="0"/>
              <a:t>Trust</a:t>
            </a:r>
          </a:p>
          <a:p>
            <a:r>
              <a:rPr lang="en-US" dirty="0">
                <a:solidFill>
                  <a:srgbClr val="FF0000"/>
                </a:solidFill>
              </a:rPr>
              <a:t>Find Purpose:</a:t>
            </a:r>
            <a:r>
              <a:rPr lang="en-US" dirty="0"/>
              <a:t>  Ignite your </a:t>
            </a:r>
            <a:r>
              <a:rPr lang="en-US" dirty="0" err="1"/>
              <a:t>O’Canada</a:t>
            </a:r>
            <a:r>
              <a:rPr lang="en-US" dirty="0"/>
              <a:t> </a:t>
            </a:r>
            <a:r>
              <a:rPr lang="en-US" dirty="0" smtClean="0"/>
              <a:t>moment</a:t>
            </a:r>
            <a:r>
              <a:rPr lang="en-US" dirty="0" smtClean="0"/>
              <a:t> </a:t>
            </a:r>
            <a:endParaRPr lang="en-US" i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Overcome </a:t>
            </a:r>
            <a:r>
              <a:rPr lang="en-US" dirty="0">
                <a:solidFill>
                  <a:srgbClr val="FF0000"/>
                </a:solidFill>
              </a:rPr>
              <a:t>Adversity:</a:t>
            </a:r>
            <a:r>
              <a:rPr lang="en-US" dirty="0"/>
              <a:t> </a:t>
            </a:r>
            <a:r>
              <a:rPr lang="en-US" dirty="0" smtClean="0"/>
              <a:t>Perseverance, Grit, Passion</a:t>
            </a:r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Playing to Win:</a:t>
            </a:r>
            <a:r>
              <a:rPr lang="en-US" dirty="0"/>
              <a:t> 28-8 </a:t>
            </a:r>
            <a:r>
              <a:rPr lang="en-US" dirty="0" smtClean="0"/>
              <a:t>Teammates </a:t>
            </a:r>
            <a:endParaRPr lang="en-US" i="1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Team Canada 72 Teamwork Model will help </a:t>
            </a:r>
            <a:r>
              <a:rPr lang="en-US" dirty="0" smtClean="0"/>
              <a:t>you </a:t>
            </a:r>
            <a:r>
              <a:rPr lang="en-US" dirty="0"/>
              <a:t>leverage the power of teamwork.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44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 Ready to Play:  Add PEP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890" y="1238838"/>
            <a:ext cx="11134891" cy="49805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Prepared:</a:t>
            </a:r>
            <a:r>
              <a:rPr lang="en-US" sz="3200" dirty="0" smtClean="0"/>
              <a:t> </a:t>
            </a:r>
            <a:r>
              <a:rPr lang="en-US" sz="3200" dirty="0"/>
              <a:t>Understand that </a:t>
            </a:r>
            <a:r>
              <a:rPr lang="en-US" sz="3200" dirty="0" smtClean="0"/>
              <a:t>individually we </a:t>
            </a:r>
            <a:r>
              <a:rPr lang="en-US" sz="3200" dirty="0"/>
              <a:t>need to Add Value; </a:t>
            </a:r>
            <a:r>
              <a:rPr lang="en-US" sz="3200" dirty="0" smtClean="0"/>
              <a:t>Draw </a:t>
            </a:r>
            <a:r>
              <a:rPr lang="en-US" sz="3200" dirty="0"/>
              <a:t>from </a:t>
            </a:r>
            <a:r>
              <a:rPr lang="en-US" sz="3200" dirty="0" smtClean="0"/>
              <a:t>your </a:t>
            </a:r>
            <a:r>
              <a:rPr lang="en-US" sz="3200" dirty="0"/>
              <a:t>Strengths; </a:t>
            </a:r>
            <a:r>
              <a:rPr lang="en-US" sz="3200" dirty="0" smtClean="0"/>
              <a:t>Have a Growth Mindset;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Engaged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dirty="0" smtClean="0"/>
              <a:t>Have non-negotiable daily routines; Span Boundaries – connect with others; (Recognize </a:t>
            </a:r>
            <a:r>
              <a:rPr lang="en-US" sz="3200" dirty="0"/>
              <a:t>the challenge of The Bad Apple – start by looking at </a:t>
            </a:r>
            <a:r>
              <a:rPr lang="en-US" sz="3200" dirty="0" smtClean="0"/>
              <a:t>self)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Produce:</a:t>
            </a:r>
            <a:r>
              <a:rPr lang="en-US" sz="3200" dirty="0"/>
              <a:t> Create a daily </a:t>
            </a:r>
            <a:r>
              <a:rPr lang="en-US" sz="3200" dirty="0" smtClean="0"/>
              <a:t>goal; </a:t>
            </a:r>
            <a:r>
              <a:rPr lang="en-US" sz="3200" dirty="0"/>
              <a:t>We </a:t>
            </a:r>
            <a:r>
              <a:rPr lang="en-US" sz="3200" dirty="0" smtClean="0"/>
              <a:t>are all Responsible for our own Work Ethic</a:t>
            </a:r>
            <a:r>
              <a:rPr lang="en-US" sz="3200" dirty="0"/>
              <a:t>; Positive </a:t>
            </a:r>
            <a:r>
              <a:rPr lang="en-US" sz="3200" dirty="0" smtClean="0"/>
              <a:t>Self-Talk; </a:t>
            </a:r>
          </a:p>
          <a:p>
            <a:endParaRPr lang="en-US" sz="3200" dirty="0" smtClean="0"/>
          </a:p>
          <a:p>
            <a:r>
              <a:rPr lang="en-US" sz="3200" dirty="0" smtClean="0"/>
              <a:t>Coach: Principled </a:t>
            </a:r>
            <a:r>
              <a:rPr lang="en-US" sz="3200" dirty="0"/>
              <a:t>leadership.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99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Build on ‘Come Ready to Play’ theme</a:t>
            </a:r>
          </a:p>
          <a:p>
            <a:r>
              <a:rPr lang="en-US" dirty="0" smtClean="0"/>
              <a:t>Take out your phone (aka camera)</a:t>
            </a:r>
          </a:p>
          <a:p>
            <a:r>
              <a:rPr lang="en-US" dirty="0" smtClean="0"/>
              <a:t>FIVE minutes to take FIVE pictures that represent 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 personal strength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When you are at your best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 learning point from today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Area of personal challenge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 creative Selfie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5" y="924025"/>
            <a:ext cx="5335321" cy="42343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 Ready to Play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9100"/>
            <a:ext cx="6173521" cy="331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521" y="4229100"/>
            <a:ext cx="7124700" cy="2877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521" y="924025"/>
            <a:ext cx="5821685" cy="33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Agenda: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2407" y="924025"/>
            <a:ext cx="10827185" cy="411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Purpose</a:t>
            </a:r>
          </a:p>
          <a:p>
            <a:r>
              <a:rPr lang="en-US" sz="3200" dirty="0" smtClean="0"/>
              <a:t>Build Teamwork Skills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How </a:t>
            </a:r>
          </a:p>
          <a:p>
            <a:r>
              <a:rPr lang="en-US" sz="3200" dirty="0"/>
              <a:t>S</a:t>
            </a:r>
            <a:r>
              <a:rPr lang="en-US" sz="3200" dirty="0" smtClean="0"/>
              <a:t>tand </a:t>
            </a:r>
            <a:r>
              <a:rPr lang="en-US" sz="3200" dirty="0"/>
              <a:t>on the shoulders of </a:t>
            </a:r>
            <a:r>
              <a:rPr lang="en-US" sz="3200" dirty="0" smtClean="0"/>
              <a:t>giants: </a:t>
            </a:r>
          </a:p>
          <a:p>
            <a:pPr lvl="1"/>
            <a:r>
              <a:rPr lang="en-US" sz="3200" dirty="0" smtClean="0"/>
              <a:t>Review </a:t>
            </a:r>
            <a:r>
              <a:rPr lang="en-US" sz="3200" dirty="0"/>
              <a:t>Team Research</a:t>
            </a:r>
          </a:p>
          <a:p>
            <a:pPr lvl="1"/>
            <a:r>
              <a:rPr lang="en-US" sz="3200" dirty="0"/>
              <a:t>Summit Series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What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smtClean="0"/>
              <a:t>Form Teams</a:t>
            </a:r>
          </a:p>
          <a:p>
            <a:r>
              <a:rPr lang="en-US" sz="3200" dirty="0" smtClean="0"/>
              <a:t>Draw </a:t>
            </a:r>
            <a:r>
              <a:rPr lang="en-US" sz="3200" dirty="0"/>
              <a:t>from the Themes – </a:t>
            </a:r>
            <a:r>
              <a:rPr lang="en-US" sz="3200" dirty="0" smtClean="0"/>
              <a:t>Draw </a:t>
            </a:r>
            <a:r>
              <a:rPr lang="en-US" sz="3200" dirty="0"/>
              <a:t>from your Wisdom – </a:t>
            </a:r>
            <a:r>
              <a:rPr lang="en-US" sz="3200" dirty="0" smtClean="0"/>
              <a:t>Draw </a:t>
            </a:r>
            <a:r>
              <a:rPr lang="en-US" sz="3200" dirty="0"/>
              <a:t>from each Other </a:t>
            </a:r>
          </a:p>
          <a:p>
            <a:r>
              <a:rPr lang="en-US" sz="3200" dirty="0" smtClean="0"/>
              <a:t>28-8 Teammates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92994" y="2236763"/>
            <a:ext cx="3163667" cy="25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Many to One </a:t>
            </a:r>
            <a:r>
              <a:rPr lang="en-US" dirty="0"/>
              <a:t> </a:t>
            </a:r>
            <a:r>
              <a:rPr lang="en-US" dirty="0" smtClean="0"/>
              <a:t>(Play </a:t>
            </a:r>
            <a:r>
              <a:rPr lang="en-US" dirty="0"/>
              <a:t>the </a:t>
            </a:r>
            <a:r>
              <a:rPr lang="en-US" dirty="0" smtClean="0"/>
              <a:t>COST)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43" y="1052959"/>
            <a:ext cx="10908957" cy="5805041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 smtClean="0">
                <a:solidFill>
                  <a:srgbClr val="FF0000"/>
                </a:solidFill>
              </a:rPr>
              <a:t>Cohesion/Build Belonging:</a:t>
            </a:r>
            <a:r>
              <a:rPr lang="en-US" sz="3100" dirty="0" smtClean="0"/>
              <a:t> </a:t>
            </a:r>
          </a:p>
          <a:p>
            <a:pPr lvl="1"/>
            <a:r>
              <a:rPr lang="en-US" sz="3100" dirty="0" smtClean="0"/>
              <a:t>Shared </a:t>
            </a:r>
            <a:r>
              <a:rPr lang="en-US" sz="3100" dirty="0"/>
              <a:t>values and </a:t>
            </a:r>
            <a:r>
              <a:rPr lang="en-US" sz="3100" dirty="0" smtClean="0"/>
              <a:t>standards;</a:t>
            </a:r>
          </a:p>
          <a:p>
            <a:pPr lvl="1"/>
            <a:r>
              <a:rPr lang="en-US" sz="3100" dirty="0" smtClean="0"/>
              <a:t>Many </a:t>
            </a:r>
            <a:r>
              <a:rPr lang="en-US" sz="3100" dirty="0"/>
              <a:t>lines of </a:t>
            </a:r>
            <a:r>
              <a:rPr lang="en-US" sz="3100" dirty="0" smtClean="0"/>
              <a:t>sight results in diversity </a:t>
            </a:r>
            <a:r>
              <a:rPr lang="en-US" sz="3100" dirty="0"/>
              <a:t>of </a:t>
            </a:r>
            <a:r>
              <a:rPr lang="en-US" sz="3100" dirty="0" smtClean="0"/>
              <a:t>thought; </a:t>
            </a:r>
          </a:p>
          <a:p>
            <a:pPr lvl="1"/>
            <a:r>
              <a:rPr lang="en-US" sz="3100" dirty="0" smtClean="0"/>
              <a:t>Stronger </a:t>
            </a:r>
            <a:r>
              <a:rPr lang="en-US" sz="3100" dirty="0"/>
              <a:t>together (</a:t>
            </a:r>
            <a:r>
              <a:rPr lang="en-US" sz="3100" dirty="0" smtClean="0"/>
              <a:t>individual </a:t>
            </a:r>
            <a:r>
              <a:rPr lang="en-US" sz="3100" dirty="0"/>
              <a:t>stick versus </a:t>
            </a:r>
            <a:r>
              <a:rPr lang="en-US" sz="3100" dirty="0" smtClean="0"/>
              <a:t>bundle). </a:t>
            </a:r>
          </a:p>
          <a:p>
            <a:r>
              <a:rPr lang="en-US" sz="3100" dirty="0" smtClean="0">
                <a:solidFill>
                  <a:srgbClr val="FF0000"/>
                </a:solidFill>
              </a:rPr>
              <a:t>Ownership: </a:t>
            </a:r>
          </a:p>
          <a:p>
            <a:pPr lvl="1"/>
            <a:r>
              <a:rPr lang="en-US" sz="3100" dirty="0" smtClean="0"/>
              <a:t>Know and own your ROLE – play to your strengths;</a:t>
            </a:r>
          </a:p>
          <a:p>
            <a:pPr lvl="1"/>
            <a:r>
              <a:rPr lang="en-US" sz="3100" dirty="0" smtClean="0"/>
              <a:t>Focused on team </a:t>
            </a:r>
            <a:r>
              <a:rPr lang="en-US" sz="3100" dirty="0"/>
              <a:t>performance </a:t>
            </a:r>
            <a:r>
              <a:rPr lang="en-US" sz="3100" dirty="0" smtClean="0"/>
              <a:t>norms </a:t>
            </a:r>
            <a:r>
              <a:rPr lang="en-US" sz="3100" dirty="0" smtClean="0">
                <a:solidFill>
                  <a:srgbClr val="00B0F0"/>
                </a:solidFill>
              </a:rPr>
              <a:t>(</a:t>
            </a:r>
            <a:r>
              <a:rPr lang="en-US" sz="3100" dirty="0">
                <a:solidFill>
                  <a:srgbClr val="00B0F0"/>
                </a:solidFill>
              </a:rPr>
              <a:t>make a contract</a:t>
            </a:r>
            <a:r>
              <a:rPr lang="en-US" sz="3100" dirty="0" smtClean="0">
                <a:solidFill>
                  <a:srgbClr val="00B0F0"/>
                </a:solidFill>
              </a:rPr>
              <a:t>). </a:t>
            </a:r>
          </a:p>
          <a:p>
            <a:r>
              <a:rPr lang="en-US" sz="3100" dirty="0" smtClean="0">
                <a:solidFill>
                  <a:srgbClr val="FF0000"/>
                </a:solidFill>
              </a:rPr>
              <a:t>Selflessness/Build belonging:</a:t>
            </a:r>
            <a:r>
              <a:rPr lang="en-US" sz="3100" dirty="0" smtClean="0"/>
              <a:t> </a:t>
            </a:r>
          </a:p>
          <a:p>
            <a:pPr lvl="1"/>
            <a:r>
              <a:rPr lang="en-US" sz="3100" dirty="0" smtClean="0"/>
              <a:t>Dedicated </a:t>
            </a:r>
            <a:r>
              <a:rPr lang="en-US" sz="3100" dirty="0"/>
              <a:t>to Team success</a:t>
            </a:r>
            <a:r>
              <a:rPr lang="en-US" sz="3100" dirty="0" smtClean="0"/>
              <a:t>; </a:t>
            </a:r>
          </a:p>
          <a:p>
            <a:pPr lvl="1"/>
            <a:r>
              <a:rPr lang="en-US" sz="3100" dirty="0" smtClean="0"/>
              <a:t>The </a:t>
            </a:r>
            <a:r>
              <a:rPr lang="en-US" sz="3100" dirty="0"/>
              <a:t>best </a:t>
            </a:r>
            <a:r>
              <a:rPr lang="en-US" sz="3100" dirty="0" smtClean="0"/>
              <a:t>Team </a:t>
            </a:r>
            <a:r>
              <a:rPr lang="en-US" sz="3100" dirty="0"/>
              <a:t>members anticipate the needs of one another; </a:t>
            </a:r>
            <a:endParaRPr lang="en-US" sz="3100" dirty="0" smtClean="0"/>
          </a:p>
          <a:p>
            <a:pPr lvl="1"/>
            <a:r>
              <a:rPr lang="en-US" sz="3100" dirty="0" smtClean="0"/>
              <a:t>Continually communicate the Why. </a:t>
            </a:r>
          </a:p>
          <a:p>
            <a:r>
              <a:rPr lang="en-US" sz="3100" dirty="0">
                <a:solidFill>
                  <a:srgbClr val="FF0000"/>
                </a:solidFill>
              </a:rPr>
              <a:t>Trust: </a:t>
            </a:r>
            <a:endParaRPr lang="en-US" sz="3100" dirty="0" smtClean="0">
              <a:solidFill>
                <a:srgbClr val="FF0000"/>
              </a:solidFill>
            </a:endParaRPr>
          </a:p>
          <a:p>
            <a:pPr lvl="1"/>
            <a:r>
              <a:rPr lang="en-US" sz="3100" dirty="0" smtClean="0"/>
              <a:t>Count </a:t>
            </a:r>
            <a:r>
              <a:rPr lang="en-US" sz="3100" dirty="0"/>
              <a:t>on each other when it counts (DWYSYWD</a:t>
            </a:r>
            <a:r>
              <a:rPr lang="en-US" sz="3100" dirty="0" smtClean="0"/>
              <a:t>); </a:t>
            </a:r>
          </a:p>
          <a:p>
            <a:pPr lvl="1"/>
            <a:r>
              <a:rPr lang="en-US" sz="3100" dirty="0" smtClean="0"/>
              <a:t>High </a:t>
            </a:r>
            <a:r>
              <a:rPr lang="en-US" sz="3100" dirty="0"/>
              <a:t>integrity </a:t>
            </a:r>
            <a:r>
              <a:rPr lang="en-US" sz="3100" dirty="0" smtClean="0"/>
              <a:t>always.</a:t>
            </a:r>
          </a:p>
          <a:p>
            <a:endParaRPr lang="en-US" dirty="0"/>
          </a:p>
          <a:p>
            <a:r>
              <a:rPr lang="en-US" dirty="0" smtClean="0"/>
              <a:t>Coach</a:t>
            </a:r>
            <a:r>
              <a:rPr lang="en-US" dirty="0"/>
              <a:t>: Building </a:t>
            </a:r>
            <a:r>
              <a:rPr lang="en-US" dirty="0" smtClean="0"/>
              <a:t>TEAM Culture by helping them perform a ‘Work </a:t>
            </a:r>
            <a:r>
              <a:rPr lang="en-US" dirty="0"/>
              <a:t>with </a:t>
            </a:r>
            <a:r>
              <a:rPr lang="en-US" dirty="0" smtClean="0"/>
              <a:t>Excellence’ approach.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35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 time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207246" y="1308847"/>
            <a:ext cx="9377405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Build on the “From many to One” theme.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136" y="2137009"/>
            <a:ext cx="6144402" cy="341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Many to ONE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545106" y="3173506"/>
            <a:ext cx="2214282" cy="144331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93479056"/>
              </p:ext>
            </p:extLst>
          </p:nvPr>
        </p:nvGraphicFramePr>
        <p:xfrm>
          <a:off x="1960281" y="1425389"/>
          <a:ext cx="8133977" cy="543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4988" y="2829703"/>
            <a:ext cx="1651466" cy="1065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7246" y="1531799"/>
            <a:ext cx="1713630" cy="11403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2620" y="2770452"/>
            <a:ext cx="1779181" cy="11839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4933" y="4141695"/>
            <a:ext cx="1316886" cy="137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5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4306986"/>
            <a:ext cx="114808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</a:t>
            </a:r>
            <a:r>
              <a:rPr lang="en-US" sz="2000" dirty="0"/>
              <a:t>September 1972, at the height of the Cold War, over 1,750 hockey fans from Canada fly to Moscow on a package tour offered by Air Canada to watch the remaining four Summit Series games at the </a:t>
            </a:r>
            <a:r>
              <a:rPr lang="en-US" sz="2000" dirty="0" err="1"/>
              <a:t>Luzhniki</a:t>
            </a:r>
            <a:r>
              <a:rPr lang="en-US" sz="2000" dirty="0"/>
              <a:t> Ice Palace. The package (offered in conjunction with Hockey Canada) includes transportation, accommodation and meals – and some of the best hockey ever played! On September 22, in game five, Canada led 4–1, but ended up losing 5–4. </a:t>
            </a:r>
            <a:r>
              <a:rPr lang="en-US" sz="2000" b="1" dirty="0">
                <a:solidFill>
                  <a:srgbClr val="FF0000"/>
                </a:solidFill>
              </a:rPr>
              <a:t>Despite the loss, all 3,000 Canadian fans sang the national anthem as Team Canada left the ice.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Canada won the remaining three games in a row, to take the series.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-809658"/>
            <a:ext cx="9025467" cy="500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882" y="9322"/>
            <a:ext cx="10515600" cy="924025"/>
          </a:xfrm>
        </p:spPr>
        <p:txBody>
          <a:bodyPr/>
          <a:lstStyle/>
          <a:p>
            <a:r>
              <a:rPr lang="en-US" dirty="0" smtClean="0"/>
              <a:t>Find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1638" y="2825006"/>
            <a:ext cx="8603048" cy="4114800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/>
              <a:t>TC72: Playing for Canada</a:t>
            </a:r>
          </a:p>
          <a:p>
            <a:endParaRPr lang="en-US" dirty="0" smtClean="0"/>
          </a:p>
          <a:p>
            <a:r>
              <a:rPr lang="en-US" dirty="0" smtClean="0"/>
              <a:t>Igniting Purpose by finding the Catalyst (vision)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Coach: Find ways to Embrace the Catalyst (vision)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180" y="3178644"/>
            <a:ext cx="2912993" cy="3407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584" y="214499"/>
            <a:ext cx="2627870" cy="3664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826" y="124253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441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43" y="307182"/>
            <a:ext cx="10058400" cy="5982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Overcoming Adversity: Can-Do Attitude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53" y="2298957"/>
            <a:ext cx="11457776" cy="480109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Grit</a:t>
            </a:r>
            <a:r>
              <a:rPr lang="en-US" sz="4000" dirty="0">
                <a:solidFill>
                  <a:srgbClr val="FF0000"/>
                </a:solidFill>
              </a:rPr>
              <a:t>: </a:t>
            </a:r>
            <a:r>
              <a:rPr lang="en-US" sz="4000" dirty="0"/>
              <a:t>Everyone has a bad day; Get up; </a:t>
            </a:r>
            <a:r>
              <a:rPr lang="en-US" sz="4000" dirty="0" err="1"/>
              <a:t>Surgite</a:t>
            </a:r>
            <a:r>
              <a:rPr lang="en-US" sz="4000" dirty="0"/>
              <a:t>. </a:t>
            </a:r>
            <a:endParaRPr lang="en-US" sz="4000" dirty="0" smtClean="0"/>
          </a:p>
          <a:p>
            <a:r>
              <a:rPr lang="en-US" sz="4000" dirty="0">
                <a:solidFill>
                  <a:srgbClr val="FF0000"/>
                </a:solidFill>
              </a:rPr>
              <a:t>Perseverance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4000" dirty="0" smtClean="0"/>
              <a:t>Scoreboard </a:t>
            </a:r>
            <a:r>
              <a:rPr lang="en-US" sz="4000" dirty="0"/>
              <a:t>– adjust when we know where we stand (results driven).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Passion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  <a:r>
              <a:rPr lang="en-US" sz="4000" dirty="0"/>
              <a:t> </a:t>
            </a:r>
            <a:r>
              <a:rPr lang="en-US" sz="4000" dirty="0" smtClean="0"/>
              <a:t>Self-talk; Team Talk </a:t>
            </a:r>
            <a:r>
              <a:rPr lang="en-US" sz="4000" dirty="0"/>
              <a:t>– build each other up</a:t>
            </a:r>
            <a:r>
              <a:rPr lang="en-US" sz="4000" dirty="0" smtClean="0"/>
              <a:t>. </a:t>
            </a:r>
          </a:p>
          <a:p>
            <a:endParaRPr lang="en-US" sz="4000" dirty="0" smtClean="0"/>
          </a:p>
          <a:p>
            <a:r>
              <a:rPr lang="en-US" dirty="0" smtClean="0"/>
              <a:t>Coach: External support and encouragement.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623" y="-128230"/>
            <a:ext cx="1799418" cy="2315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2248" y="5097101"/>
            <a:ext cx="320318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Time for an EE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54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 time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83129" y="1057230"/>
            <a:ext cx="9377405" cy="52315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Build on the “Overcoming Adversity – </a:t>
            </a:r>
            <a:r>
              <a:rPr lang="en-US" dirty="0" err="1" smtClean="0"/>
              <a:t>Can-DO</a:t>
            </a:r>
            <a:r>
              <a:rPr lang="en-US" dirty="0" smtClean="0"/>
              <a:t>” Theme. </a:t>
            </a:r>
          </a:p>
          <a:p>
            <a:r>
              <a:rPr lang="en-US" dirty="0" smtClean="0"/>
              <a:t>10 </a:t>
            </a:r>
            <a:r>
              <a:rPr lang="en-US" dirty="0"/>
              <a:t>different NHL </a:t>
            </a:r>
            <a:r>
              <a:rPr lang="en-US" dirty="0" smtClean="0"/>
              <a:t>cultures – fractured group</a:t>
            </a:r>
          </a:p>
          <a:p>
            <a:r>
              <a:rPr lang="en-US" dirty="0" smtClean="0"/>
              <a:t>Underprepared physically nor emotionally – friendly series</a:t>
            </a:r>
          </a:p>
          <a:p>
            <a:r>
              <a:rPr lang="en-US" dirty="0" smtClean="0"/>
              <a:t>Poor scouting reports</a:t>
            </a:r>
          </a:p>
          <a:p>
            <a:r>
              <a:rPr lang="en-US" dirty="0" smtClean="0"/>
              <a:t>Different game – stick work, ice surface</a:t>
            </a:r>
          </a:p>
          <a:p>
            <a:r>
              <a:rPr lang="en-US" dirty="0" smtClean="0"/>
              <a:t>Injuries</a:t>
            </a:r>
          </a:p>
          <a:p>
            <a:r>
              <a:rPr lang="en-US" dirty="0" smtClean="0"/>
              <a:t>Booed on home ice; Ambassador name calling</a:t>
            </a:r>
          </a:p>
          <a:p>
            <a:r>
              <a:rPr lang="en-US" dirty="0"/>
              <a:t>Desertion – Strangers in a Strange land </a:t>
            </a:r>
          </a:p>
          <a:p>
            <a:r>
              <a:rPr lang="en-US" dirty="0" smtClean="0"/>
              <a:t>Officiating </a:t>
            </a:r>
            <a:r>
              <a:rPr lang="en-US" dirty="0"/>
              <a:t>– two referees (i.e. 31 versus 4)</a:t>
            </a:r>
          </a:p>
          <a:p>
            <a:r>
              <a:rPr lang="en-US" dirty="0" smtClean="0"/>
              <a:t>Stolen food, early morning phone calls, bugged rooms</a:t>
            </a:r>
          </a:p>
          <a:p>
            <a:r>
              <a:rPr lang="en-US" dirty="0" smtClean="0"/>
              <a:t>Broken promises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678" y="5543550"/>
            <a:ext cx="34861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0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28-8 Teammates: Playing to 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41" y="1287738"/>
            <a:ext cx="8888506" cy="58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40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66" y="439220"/>
            <a:ext cx="10853353" cy="14319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Added Insight: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Draw upon the Power of Teams in Two, Three, Six or more… </a:t>
            </a:r>
            <a:r>
              <a:rPr lang="en-US" dirty="0" smtClean="0"/>
              <a:t>, Six, 37.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684" y="2155522"/>
            <a:ext cx="10515600" cy="4801090"/>
          </a:xfrm>
        </p:spPr>
        <p:txBody>
          <a:bodyPr/>
          <a:lstStyle/>
          <a:p>
            <a:r>
              <a:rPr lang="en-US" dirty="0" smtClean="0"/>
              <a:t>Stapleton and White</a:t>
            </a:r>
          </a:p>
          <a:p>
            <a:r>
              <a:rPr lang="en-US" dirty="0" smtClean="0"/>
              <a:t>Ellis, Clarke and Henderson</a:t>
            </a:r>
          </a:p>
          <a:p>
            <a:r>
              <a:rPr lang="en-US" dirty="0" smtClean="0"/>
              <a:t>Park, Savard, Esposito, </a:t>
            </a:r>
            <a:r>
              <a:rPr lang="en-US" dirty="0" err="1" smtClean="0"/>
              <a:t>Cournoyer</a:t>
            </a:r>
            <a:r>
              <a:rPr lang="en-US" dirty="0" smtClean="0"/>
              <a:t>, Hull, and Dryden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4" y="3764177"/>
            <a:ext cx="4855347" cy="2251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604" y="3764177"/>
            <a:ext cx="3640095" cy="23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Canada 72 Value Proposition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1849" y="1981200"/>
            <a:ext cx="11804821" cy="4114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Come </a:t>
            </a:r>
            <a:r>
              <a:rPr lang="en-US" dirty="0" smtClean="0">
                <a:solidFill>
                  <a:srgbClr val="FF0000"/>
                </a:solidFill>
              </a:rPr>
              <a:t>Ready </a:t>
            </a:r>
            <a:r>
              <a:rPr lang="en-US" dirty="0">
                <a:solidFill>
                  <a:srgbClr val="FF0000"/>
                </a:solidFill>
              </a:rPr>
              <a:t>to Play:</a:t>
            </a:r>
            <a:r>
              <a:rPr lang="en-US" dirty="0"/>
              <a:t> </a:t>
            </a:r>
            <a:r>
              <a:rPr lang="en-US" dirty="0" smtClean="0"/>
              <a:t>Prepared, Engaged, Produce </a:t>
            </a:r>
            <a:endParaRPr lang="en-US" i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From </a:t>
            </a:r>
            <a:r>
              <a:rPr lang="en-US" dirty="0">
                <a:solidFill>
                  <a:srgbClr val="FF0000"/>
                </a:solidFill>
              </a:rPr>
              <a:t>Many to ONE:</a:t>
            </a:r>
            <a:r>
              <a:rPr lang="en-US" dirty="0"/>
              <a:t> </a:t>
            </a:r>
            <a:r>
              <a:rPr lang="en-US" dirty="0" smtClean="0"/>
              <a:t>Own Your Role PLUS Cohesion</a:t>
            </a:r>
            <a:r>
              <a:rPr lang="en-US" dirty="0"/>
              <a:t>, </a:t>
            </a:r>
            <a:r>
              <a:rPr lang="en-US" dirty="0" smtClean="0"/>
              <a:t>Selflessness, Trust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Find Purpose:</a:t>
            </a:r>
            <a:r>
              <a:rPr lang="en-US" dirty="0"/>
              <a:t>  Ignite your </a:t>
            </a:r>
            <a:r>
              <a:rPr lang="en-US" dirty="0" err="1"/>
              <a:t>O’Canada</a:t>
            </a:r>
            <a:r>
              <a:rPr lang="en-US" dirty="0"/>
              <a:t> </a:t>
            </a:r>
            <a:r>
              <a:rPr lang="en-US" dirty="0" smtClean="0"/>
              <a:t>moment</a:t>
            </a:r>
            <a:endParaRPr lang="en-US" i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Overcome </a:t>
            </a:r>
            <a:r>
              <a:rPr lang="en-US" dirty="0">
                <a:solidFill>
                  <a:srgbClr val="FF0000"/>
                </a:solidFill>
              </a:rPr>
              <a:t>Adversity:</a:t>
            </a:r>
            <a:r>
              <a:rPr lang="en-US" dirty="0"/>
              <a:t> </a:t>
            </a:r>
            <a:r>
              <a:rPr lang="en-US" dirty="0" smtClean="0"/>
              <a:t>Perseverance, Grit, Passion</a:t>
            </a:r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Playing to Win:</a:t>
            </a:r>
            <a:r>
              <a:rPr lang="en-US" dirty="0"/>
              <a:t> 28-8 </a:t>
            </a:r>
            <a:r>
              <a:rPr lang="en-US" dirty="0" smtClean="0"/>
              <a:t>Teammates </a:t>
            </a:r>
            <a:endParaRPr lang="en-US" i="1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Team Canada 72 Teamwork Model will help </a:t>
            </a:r>
            <a:r>
              <a:rPr lang="en-US" dirty="0" smtClean="0"/>
              <a:t>you </a:t>
            </a:r>
            <a:r>
              <a:rPr lang="en-US" dirty="0"/>
              <a:t>leverage the power of teamwork.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8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Experience with 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Good things 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Less Good things …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55" y="1858913"/>
            <a:ext cx="5627096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3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Teamwork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86" y="2040458"/>
            <a:ext cx="114204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</a:p>
          <a:p>
            <a:endParaRPr lang="en-US" dirty="0"/>
          </a:p>
          <a:p>
            <a:r>
              <a:rPr lang="en-US" dirty="0" smtClean="0"/>
              <a:t>Read and Hand-in One Pager on:</a:t>
            </a:r>
          </a:p>
          <a:p>
            <a:pPr lvl="1"/>
            <a:r>
              <a:rPr lang="en-US" dirty="0" smtClean="0"/>
              <a:t>Cpt</a:t>
            </a:r>
            <a:r>
              <a:rPr lang="en-US" dirty="0"/>
              <a:t>. 2: Management Learning: Past to Present; 			</a:t>
            </a:r>
          </a:p>
          <a:p>
            <a:pPr lvl="1"/>
            <a:r>
              <a:rPr lang="en-US" dirty="0"/>
              <a:t>Cpt. 3: Ethical </a:t>
            </a:r>
            <a:r>
              <a:rPr lang="en-US" dirty="0" err="1"/>
              <a:t>Behaviour</a:t>
            </a:r>
            <a:r>
              <a:rPr lang="en-US" dirty="0"/>
              <a:t>;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77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2870" y="1473003"/>
            <a:ext cx="5181600" cy="488519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As we review ‘</a:t>
            </a:r>
            <a:r>
              <a:rPr lang="en-US" sz="4800" dirty="0" err="1" smtClean="0"/>
              <a:t>teamship</a:t>
            </a:r>
            <a:r>
              <a:rPr lang="en-US" sz="4800" dirty="0" smtClean="0"/>
              <a:t>’ research, come up with your 3 BIG Insights.  </a:t>
            </a:r>
            <a:endParaRPr lang="en-US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54542" y="1680519"/>
            <a:ext cx="6037458" cy="339607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52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Stages of Group Development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1" y="1250092"/>
            <a:ext cx="10816280" cy="512445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None/>
            </a:pPr>
            <a:r>
              <a:rPr lang="en-US" altLang="en-US" sz="2000" b="1" dirty="0"/>
              <a:t>Forming</a:t>
            </a:r>
          </a:p>
          <a:p>
            <a:pPr marL="914400" lvl="1" indent="-457200">
              <a:lnSpc>
                <a:spcPct val="80000"/>
              </a:lnSpc>
              <a:buNone/>
            </a:pPr>
            <a:r>
              <a:rPr lang="en-US" altLang="en-US" sz="2000" b="1" dirty="0"/>
              <a:t>The first stage in group development, characterized by much </a:t>
            </a:r>
            <a:r>
              <a:rPr lang="en-US" altLang="en-US" sz="2000" b="1" dirty="0">
                <a:solidFill>
                  <a:srgbClr val="3333FF"/>
                </a:solidFill>
              </a:rPr>
              <a:t>uncertainty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en-US" altLang="en-US" sz="2000" b="1" dirty="0"/>
              <a:t>Storming</a:t>
            </a:r>
          </a:p>
          <a:p>
            <a:pPr marL="914400" lvl="1" indent="-457200">
              <a:lnSpc>
                <a:spcPct val="80000"/>
              </a:lnSpc>
              <a:buNone/>
            </a:pPr>
            <a:r>
              <a:rPr lang="en-US" altLang="en-US" sz="2000" b="1" dirty="0"/>
              <a:t>The second stage in group development, characterized by </a:t>
            </a:r>
            <a:r>
              <a:rPr lang="en-US" altLang="en-US" sz="2000" b="1" dirty="0">
                <a:solidFill>
                  <a:srgbClr val="3333FF"/>
                </a:solidFill>
              </a:rPr>
              <a:t>intragroup conflict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en-US" altLang="en-US" sz="2000" b="1" dirty="0"/>
              <a:t>Norming</a:t>
            </a:r>
          </a:p>
          <a:p>
            <a:pPr marL="914400" lvl="1" indent="-457200">
              <a:lnSpc>
                <a:spcPct val="80000"/>
              </a:lnSpc>
              <a:buNone/>
            </a:pPr>
            <a:r>
              <a:rPr lang="en-US" altLang="en-US" sz="2000" b="1" dirty="0"/>
              <a:t>The third stage in group development, characterized by </a:t>
            </a:r>
            <a:r>
              <a:rPr lang="en-US" altLang="en-US" sz="2000" b="1" dirty="0">
                <a:solidFill>
                  <a:srgbClr val="3333FF"/>
                </a:solidFill>
              </a:rPr>
              <a:t>close relationships and cohesiveness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en-US" altLang="en-US" sz="2000" b="1" dirty="0"/>
              <a:t>Performing</a:t>
            </a:r>
          </a:p>
          <a:p>
            <a:pPr marL="914400" lvl="1" indent="-457200">
              <a:lnSpc>
                <a:spcPct val="80000"/>
              </a:lnSpc>
              <a:buNone/>
            </a:pPr>
            <a:r>
              <a:rPr lang="en-US" altLang="en-US" sz="2000" b="1" dirty="0"/>
              <a:t>The fourth stage in group development, when the group is </a:t>
            </a:r>
            <a:r>
              <a:rPr lang="en-US" altLang="en-US" sz="2000" b="1" dirty="0">
                <a:solidFill>
                  <a:srgbClr val="3333FF"/>
                </a:solidFill>
              </a:rPr>
              <a:t>fully functional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en-US" altLang="en-US" sz="2000" b="1" dirty="0"/>
              <a:t>Adjourning</a:t>
            </a:r>
          </a:p>
          <a:p>
            <a:pPr marL="914400" lvl="1" indent="-457200">
              <a:lnSpc>
                <a:spcPct val="80000"/>
              </a:lnSpc>
              <a:buNone/>
            </a:pPr>
            <a:r>
              <a:rPr lang="en-US" altLang="en-US" sz="2000" b="1" dirty="0"/>
              <a:t>The final stage in group development for temporary groups, characterized by concern with </a:t>
            </a:r>
            <a:r>
              <a:rPr lang="en-US" altLang="en-US" sz="2000" b="1" dirty="0">
                <a:solidFill>
                  <a:srgbClr val="3333FF"/>
                </a:solidFill>
              </a:rPr>
              <a:t>wrapping up </a:t>
            </a:r>
            <a:r>
              <a:rPr lang="en-US" altLang="en-US" sz="2000" b="1" dirty="0"/>
              <a:t>activities rather than task performance</a:t>
            </a:r>
          </a:p>
        </p:txBody>
      </p:sp>
    </p:spTree>
    <p:extLst>
      <p:ext uri="{BB962C8B-B14F-4D97-AF65-F5344CB8AC3E}">
        <p14:creationId xmlns:p14="http://schemas.microsoft.com/office/powerpoint/2010/main" val="1675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Open-systems Model for Team Effectiveness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761"/>
          <a:stretch/>
        </p:blipFill>
        <p:spPr>
          <a:xfrm>
            <a:off x="166716" y="1038325"/>
            <a:ext cx="11616267" cy="5639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7670" y="1381246"/>
            <a:ext cx="30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but good – McGrath, 1964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8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Norms and Conformity</a:t>
            </a:r>
            <a:endParaRPr lang="en-US" altLang="en-US" smtClean="0"/>
          </a:p>
        </p:txBody>
      </p:sp>
      <p:sp>
        <p:nvSpPr>
          <p:cNvPr id="7270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518984" y="1367481"/>
            <a:ext cx="8204886" cy="503331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chemeClr val="folHlink"/>
                </a:solidFill>
              </a:rPr>
              <a:t>Roles</a:t>
            </a:r>
            <a:r>
              <a:rPr lang="en-US" altLang="en-US" dirty="0"/>
              <a:t> = a set of expected </a:t>
            </a:r>
            <a:r>
              <a:rPr lang="en-US" altLang="en-US" dirty="0" err="1"/>
              <a:t>behaviours</a:t>
            </a:r>
            <a:r>
              <a:rPr lang="en-US" altLang="en-US" dirty="0"/>
              <a:t> </a:t>
            </a:r>
          </a:p>
          <a:p>
            <a:pPr lvl="1" eaLnBrk="1" hangingPunct="1"/>
            <a:r>
              <a:rPr lang="en-US" altLang="en-US" dirty="0"/>
              <a:t>we all play multiple roles each day; </a:t>
            </a:r>
            <a:endParaRPr lang="en-US" altLang="en-US" dirty="0" smtClean="0"/>
          </a:p>
          <a:p>
            <a:pPr lvl="1" eaLnBrk="1" hangingPunct="1"/>
            <a:r>
              <a:rPr lang="en-US" altLang="en-US" dirty="0" smtClean="0"/>
              <a:t>List </a:t>
            </a:r>
            <a:r>
              <a:rPr lang="en-US" altLang="en-US" dirty="0"/>
              <a:t>several roles you </a:t>
            </a:r>
            <a:r>
              <a:rPr lang="en-US" altLang="en-US" dirty="0" smtClean="0"/>
              <a:t>play …</a:t>
            </a:r>
            <a:endParaRPr lang="en-US" altLang="en-US" dirty="0"/>
          </a:p>
          <a:p>
            <a:pPr eaLnBrk="1" hangingPunct="1"/>
            <a:r>
              <a:rPr lang="en-US" altLang="en-US" dirty="0">
                <a:solidFill>
                  <a:schemeClr val="folHlink"/>
                </a:solidFill>
              </a:rPr>
              <a:t>Norms</a:t>
            </a:r>
            <a:r>
              <a:rPr lang="en-US" altLang="en-US" dirty="0"/>
              <a:t> = acceptable standards shared by a group’s membership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 smtClean="0"/>
              <a:t>Describe </a:t>
            </a:r>
            <a:r>
              <a:rPr lang="en-US" altLang="en-US" dirty="0"/>
              <a:t>“norms” of …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en-US" dirty="0"/>
              <a:t>hockey teams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en-US" dirty="0"/>
              <a:t>dining for the first time at your friend’s parents place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en-US" dirty="0"/>
              <a:t>Boxing Day sales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en-US" dirty="0"/>
              <a:t>a university class</a:t>
            </a:r>
          </a:p>
          <a:p>
            <a:pPr lvl="1" eaLnBrk="1" hangingPunct="1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11" y="1136821"/>
            <a:ext cx="3810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8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2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Business Norms</a:t>
            </a:r>
            <a:endParaRPr lang="en-US" altLang="en-US" smtClean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47135" y="1909119"/>
            <a:ext cx="6499654" cy="4114800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What cues do business organization give concerning their norms?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 dirty="0" smtClean="0"/>
              <a:t>Tend </a:t>
            </a:r>
            <a:r>
              <a:rPr lang="en-US" altLang="en-US" sz="4000" dirty="0"/>
              <a:t>to focus on </a:t>
            </a:r>
            <a:r>
              <a:rPr lang="en-US" altLang="en-US" sz="4000" dirty="0">
                <a:solidFill>
                  <a:schemeClr val="folHlink"/>
                </a:solidFill>
              </a:rPr>
              <a:t>effort</a:t>
            </a:r>
            <a:r>
              <a:rPr lang="en-US" altLang="en-US" sz="4000" dirty="0"/>
              <a:t> and </a:t>
            </a:r>
            <a:r>
              <a:rPr lang="en-US" altLang="en-US" sz="4000" dirty="0" smtClean="0">
                <a:solidFill>
                  <a:schemeClr val="folHlink"/>
                </a:solidFill>
              </a:rPr>
              <a:t>performance</a:t>
            </a:r>
            <a:endParaRPr lang="en-US" altLang="en-US" sz="40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4000" dirty="0"/>
              <a:t>Example: Solomon Asch and group conformity</a:t>
            </a:r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6859588" y="2863666"/>
            <a:ext cx="5080000" cy="242289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37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rock red">
      <a:dk1>
        <a:sysClr val="windowText" lastClr="000000"/>
      </a:dk1>
      <a:lt1>
        <a:sysClr val="window" lastClr="FFFFFF"/>
      </a:lt1>
      <a:dk2>
        <a:srgbClr val="989898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odman PPT_2017_CIMEE" id="{7306FCD4-243E-4BF1-B547-A62783FA2B83}" vid="{C7B3976C-47B3-411B-9CED-D6199977AB0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odman PPT_2017_CIMEE" id="{7306FCD4-243E-4BF1-B547-A62783FA2B83}" vid="{C7B3976C-47B3-411B-9CED-D6199977AB00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B70BE376824847872696080B2E08C7" ma:contentTypeVersion="0" ma:contentTypeDescription="Create a new document." ma:contentTypeScope="" ma:versionID="4e0ac64892dc07b769a02b89cbbfe69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795BFE-1337-458B-8D1A-C68AF9045E60}">
  <ds:schemaRefs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345FC82-17D3-400C-BBD7-57A71494A2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C6C35BA-2FF7-4164-9E59-A9A3B855EA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Goodman PPT_2017_CIMEE</Template>
  <TotalTime>28631</TotalTime>
  <Words>1500</Words>
  <Application>Microsoft Office PowerPoint</Application>
  <PresentationFormat>Widescreen</PresentationFormat>
  <Paragraphs>234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Calibri Light</vt:lpstr>
      <vt:lpstr>Trebuchet MS</vt:lpstr>
      <vt:lpstr>Wingdings</vt:lpstr>
      <vt:lpstr>Arial</vt:lpstr>
      <vt:lpstr>Impact</vt:lpstr>
      <vt:lpstr>Calibri</vt:lpstr>
      <vt:lpstr>Arial Black</vt:lpstr>
      <vt:lpstr>Times New Roman</vt:lpstr>
      <vt:lpstr>Alfa Slab One</vt:lpstr>
      <vt:lpstr>Office Theme</vt:lpstr>
      <vt:lpstr>1_Office Theme</vt:lpstr>
      <vt:lpstr>1_Custom Design</vt:lpstr>
      <vt:lpstr>Team Work</vt:lpstr>
      <vt:lpstr>Check - In</vt:lpstr>
      <vt:lpstr>Agenda: Topics</vt:lpstr>
      <vt:lpstr>Personal Experience with Teams</vt:lpstr>
      <vt:lpstr>Task: </vt:lpstr>
      <vt:lpstr>Stages of Group Development</vt:lpstr>
      <vt:lpstr>Open-systems Model for Team Effectiveness</vt:lpstr>
      <vt:lpstr>Norms and Conformity</vt:lpstr>
      <vt:lpstr>Business Norms</vt:lpstr>
      <vt:lpstr>Interaction of Norms and Cohesiveness on Performance</vt:lpstr>
      <vt:lpstr>Motivation</vt:lpstr>
      <vt:lpstr>Team Research: Interactions</vt:lpstr>
      <vt:lpstr>Group Decision Making</vt:lpstr>
      <vt:lpstr>Team Research: Dysfunctions</vt:lpstr>
      <vt:lpstr>Team Work: </vt:lpstr>
      <vt:lpstr>Summary</vt:lpstr>
      <vt:lpstr>Team 72 Canada</vt:lpstr>
      <vt:lpstr>Theory (Tuckman) and TC 72</vt:lpstr>
      <vt:lpstr>The Best Team Ever.</vt:lpstr>
      <vt:lpstr>The Power of Teamwork is the Lasting Legacy of TC72</vt:lpstr>
      <vt:lpstr>The Story behind 28-8 </vt:lpstr>
      <vt:lpstr>Set the Stage …</vt:lpstr>
      <vt:lpstr>September 1972</vt:lpstr>
      <vt:lpstr>Team of the Century</vt:lpstr>
      <vt:lpstr>1999: Voted “The Team of the Century” by the Canadian Press/La Press Canadienne 2000: Team Canada 1972 Royal Mint Millennium Tribute Monument 2005: Team Canada 1972 is inducted into the Canada’s Sports Hall of Fame, the first team to be inducted into the Hall 2012: Presented with a Star on Canada’s Walk of Fame 2017: Canada Post honours Team Canada 1972 2017: Thirteen team members are recognized as members of the NHL’s Top 100 Players</vt:lpstr>
      <vt:lpstr>Team Canada 72 Value Proposition</vt:lpstr>
      <vt:lpstr>Come Ready to Play:  Add PEP</vt:lpstr>
      <vt:lpstr>Teamwork Time</vt:lpstr>
      <vt:lpstr>Come Ready to Play</vt:lpstr>
      <vt:lpstr>From Many to One  (Play the COST)</vt:lpstr>
      <vt:lpstr>Teamwork time</vt:lpstr>
      <vt:lpstr>From Many to ONE</vt:lpstr>
      <vt:lpstr>PowerPoint Presentation</vt:lpstr>
      <vt:lpstr>Find Purpose</vt:lpstr>
      <vt:lpstr>Overcoming Adversity: Can-Do Attitude </vt:lpstr>
      <vt:lpstr>Teamwork time</vt:lpstr>
      <vt:lpstr>28-8 Teammates: Playing to Win</vt:lpstr>
      <vt:lpstr>Added Insight:  Draw upon the Power of Teams in Two, Three, Six or more… , Six, 37.</vt:lpstr>
      <vt:lpstr>Team Canada 72 Value Proposition</vt:lpstr>
      <vt:lpstr>The Power of Teamwork</vt:lpstr>
      <vt:lpstr>Next Class</vt:lpstr>
    </vt:vector>
  </TitlesOfParts>
  <Company>Goodman School of Business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 R. Rahimi</dc:creator>
  <cp:lastModifiedBy>Barry Wright</cp:lastModifiedBy>
  <cp:revision>658</cp:revision>
  <cp:lastPrinted>2018-07-16T20:50:39Z</cp:lastPrinted>
  <dcterms:created xsi:type="dcterms:W3CDTF">2017-07-27T15:58:17Z</dcterms:created>
  <dcterms:modified xsi:type="dcterms:W3CDTF">2019-01-14T16:30:10Z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0x01010002B70BE376824847872696080B2E08C7</vt:lpwstr>
  </property>
</Properties>
</file>