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7"/>
  </p:notesMasterIdLst>
  <p:sldIdLst>
    <p:sldId id="256" r:id="rId2"/>
    <p:sldId id="317" r:id="rId3"/>
    <p:sldId id="318" r:id="rId4"/>
    <p:sldId id="260" r:id="rId5"/>
    <p:sldId id="261" r:id="rId6"/>
    <p:sldId id="262" r:id="rId7"/>
    <p:sldId id="263" r:id="rId8"/>
    <p:sldId id="264" r:id="rId9"/>
    <p:sldId id="265" r:id="rId10"/>
    <p:sldId id="266" r:id="rId11"/>
    <p:sldId id="267" r:id="rId12"/>
    <p:sldId id="268" r:id="rId13"/>
    <p:sldId id="326" r:id="rId14"/>
    <p:sldId id="269" r:id="rId15"/>
    <p:sldId id="283" r:id="rId16"/>
    <p:sldId id="284" r:id="rId17"/>
    <p:sldId id="285" r:id="rId18"/>
    <p:sldId id="286" r:id="rId19"/>
    <p:sldId id="287" r:id="rId20"/>
    <p:sldId id="288" r:id="rId21"/>
    <p:sldId id="289" r:id="rId22"/>
    <p:sldId id="291" r:id="rId23"/>
    <p:sldId id="292" r:id="rId24"/>
    <p:sldId id="293" r:id="rId25"/>
    <p:sldId id="294" r:id="rId26"/>
    <p:sldId id="327" r:id="rId27"/>
    <p:sldId id="295" r:id="rId28"/>
    <p:sldId id="297" r:id="rId29"/>
    <p:sldId id="298" r:id="rId30"/>
    <p:sldId id="299" r:id="rId31"/>
    <p:sldId id="300" r:id="rId32"/>
    <p:sldId id="304" r:id="rId33"/>
    <p:sldId id="303" r:id="rId34"/>
    <p:sldId id="305" r:id="rId35"/>
    <p:sldId id="306" r:id="rId36"/>
    <p:sldId id="307" r:id="rId37"/>
    <p:sldId id="308" r:id="rId38"/>
    <p:sldId id="310" r:id="rId39"/>
    <p:sldId id="328" r:id="rId40"/>
    <p:sldId id="319" r:id="rId41"/>
    <p:sldId id="320" r:id="rId42"/>
    <p:sldId id="321" r:id="rId43"/>
    <p:sldId id="322" r:id="rId44"/>
    <p:sldId id="323" r:id="rId45"/>
    <p:sldId id="324"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0" autoAdjust="0"/>
  </p:normalViewPr>
  <p:slideViewPr>
    <p:cSldViewPr>
      <p:cViewPr varScale="1">
        <p:scale>
          <a:sx n="79" d="100"/>
          <a:sy n="79" d="100"/>
        </p:scale>
        <p:origin x="108"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560ADCCE-6778-4132-8C09-01613A2F3545}" type="slidenum">
              <a:rPr lang="en-US" altLang="en-US"/>
              <a:pPr>
                <a:defRPr/>
              </a:pPr>
              <a:t>‹#›</a:t>
            </a:fld>
            <a:endParaRPr lang="en-US" altLang="en-US"/>
          </a:p>
        </p:txBody>
      </p:sp>
    </p:spTree>
    <p:extLst>
      <p:ext uri="{BB962C8B-B14F-4D97-AF65-F5344CB8AC3E}">
        <p14:creationId xmlns:p14="http://schemas.microsoft.com/office/powerpoint/2010/main" val="4071547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CA46CF-EEC6-4A81-A92B-0361C65F0EED}" type="slidenum">
              <a:rPr lang="en-US" altLang="en-US"/>
              <a:pPr>
                <a:spcBef>
                  <a:spcPct val="0"/>
                </a:spcBef>
              </a:pPr>
              <a:t>4</a:t>
            </a:fld>
            <a:endParaRPr lang="en-US" altLang="en-US"/>
          </a:p>
        </p:txBody>
      </p:sp>
      <p:sp>
        <p:nvSpPr>
          <p:cNvPr id="9219" name="Rectangle 2"/>
          <p:cNvSpPr>
            <a:spLocks noGrp="1" noChangeArrowheads="1"/>
          </p:cNvSpPr>
          <p:nvPr>
            <p:ph type="body" idx="1"/>
          </p:nvPr>
        </p:nvSpPr>
        <p:spPr>
          <a:xfrm>
            <a:off x="685800" y="4114800"/>
            <a:ext cx="5562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altLang="en-US" smtClean="0"/>
              <a:t>Fig. 2-1 Development of Major Management Theories</a:t>
            </a:r>
          </a:p>
          <a:p>
            <a:pPr eaLnBrk="1" hangingPunct="1"/>
            <a:r>
              <a:rPr lang="en-US" altLang="en-US" smtClean="0"/>
              <a:t>Management has been evolving for thousands of years.</a:t>
            </a:r>
          </a:p>
          <a:p>
            <a:pPr eaLnBrk="1" hangingPunct="1"/>
            <a:r>
              <a:rPr lang="en-US" altLang="en-US" smtClean="0"/>
              <a:t>Management is a field that has only undergone systematic investigation, acquired a common body of knowledge and become a formal discipline of study, in the past several hundred years and most particularly, in the last century.</a:t>
            </a:r>
          </a:p>
          <a:p>
            <a:pPr eaLnBrk="1" hangingPunct="1"/>
            <a:r>
              <a:rPr lang="en-US" altLang="en-US" smtClean="0"/>
              <a:t>Historical examples of contributors include Adam Smith (division of labor), the advent of the industrial revolution and the machine age, and the establishment of large business by such entrepreneurs as Carnegie and Rockefeller who helped to formalize management practices.</a:t>
            </a:r>
          </a:p>
          <a:p>
            <a:pPr eaLnBrk="1" hangingPunct="1"/>
            <a:r>
              <a:rPr lang="en-US" altLang="en-US" smtClean="0"/>
              <a:t>The classical theorists are divided into two groups:</a:t>
            </a:r>
          </a:p>
          <a:p>
            <a:pPr eaLnBrk="1" hangingPunct="1"/>
            <a:r>
              <a:rPr lang="en-US" altLang="en-US" b="1" smtClean="0"/>
              <a:t>SCIENTIFIC MANAGEMENT</a:t>
            </a:r>
            <a:r>
              <a:rPr lang="en-US" altLang="en-US" smtClean="0"/>
              <a:t>: </a:t>
            </a:r>
            <a:r>
              <a:rPr lang="en-US" altLang="en-US" b="1" smtClean="0"/>
              <a:t>Taylor</a:t>
            </a:r>
            <a:r>
              <a:rPr lang="en-US" altLang="en-US" smtClean="0"/>
              <a:t> and the “one best way” for a job to be done; the </a:t>
            </a:r>
            <a:r>
              <a:rPr lang="en-US" altLang="en-US" b="1" smtClean="0"/>
              <a:t>Gilbreths</a:t>
            </a:r>
            <a:r>
              <a:rPr lang="en-US" altLang="en-US" smtClean="0"/>
              <a:t> and their </a:t>
            </a:r>
            <a:r>
              <a:rPr lang="en-US" altLang="en-US" b="1" smtClean="0"/>
              <a:t>therbligs</a:t>
            </a:r>
            <a:r>
              <a:rPr lang="en-US" altLang="en-US" smtClean="0"/>
              <a:t> classification scheme; and Henry Gantt and his chart for managers used as a scheduling device for planning and controlling work.</a:t>
            </a:r>
          </a:p>
          <a:p>
            <a:pPr eaLnBrk="1" hangingPunct="1"/>
            <a:r>
              <a:rPr lang="en-US" altLang="en-US" b="1" smtClean="0"/>
              <a:t>GENERAL ADMINISTRATIVE THEORISTS</a:t>
            </a:r>
            <a:r>
              <a:rPr lang="en-US" altLang="en-US" smtClean="0"/>
              <a:t>: Writers who developed general theories of what managers do and what constitutes good management practice.</a:t>
            </a:r>
          </a:p>
          <a:p>
            <a:pPr eaLnBrk="1" hangingPunct="1"/>
            <a:r>
              <a:rPr lang="en-US" altLang="en-US" b="1" smtClean="0"/>
              <a:t>Henri Fayol </a:t>
            </a:r>
            <a:r>
              <a:rPr lang="en-US" altLang="en-US" smtClean="0"/>
              <a:t>developed 14 principles of management (p. 42) which he considered to be universal truths of management that are shared by all managers in all type of organizations and that can be taught in school.</a:t>
            </a:r>
          </a:p>
          <a:p>
            <a:pPr eaLnBrk="1" hangingPunct="1"/>
            <a:r>
              <a:rPr lang="en-US" altLang="en-US" b="1" smtClean="0"/>
              <a:t>Max Weber </a:t>
            </a:r>
            <a:r>
              <a:rPr lang="en-US" altLang="en-US" smtClean="0"/>
              <a:t>developed a theory of the bureaucracy, an ideal type structure</a:t>
            </a:r>
            <a:br>
              <a:rPr lang="en-US" altLang="en-US" smtClean="0"/>
            </a:br>
            <a:r>
              <a:rPr lang="en-US" altLang="en-US" smtClean="0"/>
              <a:t>(p. 43).  Like scientific management, it emphasizes rationality, predictability, impersonality, technical competence, and authoritarianism.  His “ideal type” can be used to describe many contemporary organizations.</a:t>
            </a:r>
          </a:p>
        </p:txBody>
      </p:sp>
      <p:sp>
        <p:nvSpPr>
          <p:cNvPr id="9220"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406609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E8045C-86C0-44AD-B0B1-5344457F91A9}" type="slidenum">
              <a:rPr lang="en-US" altLang="en-US">
                <a:solidFill>
                  <a:srgbClr val="000000"/>
                </a:solidFill>
                <a:cs typeface="Arial" panose="020B0604020202020204" pitchFamily="34" charset="0"/>
              </a:rPr>
              <a:pPr>
                <a:spcBef>
                  <a:spcPct val="0"/>
                </a:spcBef>
              </a:pPr>
              <a:t>32</a:t>
            </a:fld>
            <a:endParaRPr lang="en-US" altLang="en-US">
              <a:solidFill>
                <a:srgbClr val="000000"/>
              </a:solidFill>
              <a:cs typeface="Arial" panose="020B0604020202020204" pitchFamily="34" charset="0"/>
            </a:endParaRPr>
          </a:p>
        </p:txBody>
      </p:sp>
      <p:sp>
        <p:nvSpPr>
          <p:cNvPr id="47107" name="Rectangle 2"/>
          <p:cNvSpPr>
            <a:spLocks noGrp="1" noRot="1" noChangeAspect="1" noChangeArrowheads="1" noTextEdit="1"/>
          </p:cNvSpPr>
          <p:nvPr>
            <p:ph type="sldImg"/>
          </p:nvPr>
        </p:nvSpPr>
        <p:spPr>
          <a:xfrm>
            <a:off x="1144588" y="687388"/>
            <a:ext cx="4568825" cy="3425825"/>
          </a:xfrm>
          <a:ln w="12700" cap="flat"/>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13795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9A61CB-0B12-47DE-BFE4-005D591E4FE3}" type="slidenum">
              <a:rPr lang="en-US" altLang="en-US">
                <a:solidFill>
                  <a:srgbClr val="000000"/>
                </a:solidFill>
                <a:cs typeface="Arial" panose="020B0604020202020204" pitchFamily="34" charset="0"/>
              </a:rPr>
              <a:pPr>
                <a:spcBef>
                  <a:spcPct val="0"/>
                </a:spcBef>
              </a:pPr>
              <a:t>33</a:t>
            </a:fld>
            <a:endParaRPr lang="en-US" altLang="en-US">
              <a:solidFill>
                <a:srgbClr val="000000"/>
              </a:solidFill>
              <a:cs typeface="Arial" panose="020B0604020202020204" pitchFamily="34" charset="0"/>
            </a:endParaRPr>
          </a:p>
        </p:txBody>
      </p:sp>
      <p:sp>
        <p:nvSpPr>
          <p:cNvPr id="49155" name="Rectangle 2"/>
          <p:cNvSpPr>
            <a:spLocks noGrp="1" noRot="1" noChangeAspect="1" noChangeArrowheads="1" noTextEdit="1"/>
          </p:cNvSpPr>
          <p:nvPr>
            <p:ph type="sldImg"/>
          </p:nvPr>
        </p:nvSpPr>
        <p:spPr>
          <a:xfrm>
            <a:off x="1144588" y="687388"/>
            <a:ext cx="4568825" cy="3425825"/>
          </a:xfrm>
          <a:ln w="12700" cap="flat"/>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10731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EBCF9B-27CC-47E3-A826-CE255FE2F9AF}" type="slidenum">
              <a:rPr lang="en-US" altLang="en-US">
                <a:solidFill>
                  <a:srgbClr val="000000"/>
                </a:solidFill>
                <a:cs typeface="Arial" panose="020B0604020202020204" pitchFamily="34" charset="0"/>
              </a:rPr>
              <a:pPr>
                <a:spcBef>
                  <a:spcPct val="0"/>
                </a:spcBef>
              </a:pPr>
              <a:t>34</a:t>
            </a:fld>
            <a:endParaRPr lang="en-US" altLang="en-US">
              <a:solidFill>
                <a:srgbClr val="000000"/>
              </a:solidFill>
              <a:cs typeface="Arial" panose="020B0604020202020204" pitchFamily="34" charset="0"/>
            </a:endParaRPr>
          </a:p>
        </p:txBody>
      </p:sp>
      <p:sp>
        <p:nvSpPr>
          <p:cNvPr id="51203" name="Rectangle 2"/>
          <p:cNvSpPr>
            <a:spLocks noGrp="1" noRot="1" noChangeAspect="1" noChangeArrowheads="1" noTextEdit="1"/>
          </p:cNvSpPr>
          <p:nvPr>
            <p:ph type="sldImg"/>
          </p:nvPr>
        </p:nvSpPr>
        <p:spPr>
          <a:xfrm>
            <a:off x="1144588" y="687388"/>
            <a:ext cx="4568825" cy="3425825"/>
          </a:xfrm>
          <a:ln w="12700" cap="flat"/>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268021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6D7FAE-AF3A-41F7-B9BC-A9047CB33863}" type="slidenum">
              <a:rPr lang="en-US" altLang="en-US">
                <a:solidFill>
                  <a:srgbClr val="000000"/>
                </a:solidFill>
                <a:cs typeface="Arial" panose="020B0604020202020204" pitchFamily="34" charset="0"/>
              </a:rPr>
              <a:pPr>
                <a:spcBef>
                  <a:spcPct val="0"/>
                </a:spcBef>
              </a:pPr>
              <a:t>35</a:t>
            </a:fld>
            <a:endParaRPr lang="en-US" altLang="en-US">
              <a:solidFill>
                <a:srgbClr val="000000"/>
              </a:solidFill>
              <a:cs typeface="Arial" panose="020B0604020202020204" pitchFamily="34" charset="0"/>
            </a:endParaRPr>
          </a:p>
        </p:txBody>
      </p:sp>
      <p:sp>
        <p:nvSpPr>
          <p:cNvPr id="53251" name="Rectangle 2"/>
          <p:cNvSpPr>
            <a:spLocks noGrp="1" noRot="1" noChangeAspect="1" noChangeArrowheads="1" noTextEdit="1"/>
          </p:cNvSpPr>
          <p:nvPr>
            <p:ph type="sldImg"/>
          </p:nvPr>
        </p:nvSpPr>
        <p:spPr>
          <a:xfrm>
            <a:off x="1144588" y="687388"/>
            <a:ext cx="4568825" cy="3425825"/>
          </a:xfrm>
          <a:ln w="12700"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197422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CFCE9E-8CC5-49C8-ACA3-2B05769B2980}" type="slidenum">
              <a:rPr lang="en-US" altLang="en-US">
                <a:solidFill>
                  <a:srgbClr val="000000"/>
                </a:solidFill>
                <a:cs typeface="Arial" panose="020B0604020202020204" pitchFamily="34" charset="0"/>
              </a:rPr>
              <a:pPr>
                <a:spcBef>
                  <a:spcPct val="0"/>
                </a:spcBef>
              </a:pPr>
              <a:t>36</a:t>
            </a:fld>
            <a:endParaRPr lang="en-US" altLang="en-US">
              <a:solidFill>
                <a:srgbClr val="000000"/>
              </a:solidFill>
              <a:cs typeface="Arial" panose="020B0604020202020204" pitchFamily="34" charset="0"/>
            </a:endParaRPr>
          </a:p>
        </p:txBody>
      </p:sp>
      <p:sp>
        <p:nvSpPr>
          <p:cNvPr id="55299" name="Rectangle 2"/>
          <p:cNvSpPr>
            <a:spLocks noGrp="1" noRot="1" noChangeAspect="1" noChangeArrowheads="1" noTextEdit="1"/>
          </p:cNvSpPr>
          <p:nvPr>
            <p:ph type="sldImg"/>
          </p:nvPr>
        </p:nvSpPr>
        <p:spPr>
          <a:xfrm>
            <a:off x="1144588" y="687388"/>
            <a:ext cx="4568825" cy="3425825"/>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177211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11E385-1F50-4BE8-B29C-B306305A1E95}" type="slidenum">
              <a:rPr lang="en-US" altLang="en-US">
                <a:solidFill>
                  <a:srgbClr val="000000"/>
                </a:solidFill>
                <a:cs typeface="Arial" panose="020B0604020202020204" pitchFamily="34" charset="0"/>
              </a:rPr>
              <a:pPr>
                <a:spcBef>
                  <a:spcPct val="0"/>
                </a:spcBef>
              </a:pPr>
              <a:t>38</a:t>
            </a:fld>
            <a:endParaRPr lang="en-US" altLang="en-US">
              <a:solidFill>
                <a:srgbClr val="000000"/>
              </a:solidFill>
              <a:cs typeface="Arial" panose="020B0604020202020204" pitchFamily="34" charset="0"/>
            </a:endParaRPr>
          </a:p>
        </p:txBody>
      </p:sp>
      <p:sp>
        <p:nvSpPr>
          <p:cNvPr id="58371" name="Rectangle 2"/>
          <p:cNvSpPr>
            <a:spLocks noGrp="1" noRot="1" noChangeAspect="1" noChangeArrowheads="1" noTextEdit="1"/>
          </p:cNvSpPr>
          <p:nvPr>
            <p:ph type="sldImg"/>
          </p:nvPr>
        </p:nvSpPr>
        <p:spPr>
          <a:xfrm>
            <a:off x="1144588" y="687388"/>
            <a:ext cx="4568825" cy="3425825"/>
          </a:xfrm>
          <a:ln w="12700" cap="flat"/>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394336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BC4144-3DD3-4F6D-982B-70F2B6925CB7}" type="slidenum">
              <a:rPr lang="en-US" altLang="en-US">
                <a:solidFill>
                  <a:srgbClr val="000000"/>
                </a:solidFill>
                <a:cs typeface="Arial" panose="020B0604020202020204" pitchFamily="34" charset="0"/>
              </a:rPr>
              <a:pPr>
                <a:spcBef>
                  <a:spcPct val="0"/>
                </a:spcBef>
              </a:pPr>
              <a:t>15</a:t>
            </a:fld>
            <a:endParaRPr lang="en-US" altLang="en-US">
              <a:solidFill>
                <a:srgbClr val="000000"/>
              </a:solidFill>
              <a:cs typeface="Arial" panose="020B0604020202020204" pitchFamily="34" charset="0"/>
            </a:endParaRPr>
          </a:p>
        </p:txBody>
      </p:sp>
      <p:sp>
        <p:nvSpPr>
          <p:cNvPr id="21507" name="Rectangle 2"/>
          <p:cNvSpPr>
            <a:spLocks noGrp="1" noRot="1" noChangeAspect="1" noChangeArrowheads="1" noTextEdit="1"/>
          </p:cNvSpPr>
          <p:nvPr>
            <p:ph type="sldImg"/>
          </p:nvPr>
        </p:nvSpPr>
        <p:spPr>
          <a:xfrm>
            <a:off x="1144588" y="687388"/>
            <a:ext cx="4568825" cy="3425825"/>
          </a:xfrm>
          <a:ln w="12700" cap="flat"/>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106385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655858-138B-4DFD-AC53-8491E1926514}" type="slidenum">
              <a:rPr lang="en-US" altLang="en-US">
                <a:solidFill>
                  <a:srgbClr val="000000"/>
                </a:solidFill>
                <a:cs typeface="Arial" panose="020B0604020202020204" pitchFamily="34" charset="0"/>
              </a:rPr>
              <a:pPr>
                <a:spcBef>
                  <a:spcPct val="0"/>
                </a:spcBef>
              </a:pPr>
              <a:t>19</a:t>
            </a:fld>
            <a:endParaRPr lang="en-US" altLang="en-US">
              <a:solidFill>
                <a:srgbClr val="000000"/>
              </a:solidFill>
              <a:cs typeface="Arial" panose="020B0604020202020204" pitchFamily="34" charset="0"/>
            </a:endParaRPr>
          </a:p>
        </p:txBody>
      </p:sp>
      <p:sp>
        <p:nvSpPr>
          <p:cNvPr id="26627" name="Rectangle 2"/>
          <p:cNvSpPr>
            <a:spLocks noGrp="1" noRot="1" noChangeAspect="1" noChangeArrowheads="1" noTextEdit="1"/>
          </p:cNvSpPr>
          <p:nvPr>
            <p:ph type="sldImg"/>
          </p:nvPr>
        </p:nvSpPr>
        <p:spPr>
          <a:xfrm>
            <a:off x="1144588" y="687388"/>
            <a:ext cx="4568825" cy="3425825"/>
          </a:xfrm>
          <a:ln w="12700" cap="flat"/>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105286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FC84A3-9236-40ED-AF07-34FA736CE6C7}" type="slidenum">
              <a:rPr lang="en-US" altLang="en-US">
                <a:solidFill>
                  <a:srgbClr val="000000"/>
                </a:solidFill>
                <a:cs typeface="Arial" panose="020B0604020202020204" pitchFamily="34" charset="0"/>
              </a:rPr>
              <a:pPr>
                <a:spcBef>
                  <a:spcPct val="0"/>
                </a:spcBef>
              </a:pPr>
              <a:t>20</a:t>
            </a:fld>
            <a:endParaRPr lang="en-US" altLang="en-US">
              <a:solidFill>
                <a:srgbClr val="000000"/>
              </a:solidFill>
              <a:cs typeface="Arial" panose="020B0604020202020204" pitchFamily="34" charset="0"/>
            </a:endParaRPr>
          </a:p>
        </p:txBody>
      </p:sp>
      <p:sp>
        <p:nvSpPr>
          <p:cNvPr id="28675" name="Rectangle 2"/>
          <p:cNvSpPr>
            <a:spLocks noGrp="1" noRot="1" noChangeAspect="1" noChangeArrowheads="1" noTextEdit="1"/>
          </p:cNvSpPr>
          <p:nvPr>
            <p:ph type="sldImg"/>
          </p:nvPr>
        </p:nvSpPr>
        <p:spPr>
          <a:xfrm>
            <a:off x="1144588" y="687388"/>
            <a:ext cx="4568825" cy="3425825"/>
          </a:xfrm>
          <a:ln w="12700" cap="flat"/>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33325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5EC6CF-4415-4BD8-982B-BE2FEFD791E1}" type="slidenum">
              <a:rPr lang="en-US" altLang="en-US">
                <a:solidFill>
                  <a:srgbClr val="000000"/>
                </a:solidFill>
                <a:cs typeface="Arial" panose="020B0604020202020204" pitchFamily="34" charset="0"/>
              </a:rPr>
              <a:pPr>
                <a:spcBef>
                  <a:spcPct val="0"/>
                </a:spcBef>
              </a:pPr>
              <a:t>21</a:t>
            </a:fld>
            <a:endParaRPr lang="en-US" altLang="en-US">
              <a:solidFill>
                <a:srgbClr val="000000"/>
              </a:solidFill>
              <a:cs typeface="Arial" panose="020B0604020202020204" pitchFamily="34" charset="0"/>
            </a:endParaRPr>
          </a:p>
        </p:txBody>
      </p:sp>
      <p:sp>
        <p:nvSpPr>
          <p:cNvPr id="30723" name="Rectangle 2"/>
          <p:cNvSpPr>
            <a:spLocks noGrp="1" noRot="1" noChangeAspect="1" noChangeArrowheads="1" noTextEdit="1"/>
          </p:cNvSpPr>
          <p:nvPr>
            <p:ph type="sldImg"/>
          </p:nvPr>
        </p:nvSpPr>
        <p:spPr>
          <a:xfrm>
            <a:off x="1144588" y="687388"/>
            <a:ext cx="4568825" cy="3425825"/>
          </a:xfrm>
          <a:ln w="12700" cap="flat"/>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401806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EAC5E0-11AD-426B-8027-9A29CD1B8680}" type="slidenum">
              <a:rPr lang="en-US" altLang="en-US">
                <a:solidFill>
                  <a:srgbClr val="000000"/>
                </a:solidFill>
                <a:cs typeface="Arial" panose="020B0604020202020204" pitchFamily="34" charset="0"/>
              </a:rPr>
              <a:pPr>
                <a:spcBef>
                  <a:spcPct val="0"/>
                </a:spcBef>
              </a:pPr>
              <a:t>27</a:t>
            </a:fld>
            <a:endParaRPr lang="en-US" altLang="en-US">
              <a:solidFill>
                <a:srgbClr val="000000"/>
              </a:solidFill>
              <a:cs typeface="Arial" panose="020B0604020202020204" pitchFamily="34" charset="0"/>
            </a:endParaRPr>
          </a:p>
        </p:txBody>
      </p:sp>
      <p:sp>
        <p:nvSpPr>
          <p:cNvPr id="37891" name="Rectangle 2"/>
          <p:cNvSpPr>
            <a:spLocks noGrp="1" noRot="1" noChangeAspect="1" noChangeArrowheads="1" noTextEdit="1"/>
          </p:cNvSpPr>
          <p:nvPr>
            <p:ph type="sldImg"/>
          </p:nvPr>
        </p:nvSpPr>
        <p:spPr>
          <a:xfrm>
            <a:off x="1144588" y="687388"/>
            <a:ext cx="4568825" cy="3425825"/>
          </a:xfrm>
          <a:ln w="12700" cap="flat"/>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296176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95D1FD-2ABB-40C2-B244-3B1C40A95530}" type="slidenum">
              <a:rPr lang="en-US" altLang="en-US">
                <a:solidFill>
                  <a:srgbClr val="000000"/>
                </a:solidFill>
                <a:cs typeface="Arial" panose="020B0604020202020204" pitchFamily="34" charset="0"/>
              </a:rPr>
              <a:pPr>
                <a:spcBef>
                  <a:spcPct val="0"/>
                </a:spcBef>
              </a:pPr>
              <a:t>28</a:t>
            </a:fld>
            <a:endParaRPr lang="en-US" altLang="en-US">
              <a:solidFill>
                <a:srgbClr val="000000"/>
              </a:solidFill>
              <a:cs typeface="Arial" panose="020B0604020202020204" pitchFamily="34" charset="0"/>
            </a:endParaRPr>
          </a:p>
        </p:txBody>
      </p:sp>
      <p:sp>
        <p:nvSpPr>
          <p:cNvPr id="39939" name="Rectangle 2"/>
          <p:cNvSpPr>
            <a:spLocks noGrp="1" noRot="1" noChangeAspect="1" noChangeArrowheads="1" noTextEdit="1"/>
          </p:cNvSpPr>
          <p:nvPr>
            <p:ph type="sldImg"/>
          </p:nvPr>
        </p:nvSpPr>
        <p:spPr>
          <a:xfrm>
            <a:off x="1144588" y="687388"/>
            <a:ext cx="4568825" cy="3425825"/>
          </a:xfrm>
          <a:ln w="12700" cap="flat"/>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281067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9725B9-003A-47D2-8F3A-90C0E262DB7E}" type="slidenum">
              <a:rPr lang="en-US" altLang="en-US">
                <a:solidFill>
                  <a:srgbClr val="000000"/>
                </a:solidFill>
                <a:cs typeface="Arial" panose="020B0604020202020204" pitchFamily="34" charset="0"/>
              </a:rPr>
              <a:pPr>
                <a:spcBef>
                  <a:spcPct val="0"/>
                </a:spcBef>
              </a:pPr>
              <a:t>30</a:t>
            </a:fld>
            <a:endParaRPr lang="en-US" altLang="en-US">
              <a:solidFill>
                <a:srgbClr val="000000"/>
              </a:solidFill>
              <a:cs typeface="Arial" panose="020B0604020202020204" pitchFamily="34" charset="0"/>
            </a:endParaRPr>
          </a:p>
        </p:txBody>
      </p:sp>
      <p:sp>
        <p:nvSpPr>
          <p:cNvPr id="43011" name="Rectangle 2"/>
          <p:cNvSpPr>
            <a:spLocks noGrp="1" noRot="1" noChangeAspect="1" noChangeArrowheads="1" noTextEdit="1"/>
          </p:cNvSpPr>
          <p:nvPr>
            <p:ph type="sldImg"/>
          </p:nvPr>
        </p:nvSpPr>
        <p:spPr>
          <a:xfrm>
            <a:off x="1144588" y="687388"/>
            <a:ext cx="4568825" cy="3425825"/>
          </a:xfrm>
          <a:ln w="12700" cap="flat"/>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62373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EF885E-CBE2-4280-A121-DD22FA705184}" type="slidenum">
              <a:rPr lang="en-US" altLang="en-US">
                <a:solidFill>
                  <a:srgbClr val="000000"/>
                </a:solidFill>
                <a:cs typeface="Arial" panose="020B0604020202020204" pitchFamily="34" charset="0"/>
              </a:rPr>
              <a:pPr>
                <a:spcBef>
                  <a:spcPct val="0"/>
                </a:spcBef>
              </a:pPr>
              <a:t>31</a:t>
            </a:fld>
            <a:endParaRPr lang="en-US" altLang="en-US">
              <a:solidFill>
                <a:srgbClr val="000000"/>
              </a:solidFill>
              <a:cs typeface="Arial" panose="020B0604020202020204" pitchFamily="34" charset="0"/>
            </a:endParaRPr>
          </a:p>
        </p:txBody>
      </p:sp>
      <p:sp>
        <p:nvSpPr>
          <p:cNvPr id="45059" name="Rectangle 2"/>
          <p:cNvSpPr>
            <a:spLocks noGrp="1" noRot="1" noChangeAspect="1" noChangeArrowheads="1" noTextEdit="1"/>
          </p:cNvSpPr>
          <p:nvPr>
            <p:ph type="sldImg"/>
          </p:nvPr>
        </p:nvSpPr>
        <p:spPr>
          <a:xfrm>
            <a:off x="1144588" y="687388"/>
            <a:ext cx="4568825" cy="3425825"/>
          </a:xfrm>
          <a:ln w="12700" cap="flat"/>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334786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mtClean="0"/>
            </a:p>
          </p:txBody>
        </p:sp>
      </p:grpSp>
      <p:sp>
        <p:nvSpPr>
          <p:cNvPr id="2151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B72781F4-6926-4A6A-8521-AC3CBA138214}" type="slidenum">
              <a:rPr lang="en-US" altLang="en-US"/>
              <a:pPr>
                <a:defRPr/>
              </a:pPr>
              <a:t>‹#›</a:t>
            </a:fld>
            <a:endParaRPr lang="en-US" altLang="en-US"/>
          </a:p>
        </p:txBody>
      </p:sp>
    </p:spTree>
    <p:extLst>
      <p:ext uri="{BB962C8B-B14F-4D97-AF65-F5344CB8AC3E}">
        <p14:creationId xmlns:p14="http://schemas.microsoft.com/office/powerpoint/2010/main" val="265009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2834976-C2BB-4396-9717-7E655A6AE131}" type="slidenum">
              <a:rPr lang="en-US" altLang="en-US"/>
              <a:pPr>
                <a:defRPr/>
              </a:pPr>
              <a:t>‹#›</a:t>
            </a:fld>
            <a:endParaRPr lang="en-US" altLang="en-US"/>
          </a:p>
        </p:txBody>
      </p:sp>
    </p:spTree>
    <p:extLst>
      <p:ext uri="{BB962C8B-B14F-4D97-AF65-F5344CB8AC3E}">
        <p14:creationId xmlns:p14="http://schemas.microsoft.com/office/powerpoint/2010/main" val="39662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D22D07F-DF0F-4F17-A174-98B60F8C17BB}" type="slidenum">
              <a:rPr lang="en-US" altLang="en-US"/>
              <a:pPr>
                <a:defRPr/>
              </a:pPr>
              <a:t>‹#›</a:t>
            </a:fld>
            <a:endParaRPr lang="en-US" altLang="en-US"/>
          </a:p>
        </p:txBody>
      </p:sp>
    </p:spTree>
    <p:extLst>
      <p:ext uri="{BB962C8B-B14F-4D97-AF65-F5344CB8AC3E}">
        <p14:creationId xmlns:p14="http://schemas.microsoft.com/office/powerpoint/2010/main" val="330038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461D457-D26F-4BDF-A1F7-61DD5D5F6E50}" type="slidenum">
              <a:rPr lang="en-US" altLang="en-US"/>
              <a:pPr>
                <a:defRPr/>
              </a:pPr>
              <a:t>‹#›</a:t>
            </a:fld>
            <a:endParaRPr lang="en-US" altLang="en-US"/>
          </a:p>
        </p:txBody>
      </p:sp>
    </p:spTree>
    <p:extLst>
      <p:ext uri="{BB962C8B-B14F-4D97-AF65-F5344CB8AC3E}">
        <p14:creationId xmlns:p14="http://schemas.microsoft.com/office/powerpoint/2010/main" val="381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2619677-7D3D-4E06-9B22-14F5D474C41E}" type="slidenum">
              <a:rPr lang="en-US" altLang="en-US"/>
              <a:pPr>
                <a:defRPr/>
              </a:pPr>
              <a:t>‹#›</a:t>
            </a:fld>
            <a:endParaRPr lang="en-US" altLang="en-US"/>
          </a:p>
        </p:txBody>
      </p:sp>
    </p:spTree>
    <p:extLst>
      <p:ext uri="{BB962C8B-B14F-4D97-AF65-F5344CB8AC3E}">
        <p14:creationId xmlns:p14="http://schemas.microsoft.com/office/powerpoint/2010/main" val="234207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DD8F1D9-F792-4CF7-9BF9-F25A69B5B004}" type="slidenum">
              <a:rPr lang="en-US" altLang="en-US"/>
              <a:pPr>
                <a:defRPr/>
              </a:pPr>
              <a:t>‹#›</a:t>
            </a:fld>
            <a:endParaRPr lang="en-US" altLang="en-US"/>
          </a:p>
        </p:txBody>
      </p:sp>
    </p:spTree>
    <p:extLst>
      <p:ext uri="{BB962C8B-B14F-4D97-AF65-F5344CB8AC3E}">
        <p14:creationId xmlns:p14="http://schemas.microsoft.com/office/powerpoint/2010/main" val="114605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0870A0E-C113-49D8-832D-2E5F22A50A75}" type="slidenum">
              <a:rPr lang="en-US" altLang="en-US"/>
              <a:pPr>
                <a:defRPr/>
              </a:pPr>
              <a:t>‹#›</a:t>
            </a:fld>
            <a:endParaRPr lang="en-US" altLang="en-US"/>
          </a:p>
        </p:txBody>
      </p:sp>
    </p:spTree>
    <p:extLst>
      <p:ext uri="{BB962C8B-B14F-4D97-AF65-F5344CB8AC3E}">
        <p14:creationId xmlns:p14="http://schemas.microsoft.com/office/powerpoint/2010/main" val="31641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541E7DE-1214-42C2-A6CA-F411B0D3FF9F}" type="slidenum">
              <a:rPr lang="en-US" altLang="en-US"/>
              <a:pPr>
                <a:defRPr/>
              </a:pPr>
              <a:t>‹#›</a:t>
            </a:fld>
            <a:endParaRPr lang="en-US" altLang="en-US"/>
          </a:p>
        </p:txBody>
      </p:sp>
    </p:spTree>
    <p:extLst>
      <p:ext uri="{BB962C8B-B14F-4D97-AF65-F5344CB8AC3E}">
        <p14:creationId xmlns:p14="http://schemas.microsoft.com/office/powerpoint/2010/main" val="105851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65D1F43-E47D-4342-9492-56123DA58FD1}" type="slidenum">
              <a:rPr lang="en-US" altLang="en-US"/>
              <a:pPr>
                <a:defRPr/>
              </a:pPr>
              <a:t>‹#›</a:t>
            </a:fld>
            <a:endParaRPr lang="en-US" altLang="en-US"/>
          </a:p>
        </p:txBody>
      </p:sp>
    </p:spTree>
    <p:extLst>
      <p:ext uri="{BB962C8B-B14F-4D97-AF65-F5344CB8AC3E}">
        <p14:creationId xmlns:p14="http://schemas.microsoft.com/office/powerpoint/2010/main" val="116613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E49FA23-39E2-4CF6-AA34-CE88959B806E}" type="slidenum">
              <a:rPr lang="en-US" altLang="en-US"/>
              <a:pPr>
                <a:defRPr/>
              </a:pPr>
              <a:t>‹#›</a:t>
            </a:fld>
            <a:endParaRPr lang="en-US" altLang="en-US"/>
          </a:p>
        </p:txBody>
      </p:sp>
    </p:spTree>
    <p:extLst>
      <p:ext uri="{BB962C8B-B14F-4D97-AF65-F5344CB8AC3E}">
        <p14:creationId xmlns:p14="http://schemas.microsoft.com/office/powerpoint/2010/main" val="280595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02C321F-F31F-4A08-8BA1-DDF26737168D}" type="slidenum">
              <a:rPr lang="en-US" altLang="en-US"/>
              <a:pPr>
                <a:defRPr/>
              </a:pPr>
              <a:t>‹#›</a:t>
            </a:fld>
            <a:endParaRPr lang="en-US" altLang="en-US"/>
          </a:p>
        </p:txBody>
      </p:sp>
    </p:spTree>
    <p:extLst>
      <p:ext uri="{BB962C8B-B14F-4D97-AF65-F5344CB8AC3E}">
        <p14:creationId xmlns:p14="http://schemas.microsoft.com/office/powerpoint/2010/main" val="358315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746E651-57BA-4EC1-84BE-54EDC0D89A56}" type="slidenum">
              <a:rPr lang="en-US" altLang="en-US"/>
              <a:pPr>
                <a:defRPr/>
              </a:pPr>
              <a:t>‹#›</a:t>
            </a:fld>
            <a:endParaRPr lang="en-US" altLang="en-US"/>
          </a:p>
        </p:txBody>
      </p:sp>
    </p:spTree>
    <p:extLst>
      <p:ext uri="{BB962C8B-B14F-4D97-AF65-F5344CB8AC3E}">
        <p14:creationId xmlns:p14="http://schemas.microsoft.com/office/powerpoint/2010/main" val="50447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EDE979D-BC86-4E96-B4FC-862636BC8002}" type="slidenum">
              <a:rPr lang="en-US" altLang="en-US"/>
              <a:pPr>
                <a:defRPr/>
              </a:pPr>
              <a:t>‹#›</a:t>
            </a:fld>
            <a:endParaRPr lang="en-US" altLang="en-US"/>
          </a:p>
        </p:txBody>
      </p:sp>
    </p:spTree>
    <p:extLst>
      <p:ext uri="{BB962C8B-B14F-4D97-AF65-F5344CB8AC3E}">
        <p14:creationId xmlns:p14="http://schemas.microsoft.com/office/powerpoint/2010/main" val="287913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103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03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D6E51F0E-DE51-4933-85BF-F277A27108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2"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d.com/talks/damon_horowitz?language=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gAU2RJHfv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8.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19200" y="1828800"/>
            <a:ext cx="7772400" cy="760413"/>
          </a:xfrm>
        </p:spPr>
        <p:txBody>
          <a:bodyPr/>
          <a:lstStyle/>
          <a:p>
            <a:pPr eaLnBrk="1" hangingPunct="1"/>
            <a:r>
              <a:rPr lang="en-US" altLang="en-US" smtClean="0"/>
              <a:t>Management</a:t>
            </a:r>
          </a:p>
        </p:txBody>
      </p:sp>
      <p:sp>
        <p:nvSpPr>
          <p:cNvPr id="4099" name="Rectangle 3"/>
          <p:cNvSpPr>
            <a:spLocks noGrp="1" noChangeArrowheads="1"/>
          </p:cNvSpPr>
          <p:nvPr>
            <p:ph type="subTitle" idx="1"/>
          </p:nvPr>
        </p:nvSpPr>
        <p:spPr>
          <a:xfrm>
            <a:off x="533400" y="3886200"/>
            <a:ext cx="8534400" cy="1752600"/>
          </a:xfrm>
        </p:spPr>
        <p:txBody>
          <a:bodyPr/>
          <a:lstStyle/>
          <a:p>
            <a:pPr algn="l" eaLnBrk="1" hangingPunct="1"/>
            <a:r>
              <a:rPr lang="en-US" altLang="en-US" sz="4000" smtClean="0"/>
              <a:t>2: Past to Present (and Beyond)</a:t>
            </a:r>
          </a:p>
          <a:p>
            <a:pPr algn="l" eaLnBrk="1" hangingPunct="1"/>
            <a:r>
              <a:rPr lang="en-US" altLang="en-US" sz="4000" smtClean="0"/>
              <a:t>3: Ethics</a:t>
            </a:r>
          </a:p>
          <a:p>
            <a:pPr algn="l" eaLnBrk="1" hangingPunct="1"/>
            <a:r>
              <a:rPr lang="en-US" altLang="en-US" sz="4000" smtClean="0"/>
              <a:t>Present Like a Pro (time permitting)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Quantitative School</a:t>
            </a:r>
          </a:p>
        </p:txBody>
      </p:sp>
      <p:sp>
        <p:nvSpPr>
          <p:cNvPr id="15363" name="Rectangle 3"/>
          <p:cNvSpPr>
            <a:spLocks noGrp="1" noChangeArrowheads="1"/>
          </p:cNvSpPr>
          <p:nvPr>
            <p:ph type="body" sz="half" idx="1"/>
          </p:nvPr>
        </p:nvSpPr>
        <p:spPr>
          <a:xfrm>
            <a:off x="1182688" y="2017713"/>
            <a:ext cx="3813175" cy="4114800"/>
          </a:xfrm>
        </p:spPr>
        <p:txBody>
          <a:bodyPr/>
          <a:lstStyle/>
          <a:p>
            <a:pPr eaLnBrk="1" hangingPunct="1">
              <a:buFont typeface="Wingdings" panose="05000000000000000000" pitchFamily="2" charset="2"/>
              <a:buNone/>
            </a:pPr>
            <a:endParaRPr lang="en-US" altLang="en-US" sz="2800" smtClean="0"/>
          </a:p>
          <a:p>
            <a:pPr eaLnBrk="1" hangingPunct="1"/>
            <a:r>
              <a:rPr lang="en-US" altLang="en-US" sz="2800" smtClean="0"/>
              <a:t>Post-WW 2</a:t>
            </a:r>
          </a:p>
          <a:p>
            <a:pPr eaLnBrk="1" hangingPunct="1"/>
            <a:r>
              <a:rPr lang="en-US" altLang="en-US" sz="2800" smtClean="0"/>
              <a:t>Numbers Driven</a:t>
            </a:r>
          </a:p>
          <a:p>
            <a:pPr eaLnBrk="1" hangingPunct="1"/>
            <a:r>
              <a:rPr lang="en-US" altLang="en-US" sz="2800" smtClean="0"/>
              <a:t>Operations management; TQM; Cost Accounting; </a:t>
            </a:r>
          </a:p>
          <a:p>
            <a:pPr lvl="1" eaLnBrk="1" hangingPunct="1"/>
            <a:endParaRPr lang="en-US" altLang="en-US" sz="2400" smtClean="0"/>
          </a:p>
        </p:txBody>
      </p:sp>
      <p:graphicFrame>
        <p:nvGraphicFramePr>
          <p:cNvPr id="15364" name="Object 4"/>
          <p:cNvGraphicFramePr>
            <a:graphicFrameLocks noChangeAspect="1"/>
          </p:cNvGraphicFramePr>
          <p:nvPr>
            <p:ph type="clipArt" sz="half" idx="2"/>
          </p:nvPr>
        </p:nvGraphicFramePr>
        <p:xfrm>
          <a:off x="5141913" y="2306638"/>
          <a:ext cx="3813175" cy="3536950"/>
        </p:xfrm>
        <a:graphic>
          <a:graphicData uri="http://schemas.openxmlformats.org/presentationml/2006/ole">
            <mc:AlternateContent xmlns:mc="http://schemas.openxmlformats.org/markup-compatibility/2006">
              <mc:Choice xmlns:v="urn:schemas-microsoft-com:vml" Requires="v">
                <p:oleObj spid="_x0000_s15366" name="Clip" r:id="rId3" imgW="2943225" imgH="2628900" progId="">
                  <p:embed/>
                </p:oleObj>
              </mc:Choice>
              <mc:Fallback>
                <p:oleObj name="Clip" r:id="rId3" imgW="2943225" imgH="26289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913" y="2306638"/>
                        <a:ext cx="38131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Contemporary Schools</a:t>
            </a:r>
          </a:p>
        </p:txBody>
      </p:sp>
      <p:sp>
        <p:nvSpPr>
          <p:cNvPr id="16387" name="Rectangle 3"/>
          <p:cNvSpPr>
            <a:spLocks noGrp="1" noChangeArrowheads="1"/>
          </p:cNvSpPr>
          <p:nvPr>
            <p:ph type="body" sz="half" idx="1"/>
          </p:nvPr>
        </p:nvSpPr>
        <p:spPr>
          <a:xfrm>
            <a:off x="279400" y="2362200"/>
            <a:ext cx="4767263" cy="4114800"/>
          </a:xfrm>
        </p:spPr>
        <p:txBody>
          <a:bodyPr/>
          <a:lstStyle/>
          <a:p>
            <a:pPr eaLnBrk="1" hangingPunct="1">
              <a:lnSpc>
                <a:spcPct val="80000"/>
              </a:lnSpc>
            </a:pPr>
            <a:r>
              <a:rPr lang="en-US" altLang="en-US" sz="2400" smtClean="0"/>
              <a:t>Systems</a:t>
            </a:r>
          </a:p>
          <a:p>
            <a:pPr lvl="1" eaLnBrk="1" hangingPunct="1">
              <a:lnSpc>
                <a:spcPct val="80000"/>
              </a:lnSpc>
            </a:pPr>
            <a:r>
              <a:rPr lang="en-US" altLang="en-US" sz="2000" smtClean="0"/>
              <a:t>Ecology </a:t>
            </a:r>
          </a:p>
          <a:p>
            <a:pPr eaLnBrk="1" hangingPunct="1">
              <a:lnSpc>
                <a:spcPct val="80000"/>
              </a:lnSpc>
            </a:pPr>
            <a:r>
              <a:rPr lang="en-US" altLang="en-US" sz="2400" smtClean="0"/>
              <a:t>Contingency School</a:t>
            </a:r>
          </a:p>
          <a:p>
            <a:pPr lvl="1" eaLnBrk="1" hangingPunct="1">
              <a:lnSpc>
                <a:spcPct val="80000"/>
              </a:lnSpc>
            </a:pPr>
            <a:r>
              <a:rPr lang="en-US" altLang="en-US" sz="2000" smtClean="0"/>
              <a:t>No universal answer</a:t>
            </a:r>
          </a:p>
          <a:p>
            <a:pPr lvl="1" eaLnBrk="1" hangingPunct="1">
              <a:lnSpc>
                <a:spcPct val="80000"/>
              </a:lnSpc>
            </a:pPr>
            <a:r>
              <a:rPr lang="en-US" altLang="en-US" sz="2000" smtClean="0"/>
              <a:t>Outcomes “depend” on certain things</a:t>
            </a:r>
          </a:p>
          <a:p>
            <a:pPr eaLnBrk="1" hangingPunct="1">
              <a:lnSpc>
                <a:spcPct val="80000"/>
              </a:lnSpc>
            </a:pPr>
            <a:r>
              <a:rPr lang="en-US" altLang="en-US" sz="2400" smtClean="0"/>
              <a:t>Cultural School</a:t>
            </a:r>
          </a:p>
          <a:p>
            <a:pPr lvl="1" eaLnBrk="1" hangingPunct="1">
              <a:lnSpc>
                <a:spcPct val="80000"/>
              </a:lnSpc>
            </a:pPr>
            <a:r>
              <a:rPr lang="en-US" altLang="en-US" sz="2000" smtClean="0"/>
              <a:t>Organizational culture</a:t>
            </a:r>
          </a:p>
          <a:p>
            <a:pPr eaLnBrk="1" hangingPunct="1">
              <a:lnSpc>
                <a:spcPct val="80000"/>
              </a:lnSpc>
            </a:pPr>
            <a:r>
              <a:rPr lang="en-US" altLang="en-US" sz="2400" smtClean="0"/>
              <a:t>Global Awareness</a:t>
            </a:r>
          </a:p>
          <a:p>
            <a:pPr eaLnBrk="1" hangingPunct="1">
              <a:lnSpc>
                <a:spcPct val="80000"/>
              </a:lnSpc>
            </a:pPr>
            <a:r>
              <a:rPr lang="en-US" altLang="en-US" sz="2400" smtClean="0"/>
              <a:t>Knowledge Management</a:t>
            </a:r>
          </a:p>
          <a:p>
            <a:pPr eaLnBrk="1" hangingPunct="1">
              <a:lnSpc>
                <a:spcPct val="80000"/>
              </a:lnSpc>
            </a:pPr>
            <a:r>
              <a:rPr lang="en-US" altLang="en-US" sz="2400" smtClean="0"/>
              <a:t>Evidence-Based MGMT</a:t>
            </a:r>
          </a:p>
          <a:p>
            <a:pPr eaLnBrk="1" hangingPunct="1">
              <a:lnSpc>
                <a:spcPct val="80000"/>
              </a:lnSpc>
            </a:pPr>
            <a:endParaRPr lang="en-US" altLang="en-US" sz="2400" smtClean="0"/>
          </a:p>
          <a:p>
            <a:pPr lvl="1" eaLnBrk="1" hangingPunct="1">
              <a:lnSpc>
                <a:spcPct val="80000"/>
              </a:lnSpc>
            </a:pPr>
            <a:endParaRPr lang="en-US" altLang="en-US" sz="2000" smtClean="0"/>
          </a:p>
        </p:txBody>
      </p:sp>
      <p:graphicFrame>
        <p:nvGraphicFramePr>
          <p:cNvPr id="16388" name="Object 4"/>
          <p:cNvGraphicFramePr>
            <a:graphicFrameLocks noChangeAspect="1"/>
          </p:cNvGraphicFramePr>
          <p:nvPr>
            <p:ph type="clipArt" sz="half" idx="2"/>
          </p:nvPr>
        </p:nvGraphicFramePr>
        <p:xfrm>
          <a:off x="5478463" y="2017713"/>
          <a:ext cx="3136900" cy="4114800"/>
        </p:xfrm>
        <a:graphic>
          <a:graphicData uri="http://schemas.openxmlformats.org/presentationml/2006/ole">
            <mc:AlternateContent xmlns:mc="http://schemas.openxmlformats.org/markup-compatibility/2006">
              <mc:Choice xmlns:v="urn:schemas-microsoft-com:vml" Requires="v">
                <p:oleObj spid="_x0000_s16390" name="Clip" r:id="rId3" imgW="2598738" imgH="3284538" progId="">
                  <p:embed/>
                </p:oleObj>
              </mc:Choice>
              <mc:Fallback>
                <p:oleObj name="Clip" r:id="rId3" imgW="2598738" imgH="328453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463" y="2017713"/>
                        <a:ext cx="3136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Next Metaphor??</a:t>
            </a:r>
          </a:p>
        </p:txBody>
      </p:sp>
      <p:sp>
        <p:nvSpPr>
          <p:cNvPr id="17411" name="Rectangle 3"/>
          <p:cNvSpPr>
            <a:spLocks noGrp="1" noChangeArrowheads="1"/>
          </p:cNvSpPr>
          <p:nvPr>
            <p:ph type="body" sz="half" idx="1"/>
          </p:nvPr>
        </p:nvSpPr>
        <p:spPr>
          <a:xfrm>
            <a:off x="1182688" y="2017713"/>
            <a:ext cx="7386637" cy="4114800"/>
          </a:xfrm>
        </p:spPr>
        <p:txBody>
          <a:bodyPr/>
          <a:lstStyle/>
          <a:p>
            <a:pPr eaLnBrk="1" hangingPunct="1"/>
            <a:r>
              <a:rPr lang="en-US" altLang="en-US" sz="2800" smtClean="0"/>
              <a:t>Where is business heading now?</a:t>
            </a:r>
          </a:p>
          <a:p>
            <a:pPr eaLnBrk="1" hangingPunct="1"/>
            <a:endParaRPr lang="en-US" altLang="en-US" sz="2800" smtClean="0"/>
          </a:p>
          <a:p>
            <a:pPr eaLnBrk="1" hangingPunct="1">
              <a:buFont typeface="Wingdings" panose="05000000000000000000" pitchFamily="2" charset="2"/>
              <a:buNone/>
            </a:pPr>
            <a:r>
              <a:rPr lang="en-US" altLang="en-US" sz="2800" smtClean="0"/>
              <a:t>	</a:t>
            </a:r>
          </a:p>
        </p:txBody>
      </p:sp>
      <p:graphicFrame>
        <p:nvGraphicFramePr>
          <p:cNvPr id="17412" name="Object 4"/>
          <p:cNvGraphicFramePr>
            <a:graphicFrameLocks noChangeAspect="1"/>
          </p:cNvGraphicFramePr>
          <p:nvPr>
            <p:ph type="clipArt" sz="half" idx="2"/>
          </p:nvPr>
        </p:nvGraphicFramePr>
        <p:xfrm>
          <a:off x="1905000" y="3200400"/>
          <a:ext cx="5029200" cy="2576513"/>
        </p:xfrm>
        <a:graphic>
          <a:graphicData uri="http://schemas.openxmlformats.org/presentationml/2006/ole">
            <mc:AlternateContent xmlns:mc="http://schemas.openxmlformats.org/markup-compatibility/2006">
              <mc:Choice xmlns:v="urn:schemas-microsoft-com:vml" Requires="v">
                <p:oleObj spid="_x0000_s17414" name="Clip" r:id="rId3" imgW="4039263" imgH="2534876" progId="">
                  <p:embed/>
                </p:oleObj>
              </mc:Choice>
              <mc:Fallback>
                <p:oleObj name="Clip" r:id="rId3" imgW="4039263" imgH="2534876"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00400"/>
                        <a:ext cx="50292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What would you do …</a:t>
            </a:r>
          </a:p>
        </p:txBody>
      </p:sp>
      <p:sp>
        <p:nvSpPr>
          <p:cNvPr id="18435" name="Text Placeholder 2"/>
          <p:cNvSpPr>
            <a:spLocks noGrp="1"/>
          </p:cNvSpPr>
          <p:nvPr>
            <p:ph sz="half" idx="1"/>
          </p:nvPr>
        </p:nvSpPr>
        <p:spPr>
          <a:xfrm>
            <a:off x="203200" y="2514600"/>
            <a:ext cx="4840288" cy="4114800"/>
          </a:xfrm>
        </p:spPr>
        <p:txBody>
          <a:bodyPr/>
          <a:lstStyle/>
          <a:p>
            <a:r>
              <a:rPr lang="en-US" altLang="en-US" smtClean="0"/>
              <a:t>Great Idea</a:t>
            </a:r>
          </a:p>
          <a:p>
            <a:r>
              <a:rPr lang="en-US" altLang="en-US" smtClean="0"/>
              <a:t>4 x 10 hours Vs 5 x 8</a:t>
            </a:r>
          </a:p>
          <a:p>
            <a:r>
              <a:rPr lang="en-US" altLang="en-US" smtClean="0"/>
              <a:t>Boss from Missouri</a:t>
            </a:r>
          </a:p>
          <a:p>
            <a:r>
              <a:rPr lang="en-US" altLang="en-US" smtClean="0"/>
              <a:t>How might you design a research study? </a:t>
            </a:r>
          </a:p>
          <a:p>
            <a:r>
              <a:rPr lang="en-US" altLang="en-US" smtClean="0"/>
              <a:t>PS What school of thought is your boss?</a:t>
            </a:r>
          </a:p>
        </p:txBody>
      </p:sp>
      <p:pic>
        <p:nvPicPr>
          <p:cNvPr id="1843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981200"/>
            <a:ext cx="3619500" cy="1828800"/>
          </a:xfrm>
        </p:spPr>
      </p:pic>
      <p:pic>
        <p:nvPicPr>
          <p:cNvPr id="1843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60975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smtClean="0"/>
              <a:t>Personal Management Moment</a:t>
            </a:r>
          </a:p>
        </p:txBody>
      </p:sp>
      <p:graphicFrame>
        <p:nvGraphicFramePr>
          <p:cNvPr id="19459" name="Object 3"/>
          <p:cNvGraphicFramePr>
            <a:graphicFrameLocks noChangeAspect="1"/>
          </p:cNvGraphicFramePr>
          <p:nvPr>
            <p:ph type="clipArt" sz="half" idx="1"/>
          </p:nvPr>
        </p:nvGraphicFramePr>
        <p:xfrm>
          <a:off x="560388" y="1905000"/>
          <a:ext cx="3805237" cy="4171950"/>
        </p:xfrm>
        <a:graphic>
          <a:graphicData uri="http://schemas.openxmlformats.org/presentationml/2006/ole">
            <mc:AlternateContent xmlns:mc="http://schemas.openxmlformats.org/markup-compatibility/2006">
              <mc:Choice xmlns:v="urn:schemas-microsoft-com:vml" Requires="v">
                <p:oleObj spid="_x0000_s19462" name="Clip" r:id="rId3" imgW="875120" imgH="958247" progId="">
                  <p:embed/>
                </p:oleObj>
              </mc:Choice>
              <mc:Fallback>
                <p:oleObj name="Clip" r:id="rId3" imgW="875120" imgH="958247"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905000"/>
                        <a:ext cx="380523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Grp="1" noChangeArrowheads="1"/>
          </p:cNvSpPr>
          <p:nvPr>
            <p:ph type="body" sz="half" idx="2"/>
          </p:nvPr>
        </p:nvSpPr>
        <p:spPr>
          <a:xfrm>
            <a:off x="5141913" y="2017713"/>
            <a:ext cx="3813175" cy="4114800"/>
          </a:xfrm>
        </p:spPr>
        <p:txBody>
          <a:bodyPr/>
          <a:lstStyle/>
          <a:p>
            <a:pPr eaLnBrk="1" hangingPunct="1"/>
            <a:r>
              <a:rPr lang="en-US" altLang="en-US" sz="2800" smtClean="0"/>
              <a:t>Lateral Thinking …</a:t>
            </a:r>
          </a:p>
          <a:p>
            <a:pPr eaLnBrk="1" hangingPunct="1"/>
            <a:endParaRPr lang="en-US" altLang="en-US" sz="2800" smtClean="0"/>
          </a:p>
          <a:p>
            <a:pPr eaLnBrk="1" hangingPunct="1"/>
            <a:r>
              <a:rPr lang="en-US" altLang="en-US" sz="2800" smtClean="0"/>
              <a:t>26 = L of the A</a:t>
            </a:r>
          </a:p>
          <a:p>
            <a:pPr eaLnBrk="1" hangingPunct="1"/>
            <a:r>
              <a:rPr lang="en-US" altLang="en-US" sz="2800" smtClean="0"/>
              <a:t>7 = D of the W</a:t>
            </a:r>
          </a:p>
          <a:p>
            <a:pPr eaLnBrk="1" hangingPunct="1"/>
            <a:r>
              <a:rPr lang="en-US" altLang="en-US" sz="2800" smtClean="0"/>
              <a:t>1001 = A.N.</a:t>
            </a:r>
          </a:p>
          <a:p>
            <a:pPr eaLnBrk="1" hangingPunct="1"/>
            <a:r>
              <a:rPr lang="en-US" altLang="en-US" sz="2800" smtClean="0"/>
              <a:t>12 = S of the Z</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chemeClr val="accent1"/>
          </a:solidFill>
        </p:spPr>
        <p:txBody>
          <a:bodyPr lIns="92075" tIns="46038" rIns="92075" bIns="46038"/>
          <a:lstStyle/>
          <a:p>
            <a:pPr eaLnBrk="1" hangingPunct="1"/>
            <a:r>
              <a:rPr lang="en-US" altLang="en-US" sz="3200" smtClean="0">
                <a:cs typeface="Times New Roman" panose="02020603050405020304" pitchFamily="18" charset="0"/>
              </a:rPr>
              <a:t>Chapter 3: Study Questions</a:t>
            </a:r>
          </a:p>
        </p:txBody>
      </p:sp>
      <p:sp>
        <p:nvSpPr>
          <p:cNvPr id="20483" name="Rectangle 3"/>
          <p:cNvSpPr>
            <a:spLocks noGrp="1" noChangeArrowheads="1"/>
          </p:cNvSpPr>
          <p:nvPr>
            <p:ph idx="1"/>
          </p:nvPr>
        </p:nvSpPr>
        <p:spPr/>
        <p:txBody>
          <a:bodyPr lIns="92075" tIns="46038" rIns="92075" bIns="46038"/>
          <a:lstStyle/>
          <a:p>
            <a:pPr eaLnBrk="1" hangingPunct="1">
              <a:lnSpc>
                <a:spcPct val="90000"/>
              </a:lnSpc>
              <a:buSzPct val="90000"/>
              <a:buFont typeface="Wingdings" panose="05000000000000000000" pitchFamily="2" charset="2"/>
              <a:buChar char="Ø"/>
            </a:pPr>
            <a:r>
              <a:rPr lang="en-US" altLang="en-US" smtClean="0">
                <a:solidFill>
                  <a:srgbClr val="FF0000"/>
                </a:solidFill>
              </a:rPr>
              <a:t>What is ethical behavior?</a:t>
            </a:r>
          </a:p>
          <a:p>
            <a:pPr eaLnBrk="1" hangingPunct="1">
              <a:lnSpc>
                <a:spcPct val="90000"/>
              </a:lnSpc>
              <a:buSzPct val="90000"/>
              <a:buFont typeface="Wingdings" panose="05000000000000000000" pitchFamily="2" charset="2"/>
              <a:buChar char="Ø"/>
            </a:pPr>
            <a:r>
              <a:rPr lang="en-US" altLang="en-US" smtClean="0"/>
              <a:t>How do ethical dilemmas complicate the workplace?</a:t>
            </a:r>
          </a:p>
          <a:p>
            <a:pPr eaLnBrk="1" hangingPunct="1">
              <a:lnSpc>
                <a:spcPct val="90000"/>
              </a:lnSpc>
              <a:buSzPct val="90000"/>
              <a:buFont typeface="Wingdings" panose="05000000000000000000" pitchFamily="2" charset="2"/>
              <a:buChar char="Ø"/>
            </a:pPr>
            <a:r>
              <a:rPr lang="en-US" altLang="en-US" smtClean="0"/>
              <a:t>How can high ethical standards be maintained?</a:t>
            </a:r>
          </a:p>
          <a:p>
            <a:pPr eaLnBrk="1" hangingPunct="1">
              <a:lnSpc>
                <a:spcPct val="90000"/>
              </a:lnSpc>
              <a:buSzPct val="90000"/>
              <a:buFont typeface="Wingdings" panose="05000000000000000000" pitchFamily="2" charset="2"/>
              <a:buChar char="Ø"/>
            </a:pPr>
            <a:r>
              <a:rPr lang="en-US" altLang="en-US" smtClean="0"/>
              <a:t>What is corporate social responsibility? </a:t>
            </a:r>
          </a:p>
          <a:p>
            <a:pPr eaLnBrk="1" hangingPunct="1">
              <a:lnSpc>
                <a:spcPct val="90000"/>
              </a:lnSpc>
              <a:buSzPct val="90000"/>
              <a:buFont typeface="Wingdings" panose="05000000000000000000" pitchFamily="2" charset="2"/>
              <a:buChar char="Ø"/>
            </a:pPr>
            <a:r>
              <a:rPr lang="en-US" altLang="en-US" smtClean="0"/>
              <a:t>How do organizations and governments work together in society?</a:t>
            </a:r>
          </a:p>
        </p:txBody>
      </p:sp>
    </p:spTree>
  </p:cSld>
  <p:clrMapOvr>
    <a:overrideClrMapping bg1="lt1" tx1="dk1" bg2="lt2" tx2="dk2" accent1="accent1" accent2="accent2" accent3="accent3" accent4="accent4" accent5="accent5" accent6="accent6" hlink="hlink" folHlink="folHlink"/>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What is Interesting?</a:t>
            </a:r>
          </a:p>
        </p:txBody>
      </p:sp>
      <p:sp>
        <p:nvSpPr>
          <p:cNvPr id="22531" name="Content Placeholder 2"/>
          <p:cNvSpPr>
            <a:spLocks noGrp="1"/>
          </p:cNvSpPr>
          <p:nvPr>
            <p:ph idx="1"/>
          </p:nvPr>
        </p:nvSpPr>
        <p:spPr>
          <a:xfrm>
            <a:off x="914400" y="2590800"/>
            <a:ext cx="7772400" cy="4114800"/>
          </a:xfrm>
        </p:spPr>
        <p:txBody>
          <a:bodyPr/>
          <a:lstStyle/>
          <a:p>
            <a:r>
              <a:rPr lang="en-US" altLang="en-US" smtClean="0"/>
              <a:t>Stand-up. </a:t>
            </a:r>
          </a:p>
          <a:p>
            <a:r>
              <a:rPr lang="en-US" altLang="en-US" smtClean="0"/>
              <a:t>Walk around to you find someone who had a different ‘interesting’ point from Chapter 3.</a:t>
            </a:r>
          </a:p>
          <a:p>
            <a:r>
              <a:rPr lang="en-US" altLang="en-US" smtClean="0"/>
              <a:t>Chat with them about it and, also, what their other interesting point was for the chapter.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762000"/>
            <a:ext cx="7772400" cy="533400"/>
          </a:xfrm>
          <a:solidFill>
            <a:schemeClr val="accent1"/>
          </a:solidFill>
        </p:spPr>
        <p:txBody>
          <a:bodyPr/>
          <a:lstStyle/>
          <a:p>
            <a:pPr eaLnBrk="1" hangingPunct="1"/>
            <a:r>
              <a:rPr lang="en-US" altLang="en-US" smtClean="0"/>
              <a:t>Heinz’s Dilemma</a:t>
            </a:r>
          </a:p>
        </p:txBody>
      </p:sp>
      <p:sp>
        <p:nvSpPr>
          <p:cNvPr id="23555" name="Rectangle 3"/>
          <p:cNvSpPr>
            <a:spLocks noGrp="1" noChangeArrowheads="1"/>
          </p:cNvSpPr>
          <p:nvPr>
            <p:ph type="body" idx="1"/>
          </p:nvPr>
        </p:nvSpPr>
        <p:spPr>
          <a:xfrm>
            <a:off x="228600" y="2286000"/>
            <a:ext cx="8839200" cy="4724400"/>
          </a:xfrm>
        </p:spPr>
        <p:txBody>
          <a:bodyPr/>
          <a:lstStyle/>
          <a:p>
            <a:pPr eaLnBrk="1" hangingPunct="1">
              <a:lnSpc>
                <a:spcPct val="90000"/>
              </a:lnSpc>
              <a:buFontTx/>
              <a:buNone/>
            </a:pPr>
            <a:r>
              <a:rPr lang="en-US" altLang="en-US" sz="2400" smtClean="0"/>
              <a:t>A woman was </a:t>
            </a:r>
            <a:r>
              <a:rPr lang="en-US" altLang="en-US" sz="2400" smtClean="0">
                <a:solidFill>
                  <a:srgbClr val="FF0000"/>
                </a:solidFill>
              </a:rPr>
              <a:t>near death </a:t>
            </a:r>
            <a:r>
              <a:rPr lang="en-US" altLang="en-US" sz="2400" smtClean="0"/>
              <a:t>from a special kind of cancer.  There was </a:t>
            </a:r>
            <a:r>
              <a:rPr lang="en-US" altLang="en-US" sz="2400" smtClean="0">
                <a:solidFill>
                  <a:srgbClr val="FF0000"/>
                </a:solidFill>
              </a:rPr>
              <a:t>one drug that the doctors thought might save her</a:t>
            </a:r>
            <a:r>
              <a:rPr lang="en-US" altLang="en-US" sz="2400" smtClean="0"/>
              <a:t>.  It was a form of radium that the </a:t>
            </a:r>
            <a:r>
              <a:rPr lang="en-US" altLang="en-US" sz="2400" smtClean="0">
                <a:solidFill>
                  <a:srgbClr val="FF0000"/>
                </a:solidFill>
              </a:rPr>
              <a:t>druggist in the town </a:t>
            </a:r>
            <a:r>
              <a:rPr lang="en-US" altLang="en-US" sz="2400" smtClean="0"/>
              <a:t>had discovered.  The drug was expensive to make, but the druggist was charging 10 times the price (he paid </a:t>
            </a:r>
            <a:r>
              <a:rPr lang="en-US" altLang="en-US" sz="2400" smtClean="0">
                <a:solidFill>
                  <a:srgbClr val="FF0000"/>
                </a:solidFill>
              </a:rPr>
              <a:t>$200 but charges $2000)</a:t>
            </a:r>
            <a:r>
              <a:rPr lang="en-US" altLang="en-US" sz="2400" smtClean="0"/>
              <a:t>.  The sick woman's husband – Heinz went to everyone to borrow the money but all he could </a:t>
            </a:r>
            <a:r>
              <a:rPr lang="en-US" altLang="en-US" sz="2400" smtClean="0">
                <a:solidFill>
                  <a:srgbClr val="FF0000"/>
                </a:solidFill>
              </a:rPr>
              <a:t>raise was $1000.</a:t>
            </a:r>
            <a:r>
              <a:rPr lang="en-US" altLang="en-US" sz="2400" smtClean="0"/>
              <a:t>  He told the druggist that his wife was dying and asked him to sell it cheaper or let him pay later.  The druggist refused.  So, Heinz grew desperate and began to think about </a:t>
            </a:r>
            <a:r>
              <a:rPr lang="en-US" altLang="en-US" sz="2400" smtClean="0">
                <a:solidFill>
                  <a:srgbClr val="FF0000"/>
                </a:solidFill>
              </a:rPr>
              <a:t>breaking into the store to steal the drug.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700" y="304800"/>
            <a:ext cx="9144000" cy="685800"/>
          </a:xfrm>
          <a:solidFill>
            <a:schemeClr val="accent1"/>
          </a:solidFill>
        </p:spPr>
        <p:txBody>
          <a:bodyPr/>
          <a:lstStyle/>
          <a:p>
            <a:pPr eaLnBrk="1" hangingPunct="1"/>
            <a:r>
              <a:rPr lang="en-US" altLang="en-US" smtClean="0"/>
              <a:t>Answer the following questions Y/N</a:t>
            </a:r>
          </a:p>
        </p:txBody>
      </p:sp>
      <p:sp>
        <p:nvSpPr>
          <p:cNvPr id="61443" name="Rectangle 3"/>
          <p:cNvSpPr>
            <a:spLocks noGrp="1" noChangeArrowheads="1"/>
          </p:cNvSpPr>
          <p:nvPr>
            <p:ph type="body" idx="1"/>
          </p:nvPr>
        </p:nvSpPr>
        <p:spPr>
          <a:xfrm>
            <a:off x="457200" y="2133600"/>
            <a:ext cx="8534400" cy="4114800"/>
          </a:xfrm>
        </p:spPr>
        <p:txBody>
          <a:bodyPr/>
          <a:lstStyle/>
          <a:p>
            <a:pPr marL="609600" indent="-609600" eaLnBrk="1" hangingPunct="1">
              <a:lnSpc>
                <a:spcPct val="90000"/>
              </a:lnSpc>
              <a:buFontTx/>
              <a:buAutoNum type="arabicPeriod"/>
            </a:pPr>
            <a:r>
              <a:rPr lang="en-US" altLang="en-US" sz="2400" smtClean="0"/>
              <a:t>Would it be alright for Heinz to steal the drug?</a:t>
            </a:r>
          </a:p>
          <a:p>
            <a:pPr marL="609600" indent="-609600" eaLnBrk="1" hangingPunct="1">
              <a:lnSpc>
                <a:spcPct val="90000"/>
              </a:lnSpc>
              <a:buFontTx/>
              <a:buAutoNum type="arabicPeriod"/>
            </a:pPr>
            <a:r>
              <a:rPr lang="en-US" altLang="en-US" sz="2400" smtClean="0"/>
              <a:t>Did the druggist have the right to charge that much for the drug?</a:t>
            </a:r>
          </a:p>
          <a:p>
            <a:pPr marL="609600" indent="-609600" eaLnBrk="1" hangingPunct="1">
              <a:lnSpc>
                <a:spcPct val="90000"/>
              </a:lnSpc>
              <a:buFontTx/>
              <a:buAutoNum type="arabicPeriod"/>
            </a:pPr>
            <a:r>
              <a:rPr lang="en-US" altLang="en-US" sz="2400" smtClean="0"/>
              <a:t>Did Heinz have an obligation to steal the drug for his wife?</a:t>
            </a:r>
          </a:p>
          <a:p>
            <a:pPr marL="609600" indent="-609600" eaLnBrk="1" hangingPunct="1">
              <a:lnSpc>
                <a:spcPct val="90000"/>
              </a:lnSpc>
              <a:buFontTx/>
              <a:buAutoNum type="arabicPeriod"/>
            </a:pPr>
            <a:r>
              <a:rPr lang="en-US" altLang="en-US" sz="2400" smtClean="0"/>
              <a:t>What if he and his wife did not get along?</a:t>
            </a:r>
          </a:p>
          <a:p>
            <a:pPr marL="609600" indent="-609600" eaLnBrk="1" hangingPunct="1">
              <a:lnSpc>
                <a:spcPct val="90000"/>
              </a:lnSpc>
              <a:buFontTx/>
              <a:buAutoNum type="arabicPeriod"/>
            </a:pPr>
            <a:r>
              <a:rPr lang="en-US" altLang="en-US" sz="2400" smtClean="0"/>
              <a:t>Suppose it was not his wife but his best friend?</a:t>
            </a:r>
          </a:p>
          <a:p>
            <a:pPr marL="609600" indent="-609600" eaLnBrk="1" hangingPunct="1">
              <a:lnSpc>
                <a:spcPct val="90000"/>
              </a:lnSpc>
              <a:buFontTx/>
              <a:buAutoNum type="arabicPeriod"/>
            </a:pPr>
            <a:r>
              <a:rPr lang="en-US" altLang="en-US" sz="2400" smtClean="0"/>
              <a:t>Suppose if was someone that was just an acquaintance?  Or read about the women in the paper?</a:t>
            </a:r>
          </a:p>
          <a:p>
            <a:pPr marL="609600" indent="-609600" eaLnBrk="1" hangingPunct="1">
              <a:lnSpc>
                <a:spcPct val="90000"/>
              </a:lnSpc>
              <a:buFontTx/>
              <a:buAutoNum type="arabicPeriod"/>
            </a:pPr>
            <a:r>
              <a:rPr lang="en-US" altLang="en-US" sz="2400" smtClean="0"/>
              <a:t>Would it be OK to steal to save his life?</a:t>
            </a:r>
          </a:p>
          <a:p>
            <a:pPr marL="609600" indent="-609600" eaLnBrk="1" hangingPunct="1">
              <a:lnSpc>
                <a:spcPct val="90000"/>
              </a:lnSpc>
              <a:buFontTx/>
              <a:buAutoNum type="arabicPeriod"/>
            </a:pPr>
            <a:r>
              <a:rPr lang="en-US" altLang="en-US" sz="2400" smtClean="0"/>
              <a:t>Suppose he was caught breaking in – should he go to prison?</a:t>
            </a:r>
          </a:p>
          <a:p>
            <a:pPr marL="609600" indent="-609600" eaLnBrk="1" hangingPunct="1">
              <a:lnSpc>
                <a:spcPct val="90000"/>
              </a:lnSpc>
              <a:buFontTx/>
              <a:buAutoNum type="arabicPeriod"/>
            </a:pP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animEffect transition="in" filter="randombar(horizontal)">
                                      <p:cBhvr>
                                        <p:cTn id="11" dur="500"/>
                                        <p:tgtEl>
                                          <p:spTgt spid="6144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1443">
                                            <p:txEl>
                                              <p:pRg st="2" end="2"/>
                                            </p:txEl>
                                          </p:spTgt>
                                        </p:tgtEl>
                                        <p:attrNameLst>
                                          <p:attrName>style.visibility</p:attrName>
                                        </p:attrNameLst>
                                      </p:cBhvr>
                                      <p:to>
                                        <p:strVal val="visible"/>
                                      </p:to>
                                    </p:set>
                                    <p:animEffect transition="in" filter="randombar(horizontal)">
                                      <p:cBhvr>
                                        <p:cTn id="16" dur="500"/>
                                        <p:tgtEl>
                                          <p:spTgt spid="6144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1443">
                                            <p:txEl>
                                              <p:pRg st="3" end="3"/>
                                            </p:txEl>
                                          </p:spTgt>
                                        </p:tgtEl>
                                        <p:attrNameLst>
                                          <p:attrName>style.visibility</p:attrName>
                                        </p:attrNameLst>
                                      </p:cBhvr>
                                      <p:to>
                                        <p:strVal val="visible"/>
                                      </p:to>
                                    </p:set>
                                    <p:animEffect transition="in" filter="randombar(horizontal)">
                                      <p:cBhvr>
                                        <p:cTn id="21" dur="500"/>
                                        <p:tgtEl>
                                          <p:spTgt spid="6144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1443">
                                            <p:txEl>
                                              <p:pRg st="4" end="4"/>
                                            </p:txEl>
                                          </p:spTgt>
                                        </p:tgtEl>
                                        <p:attrNameLst>
                                          <p:attrName>style.visibility</p:attrName>
                                        </p:attrNameLst>
                                      </p:cBhvr>
                                      <p:to>
                                        <p:strVal val="visible"/>
                                      </p:to>
                                    </p:set>
                                    <p:animEffect transition="in" filter="randombar(horizontal)">
                                      <p:cBhvr>
                                        <p:cTn id="26" dur="500"/>
                                        <p:tgtEl>
                                          <p:spTgt spid="6144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1443">
                                            <p:txEl>
                                              <p:pRg st="5" end="5"/>
                                            </p:txEl>
                                          </p:spTgt>
                                        </p:tgtEl>
                                        <p:attrNameLst>
                                          <p:attrName>style.visibility</p:attrName>
                                        </p:attrNameLst>
                                      </p:cBhvr>
                                      <p:to>
                                        <p:strVal val="visible"/>
                                      </p:to>
                                    </p:set>
                                    <p:animEffect transition="in" filter="randombar(horizontal)">
                                      <p:cBhvr>
                                        <p:cTn id="31" dur="500"/>
                                        <p:tgtEl>
                                          <p:spTgt spid="61443">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61443">
                                            <p:txEl>
                                              <p:pRg st="6" end="6"/>
                                            </p:txEl>
                                          </p:spTgt>
                                        </p:tgtEl>
                                        <p:attrNameLst>
                                          <p:attrName>style.visibility</p:attrName>
                                        </p:attrNameLst>
                                      </p:cBhvr>
                                      <p:to>
                                        <p:strVal val="visible"/>
                                      </p:to>
                                    </p:set>
                                    <p:animEffect transition="in" filter="randombar(horizontal)">
                                      <p:cBhvr>
                                        <p:cTn id="36" dur="500"/>
                                        <p:tgtEl>
                                          <p:spTgt spid="61443">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1443">
                                            <p:txEl>
                                              <p:pRg st="7" end="7"/>
                                            </p:txEl>
                                          </p:spTgt>
                                        </p:tgtEl>
                                        <p:attrNameLst>
                                          <p:attrName>style.visibility</p:attrName>
                                        </p:attrNameLst>
                                      </p:cBhvr>
                                      <p:to>
                                        <p:strVal val="visible"/>
                                      </p:to>
                                    </p:set>
                                    <p:animEffect transition="in" filter="randombar(horizontal)">
                                      <p:cBhvr>
                                        <p:cTn id="41" dur="500"/>
                                        <p:tgtEl>
                                          <p:spTgt spid="61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p:txBody>
          <a:bodyPr lIns="92075" tIns="46038" rIns="92075" bIns="46038"/>
          <a:lstStyle/>
          <a:p>
            <a:pPr eaLnBrk="1" hangingPunct="1">
              <a:lnSpc>
                <a:spcPct val="110000"/>
              </a:lnSpc>
              <a:buSzPct val="90000"/>
              <a:buFont typeface="Wingdings" panose="05000000000000000000" pitchFamily="2" charset="2"/>
              <a:buChar char="Ø"/>
            </a:pPr>
            <a:r>
              <a:rPr lang="en-US" altLang="en-US" smtClean="0"/>
              <a:t>Ethics </a:t>
            </a:r>
          </a:p>
          <a:p>
            <a:pPr lvl="1" eaLnBrk="1" hangingPunct="1">
              <a:lnSpc>
                <a:spcPct val="110000"/>
              </a:lnSpc>
            </a:pPr>
            <a:r>
              <a:rPr lang="en-US" altLang="en-US" smtClean="0"/>
              <a:t>Code of moral principles.</a:t>
            </a:r>
          </a:p>
          <a:p>
            <a:pPr lvl="1" eaLnBrk="1" hangingPunct="1">
              <a:lnSpc>
                <a:spcPct val="110000"/>
              </a:lnSpc>
            </a:pPr>
            <a:r>
              <a:rPr lang="en-US" altLang="en-US" smtClean="0"/>
              <a:t>Set standards of “good” and “bad” or “right” and “wrong.”</a:t>
            </a:r>
          </a:p>
          <a:p>
            <a:pPr eaLnBrk="1" hangingPunct="1">
              <a:lnSpc>
                <a:spcPct val="110000"/>
              </a:lnSpc>
              <a:buSzPct val="90000"/>
              <a:buFont typeface="Wingdings" panose="05000000000000000000" pitchFamily="2" charset="2"/>
              <a:buChar char="Ø"/>
            </a:pPr>
            <a:r>
              <a:rPr lang="en-US" altLang="en-US" smtClean="0"/>
              <a:t>Ethical behavior </a:t>
            </a:r>
          </a:p>
          <a:p>
            <a:pPr lvl="1" eaLnBrk="1" hangingPunct="1">
              <a:lnSpc>
                <a:spcPct val="110000"/>
              </a:lnSpc>
            </a:pPr>
            <a:r>
              <a:rPr lang="en-US" altLang="en-US" smtClean="0"/>
              <a:t>What is accepted as “good” and “right” in the context of the </a:t>
            </a:r>
            <a:r>
              <a:rPr lang="en-US" altLang="en-US" i="1" smtClean="0">
                <a:hlinkClick r:id="rId3"/>
              </a:rPr>
              <a:t>governing</a:t>
            </a:r>
            <a:r>
              <a:rPr lang="en-US" altLang="en-US" smtClean="0">
                <a:hlinkClick r:id="rId3"/>
              </a:rPr>
              <a:t> </a:t>
            </a:r>
            <a:r>
              <a:rPr lang="en-US" altLang="en-US" i="1" smtClean="0">
                <a:hlinkClick r:id="rId3"/>
              </a:rPr>
              <a:t>moral code</a:t>
            </a:r>
            <a:r>
              <a:rPr lang="en-US" altLang="en-US" smtClean="0"/>
              <a:t>.</a:t>
            </a:r>
          </a:p>
        </p:txBody>
      </p:sp>
      <p:sp>
        <p:nvSpPr>
          <p:cNvPr id="25603" name="Rectangle 3"/>
          <p:cNvSpPr>
            <a:spLocks noGrp="1" noChangeArrowheads="1"/>
          </p:cNvSpPr>
          <p:nvPr>
            <p:ph type="title"/>
          </p:nvPr>
        </p:nvSpPr>
        <p:spPr>
          <a:solidFill>
            <a:schemeClr val="accent1"/>
          </a:solidFill>
        </p:spPr>
        <p:txBody>
          <a:bodyPr lIns="92075" tIns="46038" rIns="92075" bIns="46038"/>
          <a:lstStyle/>
          <a:p>
            <a:pPr eaLnBrk="1" hangingPunct="1"/>
            <a:r>
              <a:rPr lang="en-US" altLang="en-US" smtClean="0"/>
              <a:t/>
            </a:r>
            <a:br>
              <a:rPr lang="en-US" altLang="en-US" smtClean="0"/>
            </a:br>
            <a:r>
              <a:rPr lang="en-US" altLang="en-US" sz="3200" smtClean="0"/>
              <a:t>What is ethical behavior?</a:t>
            </a:r>
            <a:br>
              <a:rPr lang="en-US" altLang="en-US" sz="3200" smtClean="0"/>
            </a:br>
            <a:endParaRPr lang="en-US" altLang="en-US" sz="3200"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dissolve">
                                      <p:cBhvr>
                                        <p:cTn id="7" dur="500"/>
                                        <p:tgtEl>
                                          <p:spTgt spid="122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0">
                                            <p:txEl>
                                              <p:pRg st="1" end="1"/>
                                            </p:txEl>
                                          </p:spTgt>
                                        </p:tgtEl>
                                        <p:attrNameLst>
                                          <p:attrName>style.visibility</p:attrName>
                                        </p:attrNameLst>
                                      </p:cBhvr>
                                      <p:to>
                                        <p:strVal val="visible"/>
                                      </p:to>
                                    </p:set>
                                    <p:animEffect transition="in" filter="dissolve">
                                      <p:cBhvr>
                                        <p:cTn id="10" dur="500"/>
                                        <p:tgtEl>
                                          <p:spTgt spid="122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Effect transition="in" filter="dissolve">
                                      <p:cBhvr>
                                        <p:cTn id="13" dur="500"/>
                                        <p:tgtEl>
                                          <p:spTgt spid="1229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290">
                                            <p:txEl>
                                              <p:pRg st="3" end="3"/>
                                            </p:txEl>
                                          </p:spTgt>
                                        </p:tgtEl>
                                        <p:attrNameLst>
                                          <p:attrName>style.visibility</p:attrName>
                                        </p:attrNameLst>
                                      </p:cBhvr>
                                      <p:to>
                                        <p:strVal val="visible"/>
                                      </p:to>
                                    </p:set>
                                    <p:animEffect transition="in" filter="dissolve">
                                      <p:cBhvr>
                                        <p:cTn id="18" dur="500"/>
                                        <p:tgtEl>
                                          <p:spTgt spid="1229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290">
                                            <p:txEl>
                                              <p:pRg st="4" end="4"/>
                                            </p:txEl>
                                          </p:spTgt>
                                        </p:tgtEl>
                                        <p:attrNameLst>
                                          <p:attrName>style.visibility</p:attrName>
                                        </p:attrNameLst>
                                      </p:cBhvr>
                                      <p:to>
                                        <p:strVal val="visible"/>
                                      </p:to>
                                    </p:set>
                                    <p:animEffect transition="in" filter="dissolve">
                                      <p:cBhvr>
                                        <p:cTn id="21" dur="500"/>
                                        <p:tgtEl>
                                          <p:spTgt spid="12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Agenda</a:t>
            </a:r>
          </a:p>
        </p:txBody>
      </p:sp>
      <p:sp>
        <p:nvSpPr>
          <p:cNvPr id="5123" name="Rectangle 3"/>
          <p:cNvSpPr>
            <a:spLocks noGrp="1" noChangeArrowheads="1"/>
          </p:cNvSpPr>
          <p:nvPr>
            <p:ph type="body" idx="1"/>
          </p:nvPr>
        </p:nvSpPr>
        <p:spPr>
          <a:xfrm>
            <a:off x="304800" y="2209800"/>
            <a:ext cx="8726488" cy="4114800"/>
          </a:xfrm>
        </p:spPr>
        <p:txBody>
          <a:bodyPr/>
          <a:lstStyle/>
          <a:p>
            <a:r>
              <a:rPr lang="en-US" altLang="en-US" sz="2800" dirty="0" smtClean="0"/>
              <a:t>Questions</a:t>
            </a:r>
          </a:p>
          <a:p>
            <a:r>
              <a:rPr lang="en-US" altLang="en-US" sz="2800" dirty="0" smtClean="0"/>
              <a:t>Group </a:t>
            </a:r>
            <a:r>
              <a:rPr lang="en-US" altLang="en-US" sz="2800" dirty="0" smtClean="0"/>
              <a:t>Assignment</a:t>
            </a:r>
            <a:endParaRPr lang="en-US" altLang="en-US" sz="2800" dirty="0" smtClean="0"/>
          </a:p>
          <a:p>
            <a:r>
              <a:rPr lang="en-US" altLang="en-US" sz="2800" dirty="0" smtClean="0"/>
              <a:t>Reflections </a:t>
            </a:r>
          </a:p>
          <a:p>
            <a:r>
              <a:rPr lang="en-US" altLang="en-US" sz="2800" dirty="0" smtClean="0"/>
              <a:t>Chapter 2 – Past to Present</a:t>
            </a:r>
          </a:p>
          <a:p>
            <a:r>
              <a:rPr lang="en-US" altLang="en-US" sz="2800" dirty="0" smtClean="0"/>
              <a:t>Chapter 3 – Ethics</a:t>
            </a:r>
          </a:p>
          <a:p>
            <a:r>
              <a:rPr lang="en-US" altLang="en-US" sz="2800" dirty="0" smtClean="0"/>
              <a:t>Present like a Pro – “Commercial”</a:t>
            </a:r>
          </a:p>
          <a:p>
            <a:r>
              <a:rPr lang="en-US" altLang="en-US" sz="2800" dirty="0" smtClean="0"/>
              <a:t>Next Day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12700" y="2438400"/>
            <a:ext cx="8978900" cy="4114800"/>
          </a:xfrm>
        </p:spPr>
        <p:txBody>
          <a:bodyPr lIns="92075" tIns="46038" rIns="92075" bIns="46038"/>
          <a:lstStyle/>
          <a:p>
            <a:pPr eaLnBrk="1" hangingPunct="1">
              <a:lnSpc>
                <a:spcPct val="120000"/>
              </a:lnSpc>
              <a:buSzPct val="90000"/>
              <a:buFont typeface="Wingdings" panose="05000000000000000000" pitchFamily="2" charset="2"/>
              <a:buChar char="Ø"/>
            </a:pPr>
            <a:r>
              <a:rPr lang="en-US" altLang="en-US" smtClean="0"/>
              <a:t>Law, values, and ethical behavior:</a:t>
            </a:r>
          </a:p>
          <a:p>
            <a:pPr lvl="1" eaLnBrk="1" hangingPunct="1">
              <a:lnSpc>
                <a:spcPct val="120000"/>
              </a:lnSpc>
              <a:buSzPct val="90000"/>
            </a:pPr>
            <a:r>
              <a:rPr lang="en-US" altLang="en-US" smtClean="0"/>
              <a:t>Legal behavior is not necessarily ethical behavior.  (Examples?)</a:t>
            </a:r>
          </a:p>
          <a:p>
            <a:pPr lvl="1" eaLnBrk="1" hangingPunct="1">
              <a:lnSpc>
                <a:spcPct val="120000"/>
              </a:lnSpc>
              <a:buSzPct val="90000"/>
            </a:pPr>
            <a:r>
              <a:rPr lang="en-US" altLang="en-US" smtClean="0"/>
              <a:t>Values help determine individual ethical behavior.</a:t>
            </a:r>
          </a:p>
          <a:p>
            <a:pPr eaLnBrk="1" hangingPunct="1">
              <a:lnSpc>
                <a:spcPct val="120000"/>
              </a:lnSpc>
              <a:buSzPct val="90000"/>
              <a:buFontTx/>
              <a:buChar char="–"/>
            </a:pPr>
            <a:endParaRPr lang="en-US" altLang="en-US" sz="2800" smtClean="0"/>
          </a:p>
        </p:txBody>
      </p:sp>
      <p:sp>
        <p:nvSpPr>
          <p:cNvPr id="27651" name="Rectangle 3"/>
          <p:cNvSpPr>
            <a:spLocks noGrp="1" noChangeArrowheads="1"/>
          </p:cNvSpPr>
          <p:nvPr>
            <p:ph type="title"/>
          </p:nvPr>
        </p:nvSpPr>
        <p:spPr>
          <a:xfrm>
            <a:off x="1150938" y="214313"/>
            <a:ext cx="7993062" cy="1462087"/>
          </a:xfrm>
          <a:solidFill>
            <a:schemeClr val="accent1"/>
          </a:solidFill>
        </p:spPr>
        <p:txBody>
          <a:bodyPr lIns="92075" tIns="46038" rIns="92075" bIns="46038"/>
          <a:lstStyle/>
          <a:p>
            <a:pPr eaLnBrk="1" hangingPunct="1"/>
            <a:r>
              <a:rPr lang="en-US" altLang="en-US" smtClean="0"/>
              <a:t/>
            </a:r>
            <a:br>
              <a:rPr lang="en-US" altLang="en-US" smtClean="0"/>
            </a:br>
            <a:r>
              <a:rPr lang="en-US" altLang="en-US" sz="3200" smtClean="0"/>
              <a:t>What is ethical behavior?</a:t>
            </a:r>
            <a:br>
              <a:rPr lang="en-US" altLang="en-US" sz="3200" smtClean="0"/>
            </a:br>
            <a:endParaRPr lang="en-US" altLang="en-US" sz="3200" smtClean="0"/>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1"/>
          </a:solidFill>
        </p:spPr>
        <p:txBody>
          <a:bodyPr lIns="92075" tIns="46038" rIns="92075" bIns="46038"/>
          <a:lstStyle/>
          <a:p>
            <a:pPr eaLnBrk="1" hangingPunct="1"/>
            <a:r>
              <a:rPr lang="en-US" altLang="en-US" sz="3600" smtClean="0"/>
              <a:t/>
            </a:r>
            <a:br>
              <a:rPr lang="en-US" altLang="en-US" sz="3600" smtClean="0"/>
            </a:br>
            <a:r>
              <a:rPr lang="en-US" altLang="en-US" sz="3200" smtClean="0"/>
              <a:t>What is ethical behavior?</a:t>
            </a:r>
            <a:br>
              <a:rPr lang="en-US" altLang="en-US" sz="3200" smtClean="0"/>
            </a:br>
            <a:endParaRPr lang="en-US" altLang="en-US" sz="3200" smtClean="0"/>
          </a:p>
        </p:txBody>
      </p:sp>
      <p:sp>
        <p:nvSpPr>
          <p:cNvPr id="29699" name="Rectangle 3"/>
          <p:cNvSpPr>
            <a:spLocks noGrp="1" noChangeArrowheads="1"/>
          </p:cNvSpPr>
          <p:nvPr>
            <p:ph type="body" idx="1"/>
          </p:nvPr>
        </p:nvSpPr>
        <p:spPr>
          <a:xfrm>
            <a:off x="217488" y="2209800"/>
            <a:ext cx="8726487" cy="4114800"/>
          </a:xfrm>
          <a:solidFill>
            <a:srgbClr val="FFFF00"/>
          </a:solidFill>
        </p:spPr>
        <p:txBody>
          <a:bodyPr lIns="92075" tIns="46038" rIns="92075" bIns="46038"/>
          <a:lstStyle/>
          <a:p>
            <a:pPr eaLnBrk="1" hangingPunct="1">
              <a:lnSpc>
                <a:spcPct val="90000"/>
              </a:lnSpc>
              <a:buSzPct val="90000"/>
              <a:buFont typeface="Wingdings" panose="05000000000000000000" pitchFamily="2" charset="2"/>
              <a:buChar char="Ø"/>
            </a:pPr>
            <a:r>
              <a:rPr lang="en-US" altLang="en-US" sz="2800" smtClean="0">
                <a:solidFill>
                  <a:srgbClr val="062DF0"/>
                </a:solidFill>
              </a:rPr>
              <a:t>Utilitarian</a:t>
            </a:r>
            <a:r>
              <a:rPr lang="en-US" altLang="en-US" sz="2800" smtClean="0">
                <a:solidFill>
                  <a:schemeClr val="accent2"/>
                </a:solidFill>
              </a:rPr>
              <a:t> </a:t>
            </a:r>
            <a:r>
              <a:rPr lang="en-US" altLang="en-US" sz="2800" smtClean="0"/>
              <a:t>view of ethics — </a:t>
            </a:r>
            <a:r>
              <a:rPr lang="en-US" altLang="en-US" sz="2800" i="1" smtClean="0"/>
              <a:t>greatest good</a:t>
            </a:r>
            <a:r>
              <a:rPr lang="en-US" altLang="en-US" sz="2800" smtClean="0"/>
              <a:t> to the greatest number of people.</a:t>
            </a:r>
          </a:p>
          <a:p>
            <a:pPr eaLnBrk="1" hangingPunct="1">
              <a:lnSpc>
                <a:spcPct val="90000"/>
              </a:lnSpc>
              <a:buSzPct val="90000"/>
              <a:buFont typeface="Wingdings" panose="05000000000000000000" pitchFamily="2" charset="2"/>
              <a:buChar char="Ø"/>
            </a:pPr>
            <a:r>
              <a:rPr lang="en-US" altLang="en-US" sz="2800" smtClean="0">
                <a:solidFill>
                  <a:srgbClr val="062DF0"/>
                </a:solidFill>
              </a:rPr>
              <a:t>Individualism</a:t>
            </a:r>
            <a:r>
              <a:rPr lang="en-US" altLang="en-US" sz="2800" smtClean="0"/>
              <a:t> view of ethics — primary commitment is to one’s long-term</a:t>
            </a:r>
            <a:r>
              <a:rPr lang="en-US" altLang="en-US" sz="2800" i="1" smtClean="0"/>
              <a:t> self-interests</a:t>
            </a:r>
            <a:r>
              <a:rPr lang="en-US" altLang="en-US" sz="2800" smtClean="0"/>
              <a:t>.</a:t>
            </a:r>
          </a:p>
          <a:p>
            <a:pPr eaLnBrk="1" hangingPunct="1">
              <a:lnSpc>
                <a:spcPct val="90000"/>
              </a:lnSpc>
              <a:buSzPct val="90000"/>
              <a:buFont typeface="Wingdings" panose="05000000000000000000" pitchFamily="2" charset="2"/>
              <a:buChar char="Ø"/>
            </a:pPr>
            <a:r>
              <a:rPr lang="en-US" altLang="en-US" sz="2800" smtClean="0">
                <a:solidFill>
                  <a:srgbClr val="062DF0"/>
                </a:solidFill>
              </a:rPr>
              <a:t>Moral-rights</a:t>
            </a:r>
            <a:r>
              <a:rPr lang="en-US" altLang="en-US" sz="2800" smtClean="0"/>
              <a:t> view of ethics — respects and protects the </a:t>
            </a:r>
            <a:r>
              <a:rPr lang="en-US" altLang="en-US" sz="2800" i="1" smtClean="0"/>
              <a:t>fundamental rights</a:t>
            </a:r>
            <a:r>
              <a:rPr lang="en-US" altLang="en-US" sz="2800" smtClean="0"/>
              <a:t> of all people.</a:t>
            </a:r>
          </a:p>
          <a:p>
            <a:pPr eaLnBrk="1" hangingPunct="1">
              <a:lnSpc>
                <a:spcPct val="90000"/>
              </a:lnSpc>
              <a:buSzPct val="90000"/>
              <a:buFont typeface="Wingdings" panose="05000000000000000000" pitchFamily="2" charset="2"/>
              <a:buChar char="Ø"/>
            </a:pPr>
            <a:r>
              <a:rPr lang="en-US" altLang="en-US" sz="2800" smtClean="0">
                <a:solidFill>
                  <a:srgbClr val="062DF0"/>
                </a:solidFill>
              </a:rPr>
              <a:t>Justice </a:t>
            </a:r>
            <a:r>
              <a:rPr lang="en-US" altLang="en-US" sz="2800" smtClean="0"/>
              <a:t>view of ethics — </a:t>
            </a:r>
            <a:r>
              <a:rPr lang="en-US" altLang="en-US" sz="2800" i="1" smtClean="0"/>
              <a:t>fair and impartial</a:t>
            </a:r>
            <a:r>
              <a:rPr lang="en-US" altLang="en-US" sz="2800" smtClean="0"/>
              <a:t> treatment of people according to legal rules and standards.</a:t>
            </a:r>
          </a:p>
        </p:txBody>
      </p:sp>
      <p:sp>
        <p:nvSpPr>
          <p:cNvPr id="29700" name="Text Box 4"/>
          <p:cNvSpPr txBox="1">
            <a:spLocks noChangeArrowheads="1"/>
          </p:cNvSpPr>
          <p:nvPr/>
        </p:nvSpPr>
        <p:spPr bwMode="auto">
          <a:xfrm>
            <a:off x="1514475" y="6172200"/>
            <a:ext cx="5959475" cy="519113"/>
          </a:xfrm>
          <a:prstGeom prst="rect">
            <a:avLst/>
          </a:prstGeom>
          <a:solidFill>
            <a:srgbClr val="00B0F0"/>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a:solidFill>
                  <a:srgbClr val="000000"/>
                </a:solidFill>
                <a:latin typeface="Times New Roman" panose="02020603050405020304" pitchFamily="18" charset="0"/>
                <a:cs typeface="Arial" panose="020B0604020202020204" pitchFamily="34" charset="0"/>
              </a:rPr>
              <a:t>Where you stand determines your view</a:t>
            </a: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838200"/>
          </a:xfrm>
          <a:solidFill>
            <a:schemeClr val="accent1"/>
          </a:solidFill>
        </p:spPr>
        <p:txBody>
          <a:bodyPr/>
          <a:lstStyle/>
          <a:p>
            <a:pPr eaLnBrk="1" hangingPunct="1"/>
            <a:r>
              <a:rPr lang="en-US" altLang="en-US" smtClean="0"/>
              <a:t>Defining Issues</a:t>
            </a:r>
          </a:p>
        </p:txBody>
      </p:sp>
      <p:sp>
        <p:nvSpPr>
          <p:cNvPr id="31747" name="Rectangle 3"/>
          <p:cNvSpPr>
            <a:spLocks noGrp="1" noChangeArrowheads="1"/>
          </p:cNvSpPr>
          <p:nvPr>
            <p:ph type="body" idx="1"/>
          </p:nvPr>
        </p:nvSpPr>
        <p:spPr>
          <a:xfrm>
            <a:off x="304800" y="2057400"/>
            <a:ext cx="8458200" cy="5181600"/>
          </a:xfrm>
          <a:ln>
            <a:solidFill>
              <a:schemeClr val="accent1"/>
            </a:solidFill>
            <a:miter lim="800000"/>
            <a:headEnd/>
            <a:tailEnd/>
          </a:ln>
        </p:spPr>
        <p:txBody>
          <a:bodyPr/>
          <a:lstStyle/>
          <a:p>
            <a:pPr eaLnBrk="1" hangingPunct="1">
              <a:lnSpc>
                <a:spcPct val="90000"/>
              </a:lnSpc>
            </a:pPr>
            <a:r>
              <a:rPr lang="en-US" altLang="en-US" sz="2400" smtClean="0"/>
              <a:t>A man has been sentenced to prison for 10 years.  After one year, however, he escaped from prison, moved to a new area of the country, and took on the name of Thompson.  For eight years he worked hard and gradually he saved enough money to start his own business,  He was fair to his customers, gave his employees top wages, and gave most of his profits to charity.  Then one day, Mrs. Jones, an old neighbour, recognized him as the man who had escaped from prison 8 years before and whom the police had been looking for.</a:t>
            </a:r>
          </a:p>
          <a:p>
            <a:pPr eaLnBrk="1" hangingPunct="1">
              <a:lnSpc>
                <a:spcPct val="90000"/>
              </a:lnSpc>
            </a:pPr>
            <a:r>
              <a:rPr lang="en-US" altLang="en-US" sz="2400" smtClean="0"/>
              <a:t>Should Mrs. Jones report him to the police and have him sent back to Prison?</a:t>
            </a:r>
          </a:p>
          <a:p>
            <a:pPr eaLnBrk="1" hangingPunct="1">
              <a:lnSpc>
                <a:spcPct val="90000"/>
              </a:lnSpc>
            </a:pPr>
            <a:r>
              <a:rPr lang="en-US" altLang="en-US" sz="2400" smtClean="0">
                <a:solidFill>
                  <a:srgbClr val="003399"/>
                </a:solidFill>
              </a:rPr>
              <a:t>Should report him</a:t>
            </a:r>
            <a:r>
              <a:rPr lang="en-US" altLang="en-US" sz="2400" smtClean="0"/>
              <a:t>	</a:t>
            </a:r>
            <a:r>
              <a:rPr lang="en-US" altLang="en-US" sz="2400" smtClean="0">
                <a:solidFill>
                  <a:srgbClr val="003399"/>
                </a:solidFill>
              </a:rPr>
              <a:t>Can’t decide</a:t>
            </a:r>
            <a:r>
              <a:rPr lang="en-US" altLang="en-US" sz="2400" smtClean="0"/>
              <a:t>	     </a:t>
            </a:r>
            <a:r>
              <a:rPr lang="en-US" altLang="en-US" sz="2400" smtClean="0">
                <a:solidFill>
                  <a:srgbClr val="003399"/>
                </a:solidFill>
              </a:rPr>
              <a:t>Not report him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1219200"/>
          </a:xfrm>
          <a:solidFill>
            <a:schemeClr val="accent1"/>
          </a:solidFill>
        </p:spPr>
        <p:txBody>
          <a:bodyPr/>
          <a:lstStyle/>
          <a:p>
            <a:pPr eaLnBrk="1" hangingPunct="1"/>
            <a:r>
              <a:rPr lang="en-US" altLang="en-US" smtClean="0"/>
              <a:t>Importance</a:t>
            </a:r>
            <a:br>
              <a:rPr lang="en-US" altLang="en-US" smtClean="0"/>
            </a:br>
            <a:r>
              <a:rPr lang="en-US" altLang="en-US" sz="1600" smtClean="0"/>
              <a:t>1 = great importance 2 = of much importance, 3 = of some importance, </a:t>
            </a:r>
            <a:br>
              <a:rPr lang="en-US" altLang="en-US" sz="1600" smtClean="0"/>
            </a:br>
            <a:r>
              <a:rPr lang="en-US" altLang="en-US" sz="1600" smtClean="0"/>
              <a:t>4 = of little importance       5 = of no importance</a:t>
            </a:r>
          </a:p>
        </p:txBody>
      </p:sp>
      <p:sp>
        <p:nvSpPr>
          <p:cNvPr id="32771" name="Rectangle 3"/>
          <p:cNvSpPr>
            <a:spLocks noGrp="1" noChangeArrowheads="1"/>
          </p:cNvSpPr>
          <p:nvPr>
            <p:ph type="body" idx="1"/>
          </p:nvPr>
        </p:nvSpPr>
        <p:spPr>
          <a:xfrm>
            <a:off x="304800" y="2209800"/>
            <a:ext cx="8763000" cy="5029200"/>
          </a:xfrm>
        </p:spPr>
        <p:txBody>
          <a:bodyPr/>
          <a:lstStyle/>
          <a:p>
            <a:pPr marL="533400" indent="-533400" eaLnBrk="1" hangingPunct="1">
              <a:lnSpc>
                <a:spcPct val="90000"/>
              </a:lnSpc>
              <a:buFontTx/>
              <a:buAutoNum type="arabicPeriod"/>
            </a:pPr>
            <a:r>
              <a:rPr lang="en-US" altLang="en-US" sz="2000" smtClean="0"/>
              <a:t>Hasn’t he been good enough for a long time now?</a:t>
            </a:r>
          </a:p>
          <a:p>
            <a:pPr marL="533400" indent="-533400" eaLnBrk="1" hangingPunct="1">
              <a:lnSpc>
                <a:spcPct val="90000"/>
              </a:lnSpc>
              <a:buFontTx/>
              <a:buAutoNum type="arabicPeriod"/>
            </a:pPr>
            <a:r>
              <a:rPr lang="en-US" altLang="en-US" sz="2000" smtClean="0"/>
              <a:t>Every time someone escapes punishment doesn’t that encourage more crime?</a:t>
            </a:r>
          </a:p>
          <a:p>
            <a:pPr marL="533400" indent="-533400" eaLnBrk="1" hangingPunct="1">
              <a:lnSpc>
                <a:spcPct val="90000"/>
              </a:lnSpc>
              <a:buFontTx/>
              <a:buAutoNum type="arabicPeriod"/>
            </a:pPr>
            <a:r>
              <a:rPr lang="en-US" altLang="en-US" sz="2000" smtClean="0"/>
              <a:t>Wouldn’t we be better off without the oppression of prisons?</a:t>
            </a:r>
          </a:p>
          <a:p>
            <a:pPr marL="533400" indent="-533400" eaLnBrk="1" hangingPunct="1">
              <a:lnSpc>
                <a:spcPct val="90000"/>
              </a:lnSpc>
              <a:buFontTx/>
              <a:buAutoNum type="arabicPeriod"/>
            </a:pPr>
            <a:r>
              <a:rPr lang="en-US" altLang="en-US" sz="2000" smtClean="0"/>
              <a:t>Hasn’t he paid his debt to society?</a:t>
            </a:r>
          </a:p>
          <a:p>
            <a:pPr marL="533400" indent="-533400" eaLnBrk="1" hangingPunct="1">
              <a:lnSpc>
                <a:spcPct val="90000"/>
              </a:lnSpc>
              <a:buFontTx/>
              <a:buAutoNum type="arabicPeriod"/>
            </a:pPr>
            <a:r>
              <a:rPr lang="en-US" altLang="en-US" sz="2000" smtClean="0"/>
              <a:t>Would society be failing to be fair with Thompson?</a:t>
            </a:r>
          </a:p>
          <a:p>
            <a:pPr marL="533400" indent="-533400" eaLnBrk="1" hangingPunct="1">
              <a:lnSpc>
                <a:spcPct val="90000"/>
              </a:lnSpc>
              <a:buFontTx/>
              <a:buAutoNum type="arabicPeriod"/>
            </a:pPr>
            <a:r>
              <a:rPr lang="en-US" altLang="en-US" sz="2000" smtClean="0"/>
              <a:t>What benefit would going back to prison serve?</a:t>
            </a:r>
          </a:p>
          <a:p>
            <a:pPr marL="533400" indent="-533400" eaLnBrk="1" hangingPunct="1">
              <a:lnSpc>
                <a:spcPct val="90000"/>
              </a:lnSpc>
              <a:buFontTx/>
              <a:buAutoNum type="arabicPeriod"/>
            </a:pPr>
            <a:r>
              <a:rPr lang="en-US" altLang="en-US" sz="2000" smtClean="0"/>
              <a:t>How could anyone be so cruel to send him back?</a:t>
            </a:r>
          </a:p>
          <a:p>
            <a:pPr marL="533400" indent="-533400" eaLnBrk="1" hangingPunct="1">
              <a:lnSpc>
                <a:spcPct val="90000"/>
              </a:lnSpc>
              <a:buFontTx/>
              <a:buAutoNum type="arabicPeriod"/>
            </a:pPr>
            <a:r>
              <a:rPr lang="en-US" altLang="en-US" sz="2000" smtClean="0"/>
              <a:t>Would it be fair to other prisoners who served their full sentence?</a:t>
            </a:r>
          </a:p>
          <a:p>
            <a:pPr marL="533400" indent="-533400" eaLnBrk="1" hangingPunct="1">
              <a:lnSpc>
                <a:spcPct val="90000"/>
              </a:lnSpc>
              <a:buFontTx/>
              <a:buAutoNum type="arabicPeriod"/>
            </a:pPr>
            <a:r>
              <a:rPr lang="en-US" altLang="en-US" sz="2000" smtClean="0"/>
              <a:t>Was Mrs. Jones a good friend to Thompson?</a:t>
            </a:r>
          </a:p>
          <a:p>
            <a:pPr marL="533400" indent="-533400" eaLnBrk="1" hangingPunct="1">
              <a:lnSpc>
                <a:spcPct val="90000"/>
              </a:lnSpc>
              <a:buFontTx/>
              <a:buAutoNum type="arabicPeriod"/>
            </a:pPr>
            <a:r>
              <a:rPr lang="en-US" altLang="en-US" sz="2000" smtClean="0"/>
              <a:t>Isn’t it a citizen’s duty to report escaped prisoners?</a:t>
            </a:r>
          </a:p>
          <a:p>
            <a:pPr marL="533400" indent="-533400" eaLnBrk="1" hangingPunct="1">
              <a:lnSpc>
                <a:spcPct val="90000"/>
              </a:lnSpc>
              <a:buFontTx/>
              <a:buAutoNum type="arabicPeriod"/>
            </a:pPr>
            <a:r>
              <a:rPr lang="en-US" altLang="en-US" sz="2000" smtClean="0"/>
              <a:t>How would the public be best served?</a:t>
            </a:r>
          </a:p>
          <a:p>
            <a:pPr marL="533400" indent="-533400" eaLnBrk="1" hangingPunct="1">
              <a:lnSpc>
                <a:spcPct val="90000"/>
              </a:lnSpc>
              <a:buFontTx/>
              <a:buAutoNum type="arabicPeriod"/>
            </a:pPr>
            <a:r>
              <a:rPr lang="en-US" altLang="en-US" sz="2000" smtClean="0"/>
              <a:t>Would prison do any good for Mr. Thompson?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25563" y="381000"/>
            <a:ext cx="7848600" cy="1143000"/>
          </a:xfrm>
          <a:solidFill>
            <a:schemeClr val="accent1"/>
          </a:solidFill>
        </p:spPr>
        <p:txBody>
          <a:bodyPr/>
          <a:lstStyle/>
          <a:p>
            <a:pPr eaLnBrk="1" hangingPunct="1"/>
            <a:r>
              <a:rPr lang="en-US" altLang="en-US" sz="3200" smtClean="0"/>
              <a:t>What is ethical behavior?</a:t>
            </a:r>
          </a:p>
        </p:txBody>
      </p:sp>
      <p:sp>
        <p:nvSpPr>
          <p:cNvPr id="33795" name="Rectangle 3"/>
          <p:cNvSpPr>
            <a:spLocks noGrp="1" noChangeArrowheads="1"/>
          </p:cNvSpPr>
          <p:nvPr>
            <p:ph type="body" idx="1"/>
          </p:nvPr>
        </p:nvSpPr>
        <p:spPr>
          <a:xfrm>
            <a:off x="0" y="2133600"/>
            <a:ext cx="9144000" cy="4953000"/>
          </a:xfrm>
        </p:spPr>
        <p:txBody>
          <a:bodyPr/>
          <a:lstStyle/>
          <a:p>
            <a:pPr marL="609600" indent="-609600" eaLnBrk="1" hangingPunct="1">
              <a:buFontTx/>
              <a:buNone/>
            </a:pPr>
            <a:r>
              <a:rPr lang="en-US" altLang="en-US" sz="2400" smtClean="0"/>
              <a:t>Kohlberg </a:t>
            </a:r>
          </a:p>
          <a:p>
            <a:pPr marL="609600" indent="-609600" eaLnBrk="1" hangingPunct="1">
              <a:buFontTx/>
              <a:buAutoNum type="arabicPeriod"/>
            </a:pPr>
            <a:r>
              <a:rPr lang="en-US" altLang="en-US" sz="2400" smtClean="0"/>
              <a:t>Obedience and punishment – deference to superior power</a:t>
            </a:r>
          </a:p>
          <a:p>
            <a:pPr marL="609600" indent="-609600" eaLnBrk="1" hangingPunct="1">
              <a:buFontTx/>
              <a:buAutoNum type="arabicPeriod"/>
            </a:pPr>
            <a:r>
              <a:rPr lang="en-US" altLang="en-US" sz="2400" smtClean="0"/>
              <a:t>Egotistical orientation – self needs</a:t>
            </a:r>
          </a:p>
          <a:p>
            <a:pPr marL="609600" indent="-609600" eaLnBrk="1" hangingPunct="1">
              <a:buFontTx/>
              <a:buAutoNum type="arabicPeriod"/>
            </a:pPr>
            <a:r>
              <a:rPr lang="en-US" altLang="en-US" sz="2400" smtClean="0"/>
              <a:t>Good boy orientation – pleasing/ helping others</a:t>
            </a:r>
          </a:p>
          <a:p>
            <a:pPr marL="609600" indent="-609600" eaLnBrk="1" hangingPunct="1">
              <a:buFontTx/>
              <a:buAutoNum type="arabicPeriod"/>
            </a:pPr>
            <a:r>
              <a:rPr lang="en-US" altLang="en-US" sz="2400" smtClean="0"/>
              <a:t>Doing duty – respect for authority</a:t>
            </a:r>
          </a:p>
          <a:p>
            <a:pPr marL="609600" indent="-609600" eaLnBrk="1" hangingPunct="1">
              <a:buFontTx/>
              <a:buAutoNum type="arabicPeriod"/>
            </a:pPr>
            <a:r>
              <a:rPr lang="en-US" altLang="en-US" sz="2400" smtClean="0"/>
              <a:t>Legalistic – avoidance of violation of rights</a:t>
            </a:r>
          </a:p>
          <a:p>
            <a:pPr marL="609600" indent="-609600" eaLnBrk="1" hangingPunct="1">
              <a:buFontTx/>
              <a:buAutoNum type="arabicPeriod"/>
            </a:pPr>
            <a:r>
              <a:rPr lang="en-US" altLang="en-US" sz="2400" smtClean="0"/>
              <a:t>Principle orientation – to social rules but also principles of logic and consistency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219200"/>
          </a:xfrm>
          <a:solidFill>
            <a:schemeClr val="accent1"/>
          </a:solidFill>
        </p:spPr>
        <p:txBody>
          <a:bodyPr/>
          <a:lstStyle/>
          <a:p>
            <a:pPr eaLnBrk="1" hangingPunct="1"/>
            <a:r>
              <a:rPr lang="en-US" altLang="en-US" smtClean="0"/>
              <a:t>Importance</a:t>
            </a:r>
            <a:br>
              <a:rPr lang="en-US" altLang="en-US" smtClean="0"/>
            </a:br>
            <a:r>
              <a:rPr lang="en-US" altLang="en-US" sz="1600" smtClean="0"/>
              <a:t>1 = great importance 2 = of much importance, 3 = of some importance, </a:t>
            </a:r>
            <a:br>
              <a:rPr lang="en-US" altLang="en-US" sz="1600" smtClean="0"/>
            </a:br>
            <a:r>
              <a:rPr lang="en-US" altLang="en-US" sz="1600" smtClean="0"/>
              <a:t>4 = of little importance       5 = of no importance</a:t>
            </a:r>
          </a:p>
        </p:txBody>
      </p:sp>
      <p:sp>
        <p:nvSpPr>
          <p:cNvPr id="34819" name="Rectangle 3"/>
          <p:cNvSpPr>
            <a:spLocks noGrp="1" noChangeArrowheads="1"/>
          </p:cNvSpPr>
          <p:nvPr>
            <p:ph type="body" idx="1"/>
          </p:nvPr>
        </p:nvSpPr>
        <p:spPr>
          <a:xfrm>
            <a:off x="228600" y="2286000"/>
            <a:ext cx="8991600" cy="5029200"/>
          </a:xfrm>
        </p:spPr>
        <p:txBody>
          <a:bodyPr/>
          <a:lstStyle/>
          <a:p>
            <a:pPr marL="533400" indent="-533400" eaLnBrk="1" hangingPunct="1">
              <a:lnSpc>
                <a:spcPct val="90000"/>
              </a:lnSpc>
              <a:buFontTx/>
              <a:buAutoNum type="arabicPeriod"/>
            </a:pPr>
            <a:r>
              <a:rPr lang="en-US" altLang="en-US" sz="2000" smtClean="0"/>
              <a:t>Hasn’t he been good enough for a long time now?   3</a:t>
            </a:r>
          </a:p>
          <a:p>
            <a:pPr marL="533400" indent="-533400" eaLnBrk="1" hangingPunct="1">
              <a:lnSpc>
                <a:spcPct val="90000"/>
              </a:lnSpc>
              <a:buFontTx/>
              <a:buAutoNum type="arabicPeriod"/>
            </a:pPr>
            <a:r>
              <a:rPr lang="en-US" altLang="en-US" sz="2000" smtClean="0"/>
              <a:t>Every time someone escapes punishment doesn’t that encourage more crime?	4</a:t>
            </a:r>
          </a:p>
          <a:p>
            <a:pPr marL="533400" indent="-533400" eaLnBrk="1" hangingPunct="1">
              <a:lnSpc>
                <a:spcPct val="90000"/>
              </a:lnSpc>
              <a:buFontTx/>
              <a:buAutoNum type="arabicPeriod"/>
            </a:pPr>
            <a:r>
              <a:rPr lang="en-US" altLang="en-US" sz="2000" smtClean="0"/>
              <a:t>Wouldn’t we be better off without the oppression of prisons? (anti)</a:t>
            </a:r>
          </a:p>
          <a:p>
            <a:pPr marL="533400" indent="-533400" eaLnBrk="1" hangingPunct="1">
              <a:lnSpc>
                <a:spcPct val="90000"/>
              </a:lnSpc>
              <a:buFontTx/>
              <a:buAutoNum type="arabicPeriod"/>
            </a:pPr>
            <a:r>
              <a:rPr lang="en-US" altLang="en-US" sz="2000" smtClean="0"/>
              <a:t>Hasn’t he paid his debt to society?	4</a:t>
            </a:r>
          </a:p>
          <a:p>
            <a:pPr marL="533400" indent="-533400" eaLnBrk="1" hangingPunct="1">
              <a:lnSpc>
                <a:spcPct val="90000"/>
              </a:lnSpc>
              <a:buFontTx/>
              <a:buAutoNum type="arabicPeriod"/>
            </a:pPr>
            <a:r>
              <a:rPr lang="en-US" altLang="en-US" sz="2000" smtClean="0"/>
              <a:t>Would society be failing to be fair with Thompson? 6</a:t>
            </a:r>
          </a:p>
          <a:p>
            <a:pPr marL="533400" indent="-533400" eaLnBrk="1" hangingPunct="1">
              <a:lnSpc>
                <a:spcPct val="90000"/>
              </a:lnSpc>
              <a:buFontTx/>
              <a:buAutoNum type="arabicPeriod"/>
            </a:pPr>
            <a:r>
              <a:rPr lang="en-US" altLang="en-US" sz="2000" smtClean="0"/>
              <a:t>How could anyone be so cruel to send him back? 3</a:t>
            </a:r>
          </a:p>
          <a:p>
            <a:pPr marL="533400" indent="-533400" eaLnBrk="1" hangingPunct="1">
              <a:lnSpc>
                <a:spcPct val="90000"/>
              </a:lnSpc>
              <a:buFontTx/>
              <a:buAutoNum type="arabicPeriod"/>
            </a:pPr>
            <a:r>
              <a:rPr lang="en-US" altLang="en-US" sz="2000" smtClean="0"/>
              <a:t>Would it be fair to other prisoners who served their full sentence? 4</a:t>
            </a:r>
          </a:p>
          <a:p>
            <a:pPr marL="533400" indent="-533400" eaLnBrk="1" hangingPunct="1">
              <a:lnSpc>
                <a:spcPct val="90000"/>
              </a:lnSpc>
              <a:buFontTx/>
              <a:buAutoNum type="arabicPeriod"/>
            </a:pPr>
            <a:r>
              <a:rPr lang="en-US" altLang="en-US" sz="2000" smtClean="0"/>
              <a:t>Was Mrs. Jones a good friend to Thompson? 3</a:t>
            </a:r>
          </a:p>
          <a:p>
            <a:pPr marL="533400" indent="-533400" eaLnBrk="1" hangingPunct="1">
              <a:lnSpc>
                <a:spcPct val="90000"/>
              </a:lnSpc>
              <a:buFontTx/>
              <a:buAutoNum type="arabicPeriod"/>
            </a:pPr>
            <a:r>
              <a:rPr lang="en-US" altLang="en-US" sz="2000" smtClean="0"/>
              <a:t>Isn’t it a citizen’s duty to report escaped prisoners? 4</a:t>
            </a:r>
          </a:p>
          <a:p>
            <a:pPr marL="533400" indent="-533400" eaLnBrk="1" hangingPunct="1">
              <a:lnSpc>
                <a:spcPct val="90000"/>
              </a:lnSpc>
              <a:buFontTx/>
              <a:buAutoNum type="arabicPeriod"/>
            </a:pPr>
            <a:r>
              <a:rPr lang="en-US" altLang="en-US" sz="2000" smtClean="0"/>
              <a:t>How would the public be best served? 5</a:t>
            </a:r>
          </a:p>
          <a:p>
            <a:pPr marL="533400" indent="-533400" eaLnBrk="1" hangingPunct="1">
              <a:lnSpc>
                <a:spcPct val="90000"/>
              </a:lnSpc>
              <a:buFontTx/>
              <a:buAutoNum type="arabicPeriod"/>
            </a:pPr>
            <a:r>
              <a:rPr lang="en-US" altLang="en-US" sz="2000" smtClean="0"/>
              <a:t>Would prison do any good for Mr. Thompson? 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In a different VOICE</a:t>
            </a:r>
          </a:p>
        </p:txBody>
      </p:sp>
      <p:sp>
        <p:nvSpPr>
          <p:cNvPr id="35843" name="Content Placeholder 2"/>
          <p:cNvSpPr>
            <a:spLocks noGrp="1"/>
          </p:cNvSpPr>
          <p:nvPr>
            <p:ph idx="1"/>
          </p:nvPr>
        </p:nvSpPr>
        <p:spPr/>
        <p:txBody>
          <a:bodyPr/>
          <a:lstStyle/>
          <a:p>
            <a:endParaRPr lang="en-US" altLang="en-US" smtClean="0"/>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3488" y="16764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82788"/>
            <a:ext cx="2525713"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914400" y="2362200"/>
            <a:ext cx="7772400" cy="4114800"/>
          </a:xfrm>
          <a:solidFill>
            <a:srgbClr val="FFFF66"/>
          </a:solidFill>
        </p:spPr>
        <p:txBody>
          <a:bodyPr lIns="92075" tIns="46038" rIns="92075" bIns="46038"/>
          <a:lstStyle/>
          <a:p>
            <a:pPr eaLnBrk="1" hangingPunct="1">
              <a:lnSpc>
                <a:spcPct val="110000"/>
              </a:lnSpc>
              <a:buSzPct val="90000"/>
              <a:buFont typeface="Wingdings" panose="05000000000000000000" pitchFamily="2" charset="2"/>
              <a:buChar char="Ø"/>
            </a:pPr>
            <a:r>
              <a:rPr lang="en-US" altLang="en-US" smtClean="0"/>
              <a:t>Cultural issues in ethical behavior:</a:t>
            </a:r>
          </a:p>
          <a:p>
            <a:pPr lvl="1" eaLnBrk="1" hangingPunct="1">
              <a:lnSpc>
                <a:spcPct val="110000"/>
              </a:lnSpc>
              <a:buSzPct val="90000"/>
            </a:pPr>
            <a:r>
              <a:rPr lang="en-US" altLang="en-US" smtClean="0"/>
              <a:t>Cultural relativism </a:t>
            </a:r>
          </a:p>
          <a:p>
            <a:pPr lvl="2" eaLnBrk="1" hangingPunct="1">
              <a:lnSpc>
                <a:spcPct val="110000"/>
              </a:lnSpc>
            </a:pPr>
            <a:r>
              <a:rPr lang="en-US" altLang="en-US" smtClean="0"/>
              <a:t>Ethical behavior is always determined by cultural context.</a:t>
            </a:r>
          </a:p>
          <a:p>
            <a:pPr lvl="1" eaLnBrk="1" hangingPunct="1">
              <a:lnSpc>
                <a:spcPct val="110000"/>
              </a:lnSpc>
              <a:buSzPct val="90000"/>
            </a:pPr>
            <a:r>
              <a:rPr lang="en-US" altLang="en-US" smtClean="0"/>
              <a:t>Cultural universalism </a:t>
            </a:r>
          </a:p>
          <a:p>
            <a:pPr lvl="2" eaLnBrk="1" hangingPunct="1">
              <a:lnSpc>
                <a:spcPct val="110000"/>
              </a:lnSpc>
            </a:pPr>
            <a:r>
              <a:rPr lang="en-US" altLang="en-US" smtClean="0"/>
              <a:t>Behavior that is unacceptable in one’s home environment should not be acceptable anywhere else.  (What is a tip?)</a:t>
            </a:r>
          </a:p>
        </p:txBody>
      </p:sp>
      <p:sp>
        <p:nvSpPr>
          <p:cNvPr id="36867" name="Rectangle 3"/>
          <p:cNvSpPr>
            <a:spLocks noGrp="1" noChangeArrowheads="1"/>
          </p:cNvSpPr>
          <p:nvPr>
            <p:ph type="title"/>
          </p:nvPr>
        </p:nvSpPr>
        <p:spPr>
          <a:solidFill>
            <a:schemeClr val="accent1"/>
          </a:solidFill>
        </p:spPr>
        <p:txBody>
          <a:bodyPr lIns="92075" tIns="46038" rIns="92075" bIns="46038"/>
          <a:lstStyle/>
          <a:p>
            <a:pPr eaLnBrk="1" hangingPunct="1"/>
            <a:r>
              <a:rPr lang="en-US" altLang="en-US" smtClean="0"/>
              <a:t/>
            </a:r>
            <a:br>
              <a:rPr lang="en-US" altLang="en-US" smtClean="0"/>
            </a:br>
            <a:r>
              <a:rPr lang="en-US" altLang="en-US" sz="3200" smtClean="0"/>
              <a:t>What is ethical behavior?</a:t>
            </a:r>
            <a:br>
              <a:rPr lang="en-US" altLang="en-US" sz="3200" smtClean="0"/>
            </a:br>
            <a:endParaRPr lang="en-US" altLang="en-US" sz="3200" smtClean="0"/>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solidFill>
            <a:srgbClr val="FFFF00"/>
          </a:solidFill>
        </p:spPr>
        <p:txBody>
          <a:bodyPr lIns="92075" tIns="46038" rIns="92075" bIns="46038"/>
          <a:lstStyle/>
          <a:p>
            <a:pPr eaLnBrk="1" hangingPunct="1">
              <a:lnSpc>
                <a:spcPct val="90000"/>
              </a:lnSpc>
              <a:buSzPct val="90000"/>
              <a:buFont typeface="Wingdings" panose="05000000000000000000" pitchFamily="2" charset="2"/>
              <a:buChar char="Ø"/>
            </a:pPr>
            <a:r>
              <a:rPr lang="en-US" altLang="en-US" sz="2800" smtClean="0"/>
              <a:t>An ethical dilemma occurs when choices, although having potential for personal and/or organizational benefit, may be considered unethical.</a:t>
            </a:r>
          </a:p>
          <a:p>
            <a:pPr eaLnBrk="1" hangingPunct="1">
              <a:lnSpc>
                <a:spcPct val="90000"/>
              </a:lnSpc>
              <a:buSzPct val="90000"/>
              <a:buFont typeface="Wingdings" panose="05000000000000000000" pitchFamily="2" charset="2"/>
              <a:buChar char="Ø"/>
            </a:pPr>
            <a:r>
              <a:rPr lang="en-US" altLang="en-US" sz="2800" smtClean="0"/>
              <a:t>Ethical dilemmas include:</a:t>
            </a:r>
          </a:p>
          <a:p>
            <a:pPr lvl="1" eaLnBrk="1" hangingPunct="1">
              <a:lnSpc>
                <a:spcPct val="90000"/>
              </a:lnSpc>
              <a:buSzPct val="90000"/>
            </a:pPr>
            <a:r>
              <a:rPr lang="en-US" altLang="en-US" sz="2400" smtClean="0"/>
              <a:t>Discrimination</a:t>
            </a:r>
          </a:p>
          <a:p>
            <a:pPr lvl="1" eaLnBrk="1" hangingPunct="1">
              <a:lnSpc>
                <a:spcPct val="90000"/>
              </a:lnSpc>
              <a:buSzPct val="90000"/>
            </a:pPr>
            <a:r>
              <a:rPr lang="en-US" altLang="en-US" sz="2400" smtClean="0"/>
              <a:t>Sexual harassment</a:t>
            </a:r>
          </a:p>
          <a:p>
            <a:pPr lvl="1" eaLnBrk="1" hangingPunct="1">
              <a:lnSpc>
                <a:spcPct val="90000"/>
              </a:lnSpc>
              <a:buSzPct val="90000"/>
            </a:pPr>
            <a:r>
              <a:rPr lang="en-US" altLang="en-US" sz="2400" smtClean="0"/>
              <a:t>Conflicts of interest</a:t>
            </a:r>
          </a:p>
          <a:p>
            <a:pPr lvl="1" eaLnBrk="1" hangingPunct="1">
              <a:lnSpc>
                <a:spcPct val="90000"/>
              </a:lnSpc>
              <a:buSzPct val="90000"/>
            </a:pPr>
            <a:r>
              <a:rPr lang="en-US" altLang="en-US" sz="2400" smtClean="0"/>
              <a:t>Customer confidence</a:t>
            </a:r>
          </a:p>
          <a:p>
            <a:pPr lvl="1" eaLnBrk="1" hangingPunct="1">
              <a:lnSpc>
                <a:spcPct val="90000"/>
              </a:lnSpc>
              <a:buSzPct val="90000"/>
            </a:pPr>
            <a:r>
              <a:rPr lang="en-US" altLang="en-US" sz="2400" smtClean="0"/>
              <a:t>Organizational resources</a:t>
            </a:r>
          </a:p>
        </p:txBody>
      </p:sp>
      <p:sp>
        <p:nvSpPr>
          <p:cNvPr id="38915" name="Rectangle 3"/>
          <p:cNvSpPr>
            <a:spLocks noGrp="1" noChangeArrowheads="1"/>
          </p:cNvSpPr>
          <p:nvPr>
            <p:ph type="title"/>
          </p:nvPr>
        </p:nvSpPr>
        <p:spPr>
          <a:xfrm>
            <a:off x="1162050" y="304800"/>
            <a:ext cx="7793038" cy="1462088"/>
          </a:xfrm>
          <a:solidFill>
            <a:srgbClr val="FFFF66"/>
          </a:solidFill>
        </p:spPr>
        <p:txBody>
          <a:bodyPr lIns="92075" tIns="46038" rIns="92075" bIns="46038"/>
          <a:lstStyle/>
          <a:p>
            <a:pPr eaLnBrk="1" hangingPunct="1">
              <a:lnSpc>
                <a:spcPct val="80000"/>
              </a:lnSpc>
            </a:pPr>
            <a:r>
              <a:rPr lang="en-US" altLang="en-US" smtClean="0"/>
              <a:t/>
            </a:r>
            <a:br>
              <a:rPr lang="en-US" altLang="en-US" smtClean="0"/>
            </a:br>
            <a:r>
              <a:rPr lang="en-US" altLang="en-US" sz="3200" smtClean="0"/>
              <a:t>How do ethical dilemmas complicate the workplace?</a:t>
            </a:r>
            <a:r>
              <a:rPr lang="en-US" altLang="en-US" smtClean="0"/>
              <a:t> </a:t>
            </a:r>
            <a:r>
              <a:rPr lang="en-US" altLang="en-US" sz="3600" smtClean="0"/>
              <a:t/>
            </a:r>
            <a:br>
              <a:rPr lang="en-US" altLang="en-US" sz="3600" smtClean="0"/>
            </a:br>
            <a:endParaRPr lang="en-US" altLang="en-US" sz="3600" smtClean="0"/>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143000" y="533400"/>
            <a:ext cx="7467600" cy="4114800"/>
          </a:xfrm>
        </p:spPr>
        <p:txBody>
          <a:bodyPr/>
          <a:lstStyle/>
          <a:p>
            <a:pPr eaLnBrk="1" hangingPunct="1"/>
            <a:r>
              <a:rPr lang="en-US" altLang="en-US" sz="2000" smtClean="0"/>
              <a:t>A supplier sends a basket of expensive foodstuffs to your home at the Holiday season with a card: "We hope you and your family enjoy the goodies”. What action(s) might you want to take?</a:t>
            </a:r>
          </a:p>
          <a:p>
            <a:pPr eaLnBrk="1" hangingPunct="1"/>
            <a:r>
              <a:rPr lang="en-US" altLang="en-US" sz="2000" smtClean="0"/>
              <a:t>The purchasing manager for a large company agrees to give you an order (their first), expecting you agree to make a $200 donation to his favorite charity, a local youth sports team. How do you respond?</a:t>
            </a:r>
          </a:p>
          <a:p>
            <a:pPr eaLnBrk="1" hangingPunct="1"/>
            <a:r>
              <a:rPr lang="en-US" altLang="en-US" sz="2000" smtClean="0"/>
              <a:t>You are in a head-to-head battle with your arch competitor, Evil Enterprises. One of your co-workers approaches you. He has recently joined your company after having worked for that competitor for several years.  He suggests, "I made notes on all of Evil's bids when I could get the data. They use some clear cost standards. Would you like me to bring my notes to the office tomorrow and let you look through them?" How do you respond?</a:t>
            </a:r>
          </a:p>
          <a:p>
            <a:pPr eaLnBrk="1" hangingPunct="1"/>
            <a:endParaRPr lang="en-US" alt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Last Week</a:t>
            </a:r>
          </a:p>
        </p:txBody>
      </p:sp>
      <p:sp>
        <p:nvSpPr>
          <p:cNvPr id="7171" name="Content Placeholder 2"/>
          <p:cNvSpPr>
            <a:spLocks noGrp="1"/>
          </p:cNvSpPr>
          <p:nvPr>
            <p:ph sz="half" idx="1"/>
          </p:nvPr>
        </p:nvSpPr>
        <p:spPr/>
        <p:txBody>
          <a:bodyPr/>
          <a:lstStyle/>
          <a:p>
            <a:endParaRPr lang="en-US" altLang="en-US" smtClean="0"/>
          </a:p>
        </p:txBody>
      </p:sp>
      <p:sp>
        <p:nvSpPr>
          <p:cNvPr id="7172" name="Content Placeholder 3"/>
          <p:cNvSpPr>
            <a:spLocks noGrp="1"/>
          </p:cNvSpPr>
          <p:nvPr>
            <p:ph sz="half" idx="2"/>
          </p:nvPr>
        </p:nvSpPr>
        <p:spPr>
          <a:xfrm>
            <a:off x="4713288" y="2133600"/>
            <a:ext cx="4230687" cy="4114800"/>
          </a:xfrm>
        </p:spPr>
        <p:txBody>
          <a:bodyPr/>
          <a:lstStyle/>
          <a:p>
            <a:r>
              <a:rPr lang="en-US" altLang="en-US" smtClean="0"/>
              <a:t>What was a ‘reflection’ point from last week for you?</a:t>
            </a:r>
          </a:p>
        </p:txBody>
      </p:sp>
      <p:pic>
        <p:nvPicPr>
          <p:cNvPr id="717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33600"/>
            <a:ext cx="43434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4775" y="457200"/>
            <a:ext cx="7793038" cy="1462088"/>
          </a:xfrm>
        </p:spPr>
        <p:txBody>
          <a:bodyPr lIns="92075" tIns="46038" rIns="92075" bIns="46038"/>
          <a:lstStyle/>
          <a:p>
            <a:pPr eaLnBrk="1" hangingPunct="1">
              <a:lnSpc>
                <a:spcPct val="80000"/>
              </a:lnSpc>
            </a:pPr>
            <a:r>
              <a:rPr lang="en-US" altLang="en-US" sz="3200" smtClean="0"/>
              <a:t/>
            </a:r>
            <a:br>
              <a:rPr lang="en-US" altLang="en-US" sz="3200" smtClean="0"/>
            </a:br>
            <a:r>
              <a:rPr lang="en-US" altLang="en-US" sz="3200" smtClean="0"/>
              <a:t>How do ethical dilemmas complicate the workplace?</a:t>
            </a:r>
            <a:r>
              <a:rPr lang="en-US" altLang="en-US" smtClean="0"/>
              <a:t> </a:t>
            </a:r>
            <a:r>
              <a:rPr lang="en-US" altLang="en-US" sz="3600" smtClean="0"/>
              <a:t/>
            </a:r>
            <a:br>
              <a:rPr lang="en-US" altLang="en-US" sz="3600" smtClean="0"/>
            </a:br>
            <a:endParaRPr lang="en-US" altLang="en-US" sz="3600" smtClean="0"/>
          </a:p>
        </p:txBody>
      </p:sp>
      <p:sp>
        <p:nvSpPr>
          <p:cNvPr id="41987" name="Rectangle 3"/>
          <p:cNvSpPr>
            <a:spLocks noGrp="1" noChangeArrowheads="1"/>
          </p:cNvSpPr>
          <p:nvPr>
            <p:ph type="body" sz="half" idx="1"/>
          </p:nvPr>
        </p:nvSpPr>
        <p:spPr>
          <a:xfrm>
            <a:off x="0" y="1981200"/>
            <a:ext cx="8915400" cy="4648200"/>
          </a:xfrm>
        </p:spPr>
        <p:txBody>
          <a:bodyPr lIns="92075" tIns="46038" rIns="92075" bIns="46038"/>
          <a:lstStyle/>
          <a:p>
            <a:pPr eaLnBrk="1" hangingPunct="1">
              <a:lnSpc>
                <a:spcPct val="150000"/>
              </a:lnSpc>
              <a:buSzPct val="90000"/>
              <a:buFont typeface="Wingdings" panose="05000000000000000000" pitchFamily="2" charset="2"/>
              <a:buChar char="Ø"/>
            </a:pPr>
            <a:r>
              <a:rPr lang="en-US" altLang="en-US" sz="2800" smtClean="0"/>
              <a:t>Ethical behavior can be rationalized by convincing yourself that:</a:t>
            </a:r>
          </a:p>
          <a:p>
            <a:pPr lvl="1" eaLnBrk="1" hangingPunct="1">
              <a:lnSpc>
                <a:spcPct val="150000"/>
              </a:lnSpc>
            </a:pPr>
            <a:r>
              <a:rPr lang="en-US" altLang="en-US" sz="2400" smtClean="0"/>
              <a:t>Behavior is not really illegal.</a:t>
            </a:r>
          </a:p>
          <a:p>
            <a:pPr lvl="1" eaLnBrk="1" hangingPunct="1">
              <a:lnSpc>
                <a:spcPct val="150000"/>
              </a:lnSpc>
            </a:pPr>
            <a:r>
              <a:rPr lang="en-US" altLang="en-US" sz="2400" smtClean="0"/>
              <a:t>Behavior is really in everyone’s best interests.</a:t>
            </a:r>
          </a:p>
          <a:p>
            <a:pPr lvl="1" eaLnBrk="1" hangingPunct="1">
              <a:lnSpc>
                <a:spcPct val="150000"/>
              </a:lnSpc>
            </a:pPr>
            <a:r>
              <a:rPr lang="en-US" altLang="en-US" sz="2400" smtClean="0"/>
              <a:t>Nobody will ever find out.</a:t>
            </a:r>
          </a:p>
          <a:p>
            <a:pPr lvl="1" eaLnBrk="1" hangingPunct="1">
              <a:lnSpc>
                <a:spcPct val="150000"/>
              </a:lnSpc>
            </a:pPr>
            <a:r>
              <a:rPr lang="en-US" altLang="en-US" sz="2400" smtClean="0"/>
              <a:t>The organization will “protect” you.</a:t>
            </a:r>
          </a:p>
          <a:p>
            <a:pPr lvl="1" eaLnBrk="1" hangingPunct="1">
              <a:lnSpc>
                <a:spcPct val="150000"/>
              </a:lnSpc>
            </a:pPr>
            <a:r>
              <a:rPr lang="en-US" altLang="en-US" sz="2400" smtClean="0"/>
              <a:t>How do you know?  Take the: </a:t>
            </a:r>
            <a:r>
              <a:rPr lang="en-US" altLang="en-US" sz="2400" smtClean="0">
                <a:solidFill>
                  <a:srgbClr val="C00000"/>
                </a:solidFill>
              </a:rPr>
              <a:t>The Front Page Challenge.</a:t>
            </a:r>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p:txBody>
          <a:bodyPr lIns="92075" tIns="46038" rIns="92075" bIns="46038"/>
          <a:lstStyle/>
          <a:p>
            <a:pPr eaLnBrk="1" hangingPunct="1">
              <a:lnSpc>
                <a:spcPct val="110000"/>
              </a:lnSpc>
              <a:buSzPct val="90000"/>
              <a:buFont typeface="Wingdings" panose="05000000000000000000" pitchFamily="2" charset="2"/>
              <a:buChar char="Ø"/>
            </a:pPr>
            <a:r>
              <a:rPr lang="en-US" altLang="en-US" sz="2800" smtClean="0"/>
              <a:t>Factors influencing ethical behavior include:</a:t>
            </a:r>
          </a:p>
          <a:p>
            <a:pPr lvl="1" eaLnBrk="1" hangingPunct="1">
              <a:lnSpc>
                <a:spcPct val="110000"/>
              </a:lnSpc>
              <a:buSzPct val="90000"/>
            </a:pPr>
            <a:r>
              <a:rPr lang="en-US" altLang="en-US" sz="2400" smtClean="0"/>
              <a:t>The person</a:t>
            </a:r>
          </a:p>
          <a:p>
            <a:pPr lvl="2" eaLnBrk="1" hangingPunct="1">
              <a:lnSpc>
                <a:spcPct val="110000"/>
              </a:lnSpc>
              <a:buSzPct val="90000"/>
            </a:pPr>
            <a:r>
              <a:rPr lang="en-US" altLang="en-US" sz="2000" smtClean="0"/>
              <a:t>Family influences, religious values, personal standards, and personal needs.</a:t>
            </a:r>
          </a:p>
          <a:p>
            <a:pPr lvl="1" eaLnBrk="1" hangingPunct="1">
              <a:lnSpc>
                <a:spcPct val="110000"/>
              </a:lnSpc>
              <a:buSzPct val="90000"/>
            </a:pPr>
            <a:r>
              <a:rPr lang="en-US" altLang="en-US" sz="2400" smtClean="0"/>
              <a:t>The organization</a:t>
            </a:r>
          </a:p>
          <a:p>
            <a:pPr lvl="2" eaLnBrk="1" hangingPunct="1">
              <a:lnSpc>
                <a:spcPct val="110000"/>
              </a:lnSpc>
              <a:buSzPct val="90000"/>
            </a:pPr>
            <a:r>
              <a:rPr lang="en-US" altLang="en-US" sz="2000" smtClean="0"/>
              <a:t>Supervisory behavior, peer group norms and behavior, and policy statements and written rules.</a:t>
            </a:r>
          </a:p>
          <a:p>
            <a:pPr lvl="1" eaLnBrk="1" hangingPunct="1">
              <a:lnSpc>
                <a:spcPct val="110000"/>
              </a:lnSpc>
              <a:buSzPct val="90000"/>
            </a:pPr>
            <a:r>
              <a:rPr lang="en-US" altLang="en-US" sz="2400" smtClean="0"/>
              <a:t>The environment</a:t>
            </a:r>
          </a:p>
          <a:p>
            <a:pPr lvl="2" eaLnBrk="1" hangingPunct="1">
              <a:lnSpc>
                <a:spcPct val="110000"/>
              </a:lnSpc>
              <a:buSzPct val="90000"/>
            </a:pPr>
            <a:r>
              <a:rPr lang="en-US" altLang="en-US" sz="2000" smtClean="0"/>
              <a:t>Government laws and regulations, societal norms and values, and competitive climate in an industry.</a:t>
            </a:r>
          </a:p>
        </p:txBody>
      </p:sp>
      <p:sp>
        <p:nvSpPr>
          <p:cNvPr id="44035" name="Rectangle 3"/>
          <p:cNvSpPr>
            <a:spLocks noGrp="1" noChangeArrowheads="1"/>
          </p:cNvSpPr>
          <p:nvPr>
            <p:ph type="title"/>
          </p:nvPr>
        </p:nvSpPr>
        <p:spPr>
          <a:xfrm>
            <a:off x="1335088" y="76200"/>
            <a:ext cx="7793037" cy="1462088"/>
          </a:xfrm>
          <a:solidFill>
            <a:schemeClr val="bg1"/>
          </a:solidFill>
        </p:spPr>
        <p:txBody>
          <a:bodyPr lIns="92075" tIns="46038" rIns="92075" bIns="46038"/>
          <a:lstStyle/>
          <a:p>
            <a:pPr eaLnBrk="1" hangingPunct="1">
              <a:lnSpc>
                <a:spcPct val="70000"/>
              </a:lnSpc>
            </a:pPr>
            <a:r>
              <a:rPr lang="en-US" altLang="en-US" smtClean="0"/>
              <a:t/>
            </a:r>
            <a:br>
              <a:rPr lang="en-US" altLang="en-US" smtClean="0"/>
            </a:br>
            <a:r>
              <a:rPr lang="en-US" altLang="en-US" smtClean="0"/>
              <a:t/>
            </a:r>
            <a:br>
              <a:rPr lang="en-US" altLang="en-US"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How do ethical dilemmas complicate the workplace?</a:t>
            </a:r>
            <a:r>
              <a:rPr lang="en-US" altLang="en-US" smtClean="0"/>
              <a:t> </a:t>
            </a:r>
            <a:endParaRPr lang="en-US" altLang="en-US" sz="3600" smtClean="0"/>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rgbClr val="FF99FF"/>
          </a:solidFill>
        </p:spPr>
        <p:txBody>
          <a:bodyPr lIns="92075" tIns="46038" rIns="92075" bIns="46038"/>
          <a:lstStyle/>
          <a:p>
            <a:pPr eaLnBrk="1" hangingPunct="1"/>
            <a:r>
              <a:rPr lang="en-US" altLang="en-US" sz="3200" smtClean="0"/>
              <a:t>How can high ethical standards be maintained?</a:t>
            </a:r>
          </a:p>
        </p:txBody>
      </p:sp>
      <p:sp>
        <p:nvSpPr>
          <p:cNvPr id="46083" name="Rectangle 3"/>
          <p:cNvSpPr>
            <a:spLocks noGrp="1" noChangeArrowheads="1"/>
          </p:cNvSpPr>
          <p:nvPr>
            <p:ph type="body" idx="1"/>
          </p:nvPr>
        </p:nvSpPr>
        <p:spPr>
          <a:xfrm>
            <a:off x="152400" y="2017713"/>
            <a:ext cx="8802688" cy="4114800"/>
          </a:xfrm>
        </p:spPr>
        <p:txBody>
          <a:bodyPr lIns="92075" tIns="46038" rIns="92075" bIns="46038"/>
          <a:lstStyle/>
          <a:p>
            <a:pPr eaLnBrk="1" hangingPunct="1">
              <a:lnSpc>
                <a:spcPct val="140000"/>
              </a:lnSpc>
              <a:buSzPct val="90000"/>
              <a:buFont typeface="Wingdings" panose="05000000000000000000" pitchFamily="2" charset="2"/>
              <a:buChar char="Ø"/>
            </a:pPr>
            <a:r>
              <a:rPr lang="en-US" altLang="en-US" sz="2800" smtClean="0"/>
              <a:t>Ethical role models:</a:t>
            </a:r>
          </a:p>
          <a:p>
            <a:pPr lvl="1" eaLnBrk="1" hangingPunct="1">
              <a:lnSpc>
                <a:spcPct val="140000"/>
              </a:lnSpc>
              <a:buSzPct val="90000"/>
            </a:pPr>
            <a:r>
              <a:rPr lang="en-US" altLang="en-US" sz="2400" smtClean="0"/>
              <a:t>Top managers serve as ethical role models.</a:t>
            </a:r>
          </a:p>
          <a:p>
            <a:pPr lvl="1" eaLnBrk="1" hangingPunct="1">
              <a:lnSpc>
                <a:spcPct val="140000"/>
              </a:lnSpc>
              <a:buSzPct val="90000"/>
            </a:pPr>
            <a:r>
              <a:rPr lang="en-US" altLang="en-US" sz="2400" smtClean="0"/>
              <a:t>All managers can influence the ethical behavior of people who work for and with them.</a:t>
            </a:r>
          </a:p>
          <a:p>
            <a:pPr lvl="1" eaLnBrk="1" hangingPunct="1">
              <a:lnSpc>
                <a:spcPct val="140000"/>
              </a:lnSpc>
              <a:buSzPct val="90000"/>
            </a:pPr>
            <a:r>
              <a:rPr lang="en-US" altLang="en-US" sz="2400" smtClean="0">
                <a:hlinkClick r:id="rId3"/>
              </a:rPr>
              <a:t>Excessive pressure </a:t>
            </a:r>
            <a:r>
              <a:rPr lang="en-US" altLang="en-US" sz="2400" smtClean="0"/>
              <a:t>can foster unethical behavior.</a:t>
            </a:r>
          </a:p>
          <a:p>
            <a:pPr lvl="1" eaLnBrk="1" hangingPunct="1">
              <a:lnSpc>
                <a:spcPct val="140000"/>
              </a:lnSpc>
              <a:buSzPct val="90000"/>
            </a:pPr>
            <a:r>
              <a:rPr lang="en-US" altLang="en-US" sz="2400" smtClean="0"/>
              <a:t>Managers should be realistic in setting performance goals for others.</a:t>
            </a:r>
          </a:p>
          <a:p>
            <a:pPr eaLnBrk="1" hangingPunct="1">
              <a:buSzPct val="90000"/>
            </a:pPr>
            <a:endParaRPr lang="en-US" altLang="en-US" sz="2800" smtClean="0"/>
          </a:p>
        </p:txBody>
      </p:sp>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FF99FF"/>
          </a:solidFill>
        </p:spPr>
        <p:txBody>
          <a:bodyPr lIns="92075" tIns="46038" rIns="92075" bIns="46038"/>
          <a:lstStyle/>
          <a:p>
            <a:pPr eaLnBrk="1" hangingPunct="1"/>
            <a:r>
              <a:rPr lang="en-US" altLang="en-US" sz="3200" smtClean="0"/>
              <a:t>How can high ethical standards be maintained?</a:t>
            </a:r>
          </a:p>
        </p:txBody>
      </p:sp>
      <p:sp>
        <p:nvSpPr>
          <p:cNvPr id="48131" name="Rectangle 3"/>
          <p:cNvSpPr>
            <a:spLocks noGrp="1" noChangeArrowheads="1"/>
          </p:cNvSpPr>
          <p:nvPr>
            <p:ph type="body" idx="1"/>
          </p:nvPr>
        </p:nvSpPr>
        <p:spPr/>
        <p:txBody>
          <a:bodyPr lIns="92075" tIns="46038" rIns="92075" bIns="46038"/>
          <a:lstStyle/>
          <a:p>
            <a:pPr eaLnBrk="1" hangingPunct="1">
              <a:lnSpc>
                <a:spcPct val="90000"/>
              </a:lnSpc>
              <a:buSzPct val="90000"/>
              <a:buFont typeface="Wingdings" panose="05000000000000000000" pitchFamily="2" charset="2"/>
              <a:buChar char="Ø"/>
            </a:pPr>
            <a:r>
              <a:rPr lang="en-US" altLang="en-US" smtClean="0"/>
              <a:t>Barriers to whistle blowing include:</a:t>
            </a:r>
          </a:p>
          <a:p>
            <a:pPr lvl="1" eaLnBrk="1" hangingPunct="1">
              <a:lnSpc>
                <a:spcPct val="90000"/>
              </a:lnSpc>
            </a:pPr>
            <a:r>
              <a:rPr lang="en-US" altLang="en-US" smtClean="0"/>
              <a:t>Strict chain of command</a:t>
            </a:r>
          </a:p>
          <a:p>
            <a:pPr lvl="1" eaLnBrk="1" hangingPunct="1">
              <a:lnSpc>
                <a:spcPct val="90000"/>
              </a:lnSpc>
            </a:pPr>
            <a:r>
              <a:rPr lang="en-US" altLang="en-US" smtClean="0"/>
              <a:t>Strong work group identities</a:t>
            </a:r>
          </a:p>
          <a:p>
            <a:pPr lvl="1" eaLnBrk="1" hangingPunct="1">
              <a:lnSpc>
                <a:spcPct val="90000"/>
              </a:lnSpc>
            </a:pPr>
            <a:r>
              <a:rPr lang="en-US" altLang="en-US" smtClean="0"/>
              <a:t>Ambiguous priorities</a:t>
            </a:r>
          </a:p>
          <a:p>
            <a:pPr eaLnBrk="1" hangingPunct="1">
              <a:lnSpc>
                <a:spcPct val="90000"/>
              </a:lnSpc>
              <a:buSzPct val="90000"/>
              <a:buFont typeface="Wingdings" panose="05000000000000000000" pitchFamily="2" charset="2"/>
              <a:buChar char="Ø"/>
            </a:pPr>
            <a:r>
              <a:rPr lang="en-US" altLang="en-US" smtClean="0"/>
              <a:t>Organizational methods for overcoming whistle blowing barriers:</a:t>
            </a:r>
          </a:p>
          <a:p>
            <a:pPr lvl="1" eaLnBrk="1" hangingPunct="1">
              <a:lnSpc>
                <a:spcPct val="90000"/>
              </a:lnSpc>
              <a:buSzPct val="90000"/>
            </a:pPr>
            <a:r>
              <a:rPr lang="en-US" altLang="en-US" smtClean="0"/>
              <a:t>Ethics staff units who serve as ethics advocates</a:t>
            </a:r>
          </a:p>
          <a:p>
            <a:pPr lvl="1" eaLnBrk="1" hangingPunct="1">
              <a:lnSpc>
                <a:spcPct val="90000"/>
              </a:lnSpc>
              <a:buSzPct val="90000"/>
            </a:pPr>
            <a:r>
              <a:rPr lang="en-US" altLang="en-US" smtClean="0"/>
              <a:t>Moral quality circles</a:t>
            </a: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p:txBody>
          <a:bodyPr lIns="92075" tIns="46038" rIns="92075" bIns="46038"/>
          <a:lstStyle/>
          <a:p>
            <a:pPr eaLnBrk="1" hangingPunct="1">
              <a:lnSpc>
                <a:spcPct val="80000"/>
              </a:lnSpc>
              <a:buSzPct val="90000"/>
              <a:buFont typeface="Wingdings" panose="05000000000000000000" pitchFamily="2" charset="2"/>
              <a:buChar char="Ø"/>
            </a:pPr>
            <a:r>
              <a:rPr lang="en-US" altLang="en-US" smtClean="0"/>
              <a:t>Codes of ethics:</a:t>
            </a:r>
          </a:p>
          <a:p>
            <a:pPr lvl="1" eaLnBrk="1" hangingPunct="1">
              <a:lnSpc>
                <a:spcPct val="80000"/>
              </a:lnSpc>
            </a:pPr>
            <a:r>
              <a:rPr lang="en-US" altLang="en-US" sz="2400" smtClean="0"/>
              <a:t>Formal statement of an organization’s values and ethical principles regarding how to behave in situations susceptible to the creation of ethical dilemmas.</a:t>
            </a:r>
          </a:p>
          <a:p>
            <a:pPr eaLnBrk="1" hangingPunct="1">
              <a:lnSpc>
                <a:spcPct val="80000"/>
              </a:lnSpc>
              <a:buFont typeface="Wingdings" panose="05000000000000000000" pitchFamily="2" charset="2"/>
              <a:buChar char="Ø"/>
            </a:pPr>
            <a:r>
              <a:rPr lang="en-US" altLang="en-US" smtClean="0"/>
              <a:t>Areas often covered by codes of ethics:</a:t>
            </a:r>
          </a:p>
          <a:p>
            <a:pPr lvl="1" eaLnBrk="1" hangingPunct="1">
              <a:lnSpc>
                <a:spcPct val="80000"/>
              </a:lnSpc>
            </a:pPr>
            <a:r>
              <a:rPr lang="en-US" altLang="en-US" sz="2400" smtClean="0"/>
              <a:t>Bribes and kickbacks</a:t>
            </a:r>
          </a:p>
          <a:p>
            <a:pPr lvl="1" eaLnBrk="1" hangingPunct="1">
              <a:lnSpc>
                <a:spcPct val="80000"/>
              </a:lnSpc>
            </a:pPr>
            <a:r>
              <a:rPr lang="en-US" altLang="en-US" sz="2400" smtClean="0"/>
              <a:t>Political contributions</a:t>
            </a:r>
          </a:p>
          <a:p>
            <a:pPr lvl="1" eaLnBrk="1" hangingPunct="1">
              <a:lnSpc>
                <a:spcPct val="80000"/>
              </a:lnSpc>
            </a:pPr>
            <a:r>
              <a:rPr lang="en-US" altLang="en-US" sz="2400" smtClean="0"/>
              <a:t>Honesty of books or records</a:t>
            </a:r>
          </a:p>
          <a:p>
            <a:pPr lvl="1" eaLnBrk="1" hangingPunct="1">
              <a:lnSpc>
                <a:spcPct val="80000"/>
              </a:lnSpc>
            </a:pPr>
            <a:r>
              <a:rPr lang="en-US" altLang="en-US" sz="2400" smtClean="0"/>
              <a:t>Customer/supplier relationships</a:t>
            </a:r>
          </a:p>
          <a:p>
            <a:pPr lvl="1" eaLnBrk="1" hangingPunct="1">
              <a:lnSpc>
                <a:spcPct val="80000"/>
              </a:lnSpc>
            </a:pPr>
            <a:r>
              <a:rPr lang="en-US" altLang="en-US" sz="2400" smtClean="0"/>
              <a:t>Confidentiality of corporate information</a:t>
            </a:r>
          </a:p>
        </p:txBody>
      </p:sp>
      <p:sp>
        <p:nvSpPr>
          <p:cNvPr id="50179" name="Rectangle 3"/>
          <p:cNvSpPr>
            <a:spLocks noGrp="1" noChangeArrowheads="1"/>
          </p:cNvSpPr>
          <p:nvPr>
            <p:ph type="title"/>
          </p:nvPr>
        </p:nvSpPr>
        <p:spPr>
          <a:solidFill>
            <a:srgbClr val="FF99FF"/>
          </a:solidFill>
        </p:spPr>
        <p:txBody>
          <a:bodyPr lIns="92075" tIns="46038" rIns="92075" bIns="46038"/>
          <a:lstStyle/>
          <a:p>
            <a:pPr eaLnBrk="1" hangingPunct="1">
              <a:lnSpc>
                <a:spcPct val="80000"/>
              </a:lnSpc>
            </a:pPr>
            <a:r>
              <a:rPr lang="en-US" altLang="en-US" smtClean="0"/>
              <a:t/>
            </a:r>
            <a:br>
              <a:rPr lang="en-US" altLang="en-US" smtClean="0"/>
            </a:br>
            <a:r>
              <a:rPr lang="en-US" altLang="en-US" smtClean="0"/>
              <a:t> </a:t>
            </a:r>
            <a:br>
              <a:rPr lang="en-US" altLang="en-US" smtClean="0"/>
            </a:br>
            <a:r>
              <a:rPr lang="en-US" altLang="en-US" sz="3200" smtClean="0"/>
              <a:t>How can high ethical standards be maintained? </a:t>
            </a:r>
            <a:r>
              <a:rPr lang="en-US" altLang="en-US" sz="3600" smtClean="0"/>
              <a:t/>
            </a:r>
            <a:br>
              <a:rPr lang="en-US" altLang="en-US" sz="3600" smtClean="0"/>
            </a:br>
            <a:endParaRPr lang="en-US" altLang="en-US" sz="3600" smtClean="0"/>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62050" y="609600"/>
            <a:ext cx="7793038" cy="838200"/>
          </a:xfrm>
          <a:solidFill>
            <a:srgbClr val="66FF66"/>
          </a:solidFill>
        </p:spPr>
        <p:txBody>
          <a:bodyPr lIns="92075" tIns="46038" rIns="92075" bIns="46038"/>
          <a:lstStyle/>
          <a:p>
            <a:pPr eaLnBrk="1" hangingPunct="1">
              <a:lnSpc>
                <a:spcPct val="90000"/>
              </a:lnSpc>
            </a:pP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What is corporate social responsibility?</a:t>
            </a:r>
            <a:r>
              <a:rPr lang="en-US" altLang="en-US" smtClean="0"/>
              <a:t> </a:t>
            </a:r>
          </a:p>
        </p:txBody>
      </p:sp>
      <p:sp>
        <p:nvSpPr>
          <p:cNvPr id="38915" name="Rectangle 3"/>
          <p:cNvSpPr>
            <a:spLocks noGrp="1" noChangeArrowheads="1"/>
          </p:cNvSpPr>
          <p:nvPr>
            <p:ph type="body" idx="1"/>
          </p:nvPr>
        </p:nvSpPr>
        <p:spPr/>
        <p:txBody>
          <a:bodyPr lIns="92075" tIns="46038" rIns="92075" bIns="46038"/>
          <a:lstStyle/>
          <a:p>
            <a:pPr eaLnBrk="1" hangingPunct="1">
              <a:lnSpc>
                <a:spcPct val="120000"/>
              </a:lnSpc>
              <a:buSzPct val="90000"/>
              <a:buFont typeface="Wingdings" panose="05000000000000000000" pitchFamily="2" charset="2"/>
              <a:buChar char="Ø"/>
            </a:pPr>
            <a:r>
              <a:rPr lang="en-US" altLang="en-US" smtClean="0"/>
              <a:t>Corporate social responsibility:</a:t>
            </a:r>
          </a:p>
          <a:p>
            <a:pPr lvl="1" eaLnBrk="1" hangingPunct="1">
              <a:lnSpc>
                <a:spcPct val="120000"/>
              </a:lnSpc>
              <a:buSzPct val="90000"/>
            </a:pPr>
            <a:r>
              <a:rPr lang="en-US" altLang="en-US" smtClean="0"/>
              <a:t>Looks at ethical issues on the organization level.</a:t>
            </a:r>
          </a:p>
          <a:p>
            <a:pPr lvl="1" eaLnBrk="1" hangingPunct="1">
              <a:lnSpc>
                <a:spcPct val="120000"/>
              </a:lnSpc>
              <a:buSzPct val="90000"/>
            </a:pPr>
            <a:r>
              <a:rPr lang="en-US" altLang="en-US" smtClean="0"/>
              <a:t>Obligates organizations to act in ways that serve both its own interests and the interests of society at large.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dissolve">
                                      <p:cBhvr>
                                        <p:cTn id="10" dur="500"/>
                                        <p:tgtEl>
                                          <p:spTgt spid="389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dissolve">
                                      <p:cBhvr>
                                        <p:cTn id="13"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73163" y="381000"/>
            <a:ext cx="7791450" cy="914400"/>
          </a:xfrm>
          <a:solidFill>
            <a:srgbClr val="66FF66"/>
          </a:solidFill>
        </p:spPr>
        <p:txBody>
          <a:bodyPr lIns="92075" tIns="46038" rIns="92075" bIns="46038"/>
          <a:lstStyle/>
          <a:p>
            <a:pPr eaLnBrk="1" hangingPunct="1">
              <a:lnSpc>
                <a:spcPct val="90000"/>
              </a:lnSpc>
            </a:pP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What is corporate social responsibility?</a:t>
            </a:r>
          </a:p>
        </p:txBody>
      </p:sp>
      <p:sp>
        <p:nvSpPr>
          <p:cNvPr id="54275" name="Rectangle 3"/>
          <p:cNvSpPr>
            <a:spLocks noGrp="1" noChangeArrowheads="1"/>
          </p:cNvSpPr>
          <p:nvPr>
            <p:ph type="body" idx="1"/>
          </p:nvPr>
        </p:nvSpPr>
        <p:spPr>
          <a:xfrm>
            <a:off x="304800" y="2017713"/>
            <a:ext cx="8650288" cy="4114800"/>
          </a:xfrm>
          <a:solidFill>
            <a:srgbClr val="FFFF66"/>
          </a:solidFill>
        </p:spPr>
        <p:txBody>
          <a:bodyPr lIns="92075" tIns="46038" rIns="92075" bIns="46038"/>
          <a:lstStyle/>
          <a:p>
            <a:pPr eaLnBrk="1" hangingPunct="1">
              <a:lnSpc>
                <a:spcPct val="130000"/>
              </a:lnSpc>
              <a:buSzPct val="90000"/>
              <a:buFont typeface="Wingdings" panose="05000000000000000000" pitchFamily="2" charset="2"/>
              <a:buChar char="Ø"/>
            </a:pPr>
            <a:r>
              <a:rPr lang="en-US" altLang="en-US" smtClean="0"/>
              <a:t>Perspectives on social responsibility:</a:t>
            </a:r>
          </a:p>
          <a:p>
            <a:pPr lvl="1" eaLnBrk="1" hangingPunct="1">
              <a:lnSpc>
                <a:spcPct val="130000"/>
              </a:lnSpc>
              <a:buSzPct val="90000"/>
            </a:pPr>
            <a:r>
              <a:rPr lang="en-US" altLang="en-US" smtClean="0"/>
              <a:t>Classical view</a:t>
            </a:r>
            <a:r>
              <a:rPr lang="en-US" altLang="en-US" smtClean="0">
                <a:cs typeface="Times New Roman" panose="02020603050405020304" pitchFamily="18" charset="0"/>
              </a:rPr>
              <a:t>—</a:t>
            </a:r>
            <a:endParaRPr lang="en-US" altLang="en-US" smtClean="0"/>
          </a:p>
          <a:p>
            <a:pPr lvl="2" eaLnBrk="1" hangingPunct="1">
              <a:lnSpc>
                <a:spcPct val="130000"/>
              </a:lnSpc>
            </a:pPr>
            <a:r>
              <a:rPr lang="en-US" altLang="en-US" smtClean="0"/>
              <a:t>Management’s only responsibility is to maximize profits.</a:t>
            </a:r>
          </a:p>
          <a:p>
            <a:pPr lvl="1" eaLnBrk="1" hangingPunct="1">
              <a:lnSpc>
                <a:spcPct val="130000"/>
              </a:lnSpc>
              <a:buSzPct val="90000"/>
            </a:pPr>
            <a:r>
              <a:rPr lang="en-US" altLang="en-US" smtClean="0"/>
              <a:t>Socioeconomic view</a:t>
            </a:r>
            <a:r>
              <a:rPr lang="en-US" altLang="en-US" smtClean="0">
                <a:cs typeface="Times New Roman" panose="02020603050405020304" pitchFamily="18" charset="0"/>
              </a:rPr>
              <a:t>—</a:t>
            </a:r>
            <a:endParaRPr lang="en-US" altLang="en-US" smtClean="0"/>
          </a:p>
          <a:p>
            <a:pPr lvl="2" eaLnBrk="1" hangingPunct="1">
              <a:lnSpc>
                <a:spcPct val="130000"/>
              </a:lnSpc>
            </a:pPr>
            <a:r>
              <a:rPr lang="en-US" altLang="en-US" smtClean="0"/>
              <a:t>Management must be concerned for the broader social welfare, not just profits.</a:t>
            </a:r>
            <a:endParaRPr lang="en-US" altLang="en-US" i="1" smtClean="0"/>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50938" y="214313"/>
            <a:ext cx="7793037" cy="1157287"/>
          </a:xfrm>
          <a:solidFill>
            <a:srgbClr val="66FF66"/>
          </a:solidFill>
        </p:spPr>
        <p:txBody>
          <a:bodyPr/>
          <a:lstStyle/>
          <a:p>
            <a:pPr eaLnBrk="1" hangingPunct="1">
              <a:lnSpc>
                <a:spcPct val="90000"/>
              </a:lnSpc>
            </a:pPr>
            <a:r>
              <a:rPr lang="en-US" altLang="en-US" sz="3200" smtClean="0"/>
              <a:t>What is corporate social responsibility?</a:t>
            </a:r>
          </a:p>
        </p:txBody>
      </p:sp>
      <p:sp>
        <p:nvSpPr>
          <p:cNvPr id="56323" name="Rectangle 3"/>
          <p:cNvSpPr>
            <a:spLocks noGrp="1" noChangeArrowheads="1"/>
          </p:cNvSpPr>
          <p:nvPr>
            <p:ph type="body" sz="half" idx="1"/>
          </p:nvPr>
        </p:nvSpPr>
        <p:spPr>
          <a:xfrm>
            <a:off x="304800" y="2017713"/>
            <a:ext cx="3886200" cy="4114800"/>
          </a:xfrm>
          <a:solidFill>
            <a:srgbClr val="FFFF66"/>
          </a:solidFill>
        </p:spPr>
        <p:txBody>
          <a:bodyPr/>
          <a:lstStyle/>
          <a:p>
            <a:pPr eaLnBrk="1" hangingPunct="1">
              <a:buFont typeface="Wingdings" panose="05000000000000000000" pitchFamily="2" charset="2"/>
              <a:buChar char="Ø"/>
            </a:pPr>
            <a:r>
              <a:rPr lang="en-US" altLang="en-US" sz="2400" smtClean="0"/>
              <a:t>Arguments against social responsibility:</a:t>
            </a:r>
          </a:p>
          <a:p>
            <a:pPr lvl="1" eaLnBrk="1" hangingPunct="1"/>
            <a:r>
              <a:rPr lang="en-US" altLang="en-US" sz="2000" smtClean="0"/>
              <a:t>Reduced business profits</a:t>
            </a:r>
          </a:p>
          <a:p>
            <a:pPr lvl="1" eaLnBrk="1" hangingPunct="1"/>
            <a:r>
              <a:rPr lang="en-US" altLang="en-US" sz="2000" smtClean="0"/>
              <a:t>Higher business costs</a:t>
            </a:r>
          </a:p>
          <a:p>
            <a:pPr lvl="1" eaLnBrk="1" hangingPunct="1"/>
            <a:r>
              <a:rPr lang="en-US" altLang="en-US" sz="2000" smtClean="0"/>
              <a:t>Dilution of business purpose</a:t>
            </a:r>
          </a:p>
          <a:p>
            <a:pPr lvl="1" eaLnBrk="1" hangingPunct="1"/>
            <a:r>
              <a:rPr lang="en-US" altLang="en-US" sz="2000" smtClean="0"/>
              <a:t>Too much social power for business</a:t>
            </a:r>
          </a:p>
          <a:p>
            <a:pPr lvl="1" eaLnBrk="1" hangingPunct="1"/>
            <a:r>
              <a:rPr lang="en-US" altLang="en-US" sz="2000" smtClean="0"/>
              <a:t>Lack of public accountability</a:t>
            </a:r>
          </a:p>
        </p:txBody>
      </p:sp>
      <p:sp>
        <p:nvSpPr>
          <p:cNvPr id="56324" name="Rectangle 4"/>
          <p:cNvSpPr>
            <a:spLocks noGrp="1" noChangeArrowheads="1"/>
          </p:cNvSpPr>
          <p:nvPr>
            <p:ph type="body" sz="half" idx="2"/>
          </p:nvPr>
        </p:nvSpPr>
        <p:spPr>
          <a:xfrm>
            <a:off x="4343400" y="2017713"/>
            <a:ext cx="4611688" cy="4114800"/>
          </a:xfrm>
          <a:solidFill>
            <a:srgbClr val="FFFF66"/>
          </a:solidFill>
        </p:spPr>
        <p:txBody>
          <a:bodyPr/>
          <a:lstStyle/>
          <a:p>
            <a:pPr eaLnBrk="1" hangingPunct="1">
              <a:buFont typeface="Wingdings" panose="05000000000000000000" pitchFamily="2" charset="2"/>
              <a:buChar char="Ø"/>
            </a:pPr>
            <a:r>
              <a:rPr lang="en-US" altLang="en-US" smtClean="0"/>
              <a:t>Arguments in favor of social responsibility:</a:t>
            </a:r>
          </a:p>
          <a:p>
            <a:pPr lvl="1" eaLnBrk="1" hangingPunct="1"/>
            <a:r>
              <a:rPr lang="en-US" altLang="en-US" smtClean="0"/>
              <a:t>Adds long-run profits</a:t>
            </a:r>
          </a:p>
          <a:p>
            <a:pPr lvl="1" eaLnBrk="1" hangingPunct="1"/>
            <a:r>
              <a:rPr lang="en-US" altLang="en-US" smtClean="0"/>
              <a:t>Improved public image</a:t>
            </a:r>
          </a:p>
          <a:p>
            <a:pPr lvl="1" eaLnBrk="1" hangingPunct="1"/>
            <a:r>
              <a:rPr lang="en-US" altLang="en-US" smtClean="0"/>
              <a:t>Avoids more government regulation</a:t>
            </a:r>
          </a:p>
          <a:p>
            <a:pPr lvl="1" eaLnBrk="1" hangingPunct="1"/>
            <a:r>
              <a:rPr lang="en-US" altLang="en-US" smtClean="0"/>
              <a:t>Businesses have resources and ethical obligation</a:t>
            </a:r>
          </a:p>
          <a:p>
            <a:pPr eaLnBrk="1" hangingPunct="1"/>
            <a:endParaRPr lang="en-US" altLang="en-US" smtClean="0"/>
          </a:p>
        </p:txBody>
      </p:sp>
      <p:sp>
        <p:nvSpPr>
          <p:cNvPr id="56325" name="TextBox 1"/>
          <p:cNvSpPr txBox="1">
            <a:spLocks noChangeArrowheads="1"/>
          </p:cNvSpPr>
          <p:nvPr/>
        </p:nvSpPr>
        <p:spPr bwMode="auto">
          <a:xfrm>
            <a:off x="2281238" y="5943600"/>
            <a:ext cx="4140200"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3600"/>
              <a:t>Recent examples?  </a:t>
            </a: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457200"/>
            <a:ext cx="7793038" cy="892175"/>
          </a:xfrm>
          <a:solidFill>
            <a:srgbClr val="66FF66"/>
          </a:solidFill>
        </p:spPr>
        <p:txBody>
          <a:bodyPr lIns="92075" tIns="46038" rIns="92075" bIns="46038"/>
          <a:lstStyle/>
          <a:p>
            <a:pPr eaLnBrk="1" hangingPunct="1">
              <a:lnSpc>
                <a:spcPct val="90000"/>
              </a:lnSpc>
            </a:pPr>
            <a:r>
              <a:rPr lang="en-US" altLang="en-US" sz="3200" smtClean="0"/>
              <a:t>What is corporate social responsibility?</a:t>
            </a:r>
          </a:p>
        </p:txBody>
      </p:sp>
      <p:sp>
        <p:nvSpPr>
          <p:cNvPr id="57347" name="Rectangle 3"/>
          <p:cNvSpPr>
            <a:spLocks noGrp="1" noChangeArrowheads="1"/>
          </p:cNvSpPr>
          <p:nvPr>
            <p:ph type="body" idx="1"/>
          </p:nvPr>
        </p:nvSpPr>
        <p:spPr>
          <a:xfrm>
            <a:off x="15875" y="2286000"/>
            <a:ext cx="8763000" cy="4114800"/>
          </a:xfrm>
        </p:spPr>
        <p:txBody>
          <a:bodyPr lIns="92075" tIns="46038" rIns="92075" bIns="46038"/>
          <a:lstStyle/>
          <a:p>
            <a:pPr eaLnBrk="1" hangingPunct="1">
              <a:lnSpc>
                <a:spcPct val="90000"/>
              </a:lnSpc>
              <a:buSzPct val="90000"/>
              <a:buFont typeface="Wingdings" panose="05000000000000000000" pitchFamily="2" charset="2"/>
              <a:buChar char="Ø"/>
            </a:pPr>
            <a:r>
              <a:rPr lang="en-US" altLang="en-US" sz="2800" smtClean="0"/>
              <a:t>Beliefs that guide socially responsible business practices:</a:t>
            </a:r>
          </a:p>
          <a:p>
            <a:pPr lvl="1" eaLnBrk="1" hangingPunct="1">
              <a:lnSpc>
                <a:spcPct val="90000"/>
              </a:lnSpc>
              <a:buSzPct val="90000"/>
            </a:pPr>
            <a:r>
              <a:rPr lang="en-US" altLang="en-US" sz="2400" smtClean="0"/>
              <a:t>People do their best with a balance of work and family life.</a:t>
            </a:r>
          </a:p>
          <a:p>
            <a:pPr lvl="1" eaLnBrk="1" hangingPunct="1">
              <a:lnSpc>
                <a:spcPct val="90000"/>
              </a:lnSpc>
              <a:buSzPct val="90000"/>
            </a:pPr>
            <a:r>
              <a:rPr lang="en-US" altLang="en-US" sz="2400" smtClean="0"/>
              <a:t>Organizations perform best in healthy communities.</a:t>
            </a:r>
          </a:p>
          <a:p>
            <a:pPr lvl="1" eaLnBrk="1" hangingPunct="1">
              <a:lnSpc>
                <a:spcPct val="90000"/>
              </a:lnSpc>
              <a:buSzPct val="90000"/>
            </a:pPr>
            <a:r>
              <a:rPr lang="en-US" altLang="en-US" sz="2400" smtClean="0"/>
              <a:t>Organizations gain by respecting the natural environment.</a:t>
            </a:r>
          </a:p>
          <a:p>
            <a:pPr lvl="1" eaLnBrk="1" hangingPunct="1">
              <a:lnSpc>
                <a:spcPct val="90000"/>
              </a:lnSpc>
              <a:buSzPct val="90000"/>
            </a:pPr>
            <a:r>
              <a:rPr lang="en-US" altLang="en-US" sz="2400" smtClean="0"/>
              <a:t>Organizations must be managed and led for long-term success.</a:t>
            </a:r>
          </a:p>
          <a:p>
            <a:pPr lvl="1" eaLnBrk="1" hangingPunct="1">
              <a:lnSpc>
                <a:spcPct val="90000"/>
              </a:lnSpc>
              <a:buSzPct val="90000"/>
            </a:pPr>
            <a:r>
              <a:rPr lang="en-US" altLang="en-US" sz="2400" smtClean="0"/>
              <a:t>Organizations must protect their reputations.</a:t>
            </a: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Next Day</a:t>
            </a:r>
          </a:p>
        </p:txBody>
      </p:sp>
      <p:sp>
        <p:nvSpPr>
          <p:cNvPr id="59395" name="Content Placeholder 2"/>
          <p:cNvSpPr>
            <a:spLocks noGrp="1"/>
          </p:cNvSpPr>
          <p:nvPr>
            <p:ph idx="1"/>
          </p:nvPr>
        </p:nvSpPr>
        <p:spPr>
          <a:xfrm>
            <a:off x="152400" y="2514600"/>
            <a:ext cx="8991600" cy="4114800"/>
          </a:xfrm>
        </p:spPr>
        <p:txBody>
          <a:bodyPr/>
          <a:lstStyle/>
          <a:p>
            <a:r>
              <a:rPr lang="en-US" altLang="en-US" dirty="0" smtClean="0"/>
              <a:t>Service Learning Project Discussion</a:t>
            </a:r>
            <a:endParaRPr lang="en-US" altLang="en-US" dirty="0" smtClean="0"/>
          </a:p>
          <a:p>
            <a:r>
              <a:rPr lang="en-US" altLang="en-US" dirty="0" smtClean="0"/>
              <a:t>Planning (</a:t>
            </a:r>
            <a:r>
              <a:rPr lang="en-US" altLang="en-US" dirty="0" err="1" smtClean="0"/>
              <a:t>cpt</a:t>
            </a:r>
            <a:r>
              <a:rPr lang="en-US" altLang="en-US" dirty="0" smtClean="0"/>
              <a:t> 8) and Strategy (</a:t>
            </a:r>
            <a:r>
              <a:rPr lang="en-US" altLang="en-US" dirty="0" err="1" smtClean="0"/>
              <a:t>cpt</a:t>
            </a:r>
            <a:r>
              <a:rPr lang="en-US" altLang="en-US" dirty="0" smtClean="0"/>
              <a:t> 10)</a:t>
            </a:r>
            <a:endParaRPr lang="en-US" altLang="en-US" dirty="0" smtClean="0"/>
          </a:p>
          <a:p>
            <a:r>
              <a:rPr lang="en-US" altLang="en-US" dirty="0" smtClean="0"/>
              <a:t>Two and One participation</a:t>
            </a:r>
          </a:p>
          <a:p>
            <a:r>
              <a:rPr lang="en-US" altLang="en-US" dirty="0" smtClean="0"/>
              <a:t>Team Contract due next week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76400" y="304800"/>
            <a:ext cx="6553200" cy="1143000"/>
          </a:xfrm>
        </p:spPr>
        <p:txBody>
          <a:bodyPr lIns="90488" tIns="44450" rIns="90488" bIns="44450"/>
          <a:lstStyle/>
          <a:p>
            <a:pPr eaLnBrk="1" hangingPunct="1"/>
            <a:r>
              <a:rPr lang="en-US" altLang="en-US" smtClean="0"/>
              <a:t>Development of Major Management Theories</a:t>
            </a:r>
          </a:p>
        </p:txBody>
      </p:sp>
      <p:sp>
        <p:nvSpPr>
          <p:cNvPr id="8195" name="Rectangle 3"/>
          <p:cNvSpPr>
            <a:spLocks noChangeArrowheads="1"/>
          </p:cNvSpPr>
          <p:nvPr/>
        </p:nvSpPr>
        <p:spPr bwMode="auto">
          <a:xfrm>
            <a:off x="2133600" y="1828800"/>
            <a:ext cx="4876800" cy="381000"/>
          </a:xfrm>
          <a:prstGeom prst="rect">
            <a:avLst/>
          </a:prstGeom>
          <a:solidFill>
            <a:srgbClr val="FFE2A2"/>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196" name="Rectangle 4"/>
          <p:cNvSpPr>
            <a:spLocks noChangeArrowheads="1"/>
          </p:cNvSpPr>
          <p:nvPr/>
        </p:nvSpPr>
        <p:spPr bwMode="auto">
          <a:xfrm>
            <a:off x="2154238" y="1860550"/>
            <a:ext cx="48371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b="1">
                <a:latin typeface="Arial" panose="020B0604020202020204" pitchFamily="34" charset="0"/>
              </a:rPr>
              <a:t>Development of Management Theories</a:t>
            </a:r>
          </a:p>
        </p:txBody>
      </p:sp>
      <p:sp>
        <p:nvSpPr>
          <p:cNvPr id="8197" name="Rectangle 5"/>
          <p:cNvSpPr>
            <a:spLocks noChangeArrowheads="1"/>
          </p:cNvSpPr>
          <p:nvPr/>
        </p:nvSpPr>
        <p:spPr bwMode="auto">
          <a:xfrm>
            <a:off x="190500" y="2590800"/>
            <a:ext cx="1447800" cy="1447800"/>
          </a:xfrm>
          <a:prstGeom prst="rect">
            <a:avLst/>
          </a:prstGeom>
          <a:solidFill>
            <a:srgbClr val="9FFFE1"/>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198" name="Line 6"/>
          <p:cNvSpPr>
            <a:spLocks noChangeShapeType="1"/>
          </p:cNvSpPr>
          <p:nvPr/>
        </p:nvSpPr>
        <p:spPr bwMode="auto">
          <a:xfrm>
            <a:off x="850900" y="2438400"/>
            <a:ext cx="78232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Rectangle 7"/>
          <p:cNvSpPr>
            <a:spLocks noChangeArrowheads="1"/>
          </p:cNvSpPr>
          <p:nvPr/>
        </p:nvSpPr>
        <p:spPr bwMode="auto">
          <a:xfrm>
            <a:off x="1714500" y="2590800"/>
            <a:ext cx="1828800" cy="914400"/>
          </a:xfrm>
          <a:prstGeom prst="rect">
            <a:avLst/>
          </a:prstGeom>
          <a:solidFill>
            <a:srgbClr val="FFF3D8"/>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00" name="Rectangle 8"/>
          <p:cNvSpPr>
            <a:spLocks noChangeArrowheads="1"/>
          </p:cNvSpPr>
          <p:nvPr/>
        </p:nvSpPr>
        <p:spPr bwMode="auto">
          <a:xfrm>
            <a:off x="214313" y="2644775"/>
            <a:ext cx="15144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u="sng">
                <a:latin typeface="Arial" panose="020B0604020202020204" pitchFamily="34" charset="0"/>
              </a:rPr>
              <a:t>Historical</a:t>
            </a:r>
          </a:p>
          <a:p>
            <a:pPr>
              <a:spcBef>
                <a:spcPct val="0"/>
              </a:spcBef>
              <a:buClrTx/>
              <a:buSzTx/>
              <a:buFontTx/>
              <a:buNone/>
            </a:pPr>
            <a:r>
              <a:rPr lang="en-US" altLang="en-US" sz="1800" b="1" u="sng">
                <a:latin typeface="Arial" panose="020B0604020202020204" pitchFamily="34" charset="0"/>
              </a:rPr>
              <a:t>Background</a:t>
            </a:r>
            <a:endParaRPr lang="en-US" altLang="en-US" sz="1800" b="1">
              <a:latin typeface="Arial" panose="020B0604020202020204" pitchFamily="34" charset="0"/>
            </a:endParaRPr>
          </a:p>
          <a:p>
            <a:pPr>
              <a:spcBef>
                <a:spcPct val="0"/>
              </a:spcBef>
              <a:buClrTx/>
              <a:buSzTx/>
              <a:buFontTx/>
              <a:buNone/>
            </a:pPr>
            <a:r>
              <a:rPr lang="en-US" altLang="en-US" sz="1800" b="1">
                <a:latin typeface="Arial" panose="020B0604020202020204" pitchFamily="34" charset="0"/>
              </a:rPr>
              <a:t>preclassical</a:t>
            </a:r>
          </a:p>
          <a:p>
            <a:pPr>
              <a:spcBef>
                <a:spcPct val="0"/>
              </a:spcBef>
              <a:buClrTx/>
              <a:buSzTx/>
              <a:buFontTx/>
              <a:buNone/>
            </a:pPr>
            <a:r>
              <a:rPr lang="en-US" altLang="en-US" sz="1800" b="1">
                <a:latin typeface="Arial" panose="020B0604020202020204" pitchFamily="34" charset="0"/>
              </a:rPr>
              <a:t>contri-</a:t>
            </a:r>
          </a:p>
          <a:p>
            <a:pPr>
              <a:spcBef>
                <a:spcPct val="0"/>
              </a:spcBef>
              <a:buClrTx/>
              <a:buSzTx/>
              <a:buFontTx/>
              <a:buNone/>
            </a:pPr>
            <a:r>
              <a:rPr lang="en-US" altLang="en-US" sz="1800" b="1">
                <a:latin typeface="Arial" panose="020B0604020202020204" pitchFamily="34" charset="0"/>
              </a:rPr>
              <a:t>butions</a:t>
            </a:r>
          </a:p>
        </p:txBody>
      </p:sp>
      <p:sp>
        <p:nvSpPr>
          <p:cNvPr id="8201" name="Rectangle 9"/>
          <p:cNvSpPr>
            <a:spLocks noChangeArrowheads="1"/>
          </p:cNvSpPr>
          <p:nvPr/>
        </p:nvSpPr>
        <p:spPr bwMode="auto">
          <a:xfrm>
            <a:off x="3619500" y="2590800"/>
            <a:ext cx="1714500" cy="1219200"/>
          </a:xfrm>
          <a:prstGeom prst="rect">
            <a:avLst/>
          </a:prstGeom>
          <a:solidFill>
            <a:srgbClr val="EBD3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02" name="Rectangle 10"/>
          <p:cNvSpPr>
            <a:spLocks noChangeArrowheads="1"/>
          </p:cNvSpPr>
          <p:nvPr/>
        </p:nvSpPr>
        <p:spPr bwMode="auto">
          <a:xfrm>
            <a:off x="1662113" y="2644775"/>
            <a:ext cx="18954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u="sng">
                <a:latin typeface="Arial" panose="020B0604020202020204" pitchFamily="34" charset="0"/>
              </a:rPr>
              <a:t>The Early Years</a:t>
            </a:r>
            <a:endParaRPr lang="en-US" altLang="en-US" sz="1800" b="1">
              <a:latin typeface="Arial" panose="020B0604020202020204" pitchFamily="34" charset="0"/>
            </a:endParaRPr>
          </a:p>
          <a:p>
            <a:pPr>
              <a:spcBef>
                <a:spcPct val="0"/>
              </a:spcBef>
              <a:buClrTx/>
              <a:buSzTx/>
              <a:buFontTx/>
              <a:buNone/>
            </a:pPr>
            <a:r>
              <a:rPr lang="en-US" altLang="en-US" sz="1800" b="1">
                <a:latin typeface="Arial" panose="020B0604020202020204" pitchFamily="34" charset="0"/>
              </a:rPr>
              <a:t>classical</a:t>
            </a:r>
          </a:p>
          <a:p>
            <a:pPr>
              <a:spcBef>
                <a:spcPct val="0"/>
              </a:spcBef>
              <a:buClrTx/>
              <a:buSzTx/>
              <a:buFontTx/>
              <a:buNone/>
            </a:pPr>
            <a:r>
              <a:rPr lang="en-US" altLang="en-US" sz="1800" b="1">
                <a:latin typeface="Arial" panose="020B0604020202020204" pitchFamily="34" charset="0"/>
              </a:rPr>
              <a:t>theorists</a:t>
            </a:r>
          </a:p>
        </p:txBody>
      </p:sp>
      <p:sp>
        <p:nvSpPr>
          <p:cNvPr id="8203" name="Rectangle 11"/>
          <p:cNvSpPr>
            <a:spLocks noChangeArrowheads="1"/>
          </p:cNvSpPr>
          <p:nvPr/>
        </p:nvSpPr>
        <p:spPr bwMode="auto">
          <a:xfrm>
            <a:off x="5486400" y="2590800"/>
            <a:ext cx="1905000" cy="914400"/>
          </a:xfrm>
          <a:prstGeom prst="rect">
            <a:avLst/>
          </a:prstGeom>
          <a:solidFill>
            <a:srgbClr val="FCD1B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04" name="Rectangle 12"/>
          <p:cNvSpPr>
            <a:spLocks noChangeArrowheads="1"/>
          </p:cNvSpPr>
          <p:nvPr/>
        </p:nvSpPr>
        <p:spPr bwMode="auto">
          <a:xfrm>
            <a:off x="3567113" y="2644775"/>
            <a:ext cx="1895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u="sng">
                <a:latin typeface="Arial" panose="020B0604020202020204" pitchFamily="34" charset="0"/>
              </a:rPr>
              <a:t>The Early Years</a:t>
            </a:r>
            <a:endParaRPr lang="en-US" altLang="en-US" sz="1800" b="1">
              <a:latin typeface="Arial" panose="020B0604020202020204" pitchFamily="34" charset="0"/>
            </a:endParaRPr>
          </a:p>
          <a:p>
            <a:pPr>
              <a:spcBef>
                <a:spcPct val="0"/>
              </a:spcBef>
              <a:buClrTx/>
              <a:buSzTx/>
              <a:buFontTx/>
              <a:buNone/>
            </a:pPr>
            <a:r>
              <a:rPr lang="en-US" altLang="en-US" sz="1800" b="1">
                <a:latin typeface="Arial" panose="020B0604020202020204" pitchFamily="34" charset="0"/>
              </a:rPr>
              <a:t>human </a:t>
            </a:r>
          </a:p>
          <a:p>
            <a:pPr>
              <a:spcBef>
                <a:spcPct val="0"/>
              </a:spcBef>
              <a:buClrTx/>
              <a:buSzTx/>
              <a:buFontTx/>
              <a:buNone/>
            </a:pPr>
            <a:r>
              <a:rPr lang="en-US" altLang="en-US" sz="1800" b="1">
                <a:latin typeface="Arial" panose="020B0604020202020204" pitchFamily="34" charset="0"/>
              </a:rPr>
              <a:t>resources</a:t>
            </a:r>
          </a:p>
          <a:p>
            <a:pPr>
              <a:spcBef>
                <a:spcPct val="0"/>
              </a:spcBef>
              <a:buClrTx/>
              <a:buSzTx/>
              <a:buFontTx/>
              <a:buNone/>
            </a:pPr>
            <a:r>
              <a:rPr lang="en-US" altLang="en-US" sz="1800" b="1">
                <a:latin typeface="Arial" panose="020B0604020202020204" pitchFamily="34" charset="0"/>
              </a:rPr>
              <a:t>approach</a:t>
            </a:r>
          </a:p>
        </p:txBody>
      </p:sp>
      <p:sp>
        <p:nvSpPr>
          <p:cNvPr id="8205" name="Rectangle 13"/>
          <p:cNvSpPr>
            <a:spLocks noChangeArrowheads="1"/>
          </p:cNvSpPr>
          <p:nvPr/>
        </p:nvSpPr>
        <p:spPr bwMode="auto">
          <a:xfrm>
            <a:off x="5548313" y="2644775"/>
            <a:ext cx="18954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u="sng">
                <a:latin typeface="Arial" panose="020B0604020202020204" pitchFamily="34" charset="0"/>
              </a:rPr>
              <a:t>The Early Years</a:t>
            </a:r>
            <a:endParaRPr lang="en-US" altLang="en-US" sz="1800" b="1">
              <a:latin typeface="Arial" panose="020B0604020202020204" pitchFamily="34" charset="0"/>
            </a:endParaRPr>
          </a:p>
          <a:p>
            <a:pPr>
              <a:spcBef>
                <a:spcPct val="0"/>
              </a:spcBef>
              <a:buClrTx/>
              <a:buSzTx/>
              <a:buFontTx/>
              <a:buNone/>
            </a:pPr>
            <a:r>
              <a:rPr lang="en-US" altLang="en-US" sz="1800" b="1">
                <a:latin typeface="Arial" panose="020B0604020202020204" pitchFamily="34" charset="0"/>
              </a:rPr>
              <a:t>quantitative</a:t>
            </a:r>
          </a:p>
          <a:p>
            <a:pPr>
              <a:spcBef>
                <a:spcPct val="0"/>
              </a:spcBef>
              <a:buClrTx/>
              <a:buSzTx/>
              <a:buFontTx/>
              <a:buNone/>
            </a:pPr>
            <a:r>
              <a:rPr lang="en-US" altLang="en-US" sz="1800" b="1">
                <a:latin typeface="Arial" panose="020B0604020202020204" pitchFamily="34" charset="0"/>
              </a:rPr>
              <a:t>approach</a:t>
            </a:r>
          </a:p>
        </p:txBody>
      </p:sp>
      <p:sp>
        <p:nvSpPr>
          <p:cNvPr id="8206" name="Rectangle 14"/>
          <p:cNvSpPr>
            <a:spLocks noChangeArrowheads="1"/>
          </p:cNvSpPr>
          <p:nvPr/>
        </p:nvSpPr>
        <p:spPr bwMode="auto">
          <a:xfrm>
            <a:off x="7467600" y="2590800"/>
            <a:ext cx="1524000" cy="990600"/>
          </a:xfrm>
          <a:prstGeom prst="rect">
            <a:avLst/>
          </a:prstGeom>
          <a:solidFill>
            <a:srgbClr val="D2ECFE"/>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07" name="Rectangle 15"/>
          <p:cNvSpPr>
            <a:spLocks noChangeArrowheads="1"/>
          </p:cNvSpPr>
          <p:nvPr/>
        </p:nvSpPr>
        <p:spPr bwMode="auto">
          <a:xfrm>
            <a:off x="1981200" y="3810000"/>
            <a:ext cx="1371600" cy="533400"/>
          </a:xfrm>
          <a:prstGeom prst="rect">
            <a:avLst/>
          </a:prstGeom>
          <a:solidFill>
            <a:srgbClr val="FFF3D8"/>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08" name="Rectangle 16"/>
          <p:cNvSpPr>
            <a:spLocks noChangeArrowheads="1"/>
          </p:cNvSpPr>
          <p:nvPr/>
        </p:nvSpPr>
        <p:spPr bwMode="auto">
          <a:xfrm>
            <a:off x="7453313" y="2644775"/>
            <a:ext cx="16287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u="sng">
                <a:latin typeface="Arial" panose="020B0604020202020204" pitchFamily="34" charset="0"/>
              </a:rPr>
              <a:t>Recent Years</a:t>
            </a:r>
            <a:endParaRPr lang="en-US" altLang="en-US" sz="1800" b="1">
              <a:latin typeface="Arial" panose="020B0604020202020204" pitchFamily="34" charset="0"/>
            </a:endParaRPr>
          </a:p>
          <a:p>
            <a:pPr>
              <a:spcBef>
                <a:spcPct val="0"/>
              </a:spcBef>
              <a:buClrTx/>
              <a:buSzTx/>
              <a:buFontTx/>
              <a:buNone/>
            </a:pPr>
            <a:r>
              <a:rPr lang="en-US" altLang="en-US" sz="1800" b="1">
                <a:latin typeface="Arial" panose="020B0604020202020204" pitchFamily="34" charset="0"/>
              </a:rPr>
              <a:t>integrative</a:t>
            </a:r>
          </a:p>
          <a:p>
            <a:pPr>
              <a:spcBef>
                <a:spcPct val="0"/>
              </a:spcBef>
              <a:buClrTx/>
              <a:buSzTx/>
              <a:buFontTx/>
              <a:buNone/>
            </a:pPr>
            <a:r>
              <a:rPr lang="en-US" altLang="en-US" sz="1800" b="1">
                <a:latin typeface="Arial" panose="020B0604020202020204" pitchFamily="34" charset="0"/>
              </a:rPr>
              <a:t>approaches</a:t>
            </a:r>
          </a:p>
        </p:txBody>
      </p:sp>
      <p:sp>
        <p:nvSpPr>
          <p:cNvPr id="8209" name="Rectangle 17"/>
          <p:cNvSpPr>
            <a:spLocks noChangeArrowheads="1"/>
          </p:cNvSpPr>
          <p:nvPr/>
        </p:nvSpPr>
        <p:spPr bwMode="auto">
          <a:xfrm>
            <a:off x="1981200" y="4572000"/>
            <a:ext cx="1447800" cy="685800"/>
          </a:xfrm>
          <a:prstGeom prst="rect">
            <a:avLst/>
          </a:prstGeom>
          <a:solidFill>
            <a:srgbClr val="FFF3D8"/>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10" name="Rectangle 18"/>
          <p:cNvSpPr>
            <a:spLocks noChangeArrowheads="1"/>
          </p:cNvSpPr>
          <p:nvPr/>
        </p:nvSpPr>
        <p:spPr bwMode="auto">
          <a:xfrm>
            <a:off x="1966913" y="3810000"/>
            <a:ext cx="14335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Scientific</a:t>
            </a:r>
          </a:p>
          <a:p>
            <a:pPr>
              <a:spcBef>
                <a:spcPct val="0"/>
              </a:spcBef>
              <a:buClrTx/>
              <a:buSzTx/>
              <a:buFontTx/>
              <a:buNone/>
            </a:pPr>
            <a:r>
              <a:rPr lang="en-US" altLang="en-US" sz="1600" b="1">
                <a:latin typeface="Arial" panose="020B0604020202020204" pitchFamily="34" charset="0"/>
              </a:rPr>
              <a:t>management</a:t>
            </a:r>
          </a:p>
        </p:txBody>
      </p:sp>
      <p:sp>
        <p:nvSpPr>
          <p:cNvPr id="8211" name="Rectangle 19"/>
          <p:cNvSpPr>
            <a:spLocks noChangeArrowheads="1"/>
          </p:cNvSpPr>
          <p:nvPr/>
        </p:nvSpPr>
        <p:spPr bwMode="auto">
          <a:xfrm>
            <a:off x="1966913" y="4495800"/>
            <a:ext cx="15605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General</a:t>
            </a:r>
          </a:p>
          <a:p>
            <a:pPr>
              <a:spcBef>
                <a:spcPct val="0"/>
              </a:spcBef>
              <a:buClrTx/>
              <a:buSzTx/>
              <a:buFontTx/>
              <a:buNone/>
            </a:pPr>
            <a:r>
              <a:rPr lang="en-US" altLang="en-US" sz="1600" b="1">
                <a:latin typeface="Arial" panose="020B0604020202020204" pitchFamily="34" charset="0"/>
              </a:rPr>
              <a:t>administrative</a:t>
            </a:r>
          </a:p>
          <a:p>
            <a:pPr>
              <a:spcBef>
                <a:spcPct val="0"/>
              </a:spcBef>
              <a:buClrTx/>
              <a:buSzTx/>
              <a:buFontTx/>
              <a:buNone/>
            </a:pPr>
            <a:r>
              <a:rPr lang="en-US" altLang="en-US" sz="1600" b="1">
                <a:latin typeface="Arial" panose="020B0604020202020204" pitchFamily="34" charset="0"/>
              </a:rPr>
              <a:t>theorists</a:t>
            </a:r>
          </a:p>
        </p:txBody>
      </p:sp>
      <p:sp>
        <p:nvSpPr>
          <p:cNvPr id="8212" name="Line 20"/>
          <p:cNvSpPr>
            <a:spLocks noChangeShapeType="1"/>
          </p:cNvSpPr>
          <p:nvPr/>
        </p:nvSpPr>
        <p:spPr bwMode="auto">
          <a:xfrm>
            <a:off x="1828800" y="3594100"/>
            <a:ext cx="0" cy="13462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3" name="Line 21"/>
          <p:cNvSpPr>
            <a:spLocks noChangeShapeType="1"/>
          </p:cNvSpPr>
          <p:nvPr/>
        </p:nvSpPr>
        <p:spPr bwMode="auto">
          <a:xfrm>
            <a:off x="1841500" y="41148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4" name="Line 22"/>
          <p:cNvSpPr>
            <a:spLocks noChangeShapeType="1"/>
          </p:cNvSpPr>
          <p:nvPr/>
        </p:nvSpPr>
        <p:spPr bwMode="auto">
          <a:xfrm>
            <a:off x="1841500" y="49530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5" name="Line 23"/>
          <p:cNvSpPr>
            <a:spLocks noChangeShapeType="1"/>
          </p:cNvSpPr>
          <p:nvPr/>
        </p:nvSpPr>
        <p:spPr bwMode="auto">
          <a:xfrm>
            <a:off x="3657600" y="3822700"/>
            <a:ext cx="0" cy="23368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6" name="Line 24"/>
          <p:cNvSpPr>
            <a:spLocks noChangeShapeType="1"/>
          </p:cNvSpPr>
          <p:nvPr/>
        </p:nvSpPr>
        <p:spPr bwMode="auto">
          <a:xfrm>
            <a:off x="3670300" y="43434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7" name="Line 25"/>
          <p:cNvSpPr>
            <a:spLocks noChangeShapeType="1"/>
          </p:cNvSpPr>
          <p:nvPr/>
        </p:nvSpPr>
        <p:spPr bwMode="auto">
          <a:xfrm>
            <a:off x="3670300" y="48768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8" name="Line 26"/>
          <p:cNvSpPr>
            <a:spLocks noChangeShapeType="1"/>
          </p:cNvSpPr>
          <p:nvPr/>
        </p:nvSpPr>
        <p:spPr bwMode="auto">
          <a:xfrm>
            <a:off x="5638800" y="3517900"/>
            <a:ext cx="0" cy="13462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9" name="Line 27"/>
          <p:cNvSpPr>
            <a:spLocks noChangeShapeType="1"/>
          </p:cNvSpPr>
          <p:nvPr/>
        </p:nvSpPr>
        <p:spPr bwMode="auto">
          <a:xfrm>
            <a:off x="5651500" y="40386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0" name="Line 28"/>
          <p:cNvSpPr>
            <a:spLocks noChangeShapeType="1"/>
          </p:cNvSpPr>
          <p:nvPr/>
        </p:nvSpPr>
        <p:spPr bwMode="auto">
          <a:xfrm>
            <a:off x="5651500" y="48768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1" name="Line 29"/>
          <p:cNvSpPr>
            <a:spLocks noChangeShapeType="1"/>
          </p:cNvSpPr>
          <p:nvPr/>
        </p:nvSpPr>
        <p:spPr bwMode="auto">
          <a:xfrm>
            <a:off x="7467600" y="3594100"/>
            <a:ext cx="0" cy="14224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2" name="Line 30"/>
          <p:cNvSpPr>
            <a:spLocks noChangeShapeType="1"/>
          </p:cNvSpPr>
          <p:nvPr/>
        </p:nvSpPr>
        <p:spPr bwMode="auto">
          <a:xfrm>
            <a:off x="7480300" y="41148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3" name="Rectangle 31"/>
          <p:cNvSpPr>
            <a:spLocks noChangeArrowheads="1"/>
          </p:cNvSpPr>
          <p:nvPr/>
        </p:nvSpPr>
        <p:spPr bwMode="auto">
          <a:xfrm>
            <a:off x="3810000" y="4191000"/>
            <a:ext cx="1600200" cy="304800"/>
          </a:xfrm>
          <a:prstGeom prst="rect">
            <a:avLst/>
          </a:prstGeom>
          <a:solidFill>
            <a:srgbClr val="EBD3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24" name="Line 32"/>
          <p:cNvSpPr>
            <a:spLocks noChangeShapeType="1"/>
          </p:cNvSpPr>
          <p:nvPr/>
        </p:nvSpPr>
        <p:spPr bwMode="auto">
          <a:xfrm>
            <a:off x="7480300" y="50292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5" name="Rectangle 33"/>
          <p:cNvSpPr>
            <a:spLocks noChangeArrowheads="1"/>
          </p:cNvSpPr>
          <p:nvPr/>
        </p:nvSpPr>
        <p:spPr bwMode="auto">
          <a:xfrm>
            <a:off x="3810000" y="4648200"/>
            <a:ext cx="1600200" cy="457200"/>
          </a:xfrm>
          <a:prstGeom prst="rect">
            <a:avLst/>
          </a:prstGeom>
          <a:solidFill>
            <a:srgbClr val="EBD3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26" name="Rectangle 34"/>
          <p:cNvSpPr>
            <a:spLocks noChangeArrowheads="1"/>
          </p:cNvSpPr>
          <p:nvPr/>
        </p:nvSpPr>
        <p:spPr bwMode="auto">
          <a:xfrm>
            <a:off x="3719513" y="4191000"/>
            <a:ext cx="172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Early advocates</a:t>
            </a:r>
          </a:p>
        </p:txBody>
      </p:sp>
      <p:sp>
        <p:nvSpPr>
          <p:cNvPr id="8227" name="Rectangle 35"/>
          <p:cNvSpPr>
            <a:spLocks noChangeArrowheads="1"/>
          </p:cNvSpPr>
          <p:nvPr/>
        </p:nvSpPr>
        <p:spPr bwMode="auto">
          <a:xfrm>
            <a:off x="3810000" y="5257800"/>
            <a:ext cx="1752600" cy="457200"/>
          </a:xfrm>
          <a:prstGeom prst="rect">
            <a:avLst/>
          </a:prstGeom>
          <a:solidFill>
            <a:srgbClr val="EBD3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28" name="Rectangle 36"/>
          <p:cNvSpPr>
            <a:spLocks noChangeArrowheads="1"/>
          </p:cNvSpPr>
          <p:nvPr/>
        </p:nvSpPr>
        <p:spPr bwMode="auto">
          <a:xfrm>
            <a:off x="3795713" y="4572000"/>
            <a:ext cx="12303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Hawthorne</a:t>
            </a:r>
          </a:p>
          <a:p>
            <a:pPr>
              <a:spcBef>
                <a:spcPct val="0"/>
              </a:spcBef>
              <a:buClrTx/>
              <a:buSzTx/>
              <a:buFontTx/>
              <a:buNone/>
            </a:pPr>
            <a:r>
              <a:rPr lang="en-US" altLang="en-US" sz="1600" b="1">
                <a:latin typeface="Arial" panose="020B0604020202020204" pitchFamily="34" charset="0"/>
              </a:rPr>
              <a:t>studies</a:t>
            </a:r>
          </a:p>
        </p:txBody>
      </p:sp>
      <p:sp>
        <p:nvSpPr>
          <p:cNvPr id="8229" name="Rectangle 37"/>
          <p:cNvSpPr>
            <a:spLocks noChangeArrowheads="1"/>
          </p:cNvSpPr>
          <p:nvPr/>
        </p:nvSpPr>
        <p:spPr bwMode="auto">
          <a:xfrm>
            <a:off x="3810000" y="5867400"/>
            <a:ext cx="1752600" cy="533400"/>
          </a:xfrm>
          <a:prstGeom prst="rect">
            <a:avLst/>
          </a:prstGeom>
          <a:solidFill>
            <a:srgbClr val="EBD3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30" name="Rectangle 38"/>
          <p:cNvSpPr>
            <a:spLocks noChangeArrowheads="1"/>
          </p:cNvSpPr>
          <p:nvPr/>
        </p:nvSpPr>
        <p:spPr bwMode="auto">
          <a:xfrm>
            <a:off x="3795713" y="5257800"/>
            <a:ext cx="17732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Human relations</a:t>
            </a:r>
          </a:p>
          <a:p>
            <a:pPr>
              <a:spcBef>
                <a:spcPct val="0"/>
              </a:spcBef>
              <a:buClrTx/>
              <a:buSzTx/>
              <a:buFontTx/>
              <a:buNone/>
            </a:pPr>
            <a:r>
              <a:rPr lang="en-US" altLang="en-US" sz="1600" b="1">
                <a:latin typeface="Arial" panose="020B0604020202020204" pitchFamily="34" charset="0"/>
              </a:rPr>
              <a:t>movement</a:t>
            </a:r>
          </a:p>
        </p:txBody>
      </p:sp>
      <p:sp>
        <p:nvSpPr>
          <p:cNvPr id="8231" name="Rectangle 39"/>
          <p:cNvSpPr>
            <a:spLocks noChangeArrowheads="1"/>
          </p:cNvSpPr>
          <p:nvPr/>
        </p:nvSpPr>
        <p:spPr bwMode="auto">
          <a:xfrm>
            <a:off x="3795713" y="5867400"/>
            <a:ext cx="1841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Behavioral</a:t>
            </a:r>
          </a:p>
          <a:p>
            <a:pPr>
              <a:spcBef>
                <a:spcPct val="0"/>
              </a:spcBef>
              <a:buClrTx/>
              <a:buSzTx/>
              <a:buFontTx/>
              <a:buNone/>
            </a:pPr>
            <a:r>
              <a:rPr lang="en-US" altLang="en-US" sz="1600" b="1">
                <a:latin typeface="Arial" panose="020B0604020202020204" pitchFamily="34" charset="0"/>
              </a:rPr>
              <a:t>science theorists</a:t>
            </a:r>
          </a:p>
        </p:txBody>
      </p:sp>
      <p:sp>
        <p:nvSpPr>
          <p:cNvPr id="8232" name="Line 40"/>
          <p:cNvSpPr>
            <a:spLocks noChangeShapeType="1"/>
          </p:cNvSpPr>
          <p:nvPr/>
        </p:nvSpPr>
        <p:spPr bwMode="auto">
          <a:xfrm>
            <a:off x="3670300" y="54864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3" name="Line 41"/>
          <p:cNvSpPr>
            <a:spLocks noChangeShapeType="1"/>
          </p:cNvSpPr>
          <p:nvPr/>
        </p:nvSpPr>
        <p:spPr bwMode="auto">
          <a:xfrm>
            <a:off x="3670300" y="61722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4" name="Line 42"/>
          <p:cNvSpPr>
            <a:spLocks noChangeShapeType="1"/>
          </p:cNvSpPr>
          <p:nvPr/>
        </p:nvSpPr>
        <p:spPr bwMode="auto">
          <a:xfrm>
            <a:off x="838200" y="2451100"/>
            <a:ext cx="0" cy="2032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5" name="Line 43"/>
          <p:cNvSpPr>
            <a:spLocks noChangeShapeType="1"/>
          </p:cNvSpPr>
          <p:nvPr/>
        </p:nvSpPr>
        <p:spPr bwMode="auto">
          <a:xfrm>
            <a:off x="2514600" y="2451100"/>
            <a:ext cx="0" cy="2032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6" name="Line 44"/>
          <p:cNvSpPr>
            <a:spLocks noChangeShapeType="1"/>
          </p:cNvSpPr>
          <p:nvPr/>
        </p:nvSpPr>
        <p:spPr bwMode="auto">
          <a:xfrm>
            <a:off x="4495800" y="2451100"/>
            <a:ext cx="0" cy="2032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7" name="Line 45"/>
          <p:cNvSpPr>
            <a:spLocks noChangeShapeType="1"/>
          </p:cNvSpPr>
          <p:nvPr/>
        </p:nvSpPr>
        <p:spPr bwMode="auto">
          <a:xfrm>
            <a:off x="6400800" y="2451100"/>
            <a:ext cx="0" cy="2032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8" name="Rectangle 46"/>
          <p:cNvSpPr>
            <a:spLocks noChangeArrowheads="1"/>
          </p:cNvSpPr>
          <p:nvPr/>
        </p:nvSpPr>
        <p:spPr bwMode="auto">
          <a:xfrm>
            <a:off x="5867400" y="3867150"/>
            <a:ext cx="1219200" cy="457200"/>
          </a:xfrm>
          <a:prstGeom prst="rect">
            <a:avLst/>
          </a:prstGeom>
          <a:solidFill>
            <a:srgbClr val="FCD1B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39" name="Rectangle 47"/>
          <p:cNvSpPr>
            <a:spLocks noChangeArrowheads="1"/>
          </p:cNvSpPr>
          <p:nvPr/>
        </p:nvSpPr>
        <p:spPr bwMode="auto">
          <a:xfrm>
            <a:off x="7696200" y="3886200"/>
            <a:ext cx="990600" cy="304800"/>
          </a:xfrm>
          <a:prstGeom prst="rect">
            <a:avLst/>
          </a:prstGeom>
          <a:solidFill>
            <a:srgbClr val="D2ECFE"/>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40" name="Line 48"/>
          <p:cNvSpPr>
            <a:spLocks noChangeShapeType="1"/>
          </p:cNvSpPr>
          <p:nvPr/>
        </p:nvSpPr>
        <p:spPr bwMode="auto">
          <a:xfrm>
            <a:off x="8686800" y="2451100"/>
            <a:ext cx="0" cy="2032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1" name="Rectangle 49"/>
          <p:cNvSpPr>
            <a:spLocks noChangeArrowheads="1"/>
          </p:cNvSpPr>
          <p:nvPr/>
        </p:nvSpPr>
        <p:spPr bwMode="auto">
          <a:xfrm>
            <a:off x="5867400" y="4572000"/>
            <a:ext cx="1219200" cy="457200"/>
          </a:xfrm>
          <a:prstGeom prst="rect">
            <a:avLst/>
          </a:prstGeom>
          <a:solidFill>
            <a:srgbClr val="FCD1B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42" name="Rectangle 50"/>
          <p:cNvSpPr>
            <a:spLocks noChangeArrowheads="1"/>
          </p:cNvSpPr>
          <p:nvPr/>
        </p:nvSpPr>
        <p:spPr bwMode="auto">
          <a:xfrm>
            <a:off x="5776913" y="3810000"/>
            <a:ext cx="13112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Operations </a:t>
            </a:r>
          </a:p>
          <a:p>
            <a:pPr>
              <a:spcBef>
                <a:spcPct val="0"/>
              </a:spcBef>
              <a:buClrTx/>
              <a:buSzTx/>
              <a:buFontTx/>
              <a:buNone/>
            </a:pPr>
            <a:r>
              <a:rPr lang="en-US" altLang="en-US" sz="1600" b="1">
                <a:latin typeface="Arial" panose="020B0604020202020204" pitchFamily="34" charset="0"/>
              </a:rPr>
              <a:t>research</a:t>
            </a:r>
          </a:p>
        </p:txBody>
      </p:sp>
      <p:sp>
        <p:nvSpPr>
          <p:cNvPr id="8243" name="Rectangle 51"/>
          <p:cNvSpPr>
            <a:spLocks noChangeArrowheads="1"/>
          </p:cNvSpPr>
          <p:nvPr/>
        </p:nvSpPr>
        <p:spPr bwMode="auto">
          <a:xfrm>
            <a:off x="7696200" y="4400550"/>
            <a:ext cx="990600" cy="323850"/>
          </a:xfrm>
          <a:prstGeom prst="rect">
            <a:avLst/>
          </a:prstGeom>
          <a:solidFill>
            <a:srgbClr val="D2ECFE"/>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44" name="Rectangle 52"/>
          <p:cNvSpPr>
            <a:spLocks noChangeArrowheads="1"/>
          </p:cNvSpPr>
          <p:nvPr/>
        </p:nvSpPr>
        <p:spPr bwMode="auto">
          <a:xfrm>
            <a:off x="5776913" y="4572000"/>
            <a:ext cx="14224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Management</a:t>
            </a:r>
          </a:p>
          <a:p>
            <a:pPr>
              <a:spcBef>
                <a:spcPct val="0"/>
              </a:spcBef>
              <a:buClrTx/>
              <a:buSzTx/>
              <a:buFontTx/>
              <a:buNone/>
            </a:pPr>
            <a:r>
              <a:rPr lang="en-US" altLang="en-US" sz="1600" b="1">
                <a:latin typeface="Arial" panose="020B0604020202020204" pitchFamily="34" charset="0"/>
              </a:rPr>
              <a:t>science</a:t>
            </a:r>
          </a:p>
        </p:txBody>
      </p:sp>
      <p:sp>
        <p:nvSpPr>
          <p:cNvPr id="8245" name="Rectangle 53"/>
          <p:cNvSpPr>
            <a:spLocks noChangeArrowheads="1"/>
          </p:cNvSpPr>
          <p:nvPr/>
        </p:nvSpPr>
        <p:spPr bwMode="auto">
          <a:xfrm>
            <a:off x="7605713" y="3962400"/>
            <a:ext cx="9699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Process</a:t>
            </a:r>
          </a:p>
        </p:txBody>
      </p:sp>
      <p:sp>
        <p:nvSpPr>
          <p:cNvPr id="8246" name="Rectangle 54"/>
          <p:cNvSpPr>
            <a:spLocks noChangeArrowheads="1"/>
          </p:cNvSpPr>
          <p:nvPr/>
        </p:nvSpPr>
        <p:spPr bwMode="auto">
          <a:xfrm>
            <a:off x="7605713" y="4419600"/>
            <a:ext cx="101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Systems</a:t>
            </a:r>
          </a:p>
        </p:txBody>
      </p:sp>
      <p:sp>
        <p:nvSpPr>
          <p:cNvPr id="8247" name="Rectangle 55"/>
          <p:cNvSpPr>
            <a:spLocks noChangeArrowheads="1"/>
          </p:cNvSpPr>
          <p:nvPr/>
        </p:nvSpPr>
        <p:spPr bwMode="auto">
          <a:xfrm>
            <a:off x="7696200" y="4857750"/>
            <a:ext cx="1219200" cy="323850"/>
          </a:xfrm>
          <a:prstGeom prst="rect">
            <a:avLst/>
          </a:prstGeom>
          <a:solidFill>
            <a:srgbClr val="D2ECFE"/>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48" name="Rectangle 56"/>
          <p:cNvSpPr>
            <a:spLocks noChangeArrowheads="1"/>
          </p:cNvSpPr>
          <p:nvPr/>
        </p:nvSpPr>
        <p:spPr bwMode="auto">
          <a:xfrm>
            <a:off x="7605713" y="4876800"/>
            <a:ext cx="1409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b="1">
                <a:latin typeface="Arial" panose="020B0604020202020204" pitchFamily="34" charset="0"/>
              </a:rPr>
              <a:t>Contingency</a:t>
            </a:r>
          </a:p>
        </p:txBody>
      </p:sp>
      <p:sp>
        <p:nvSpPr>
          <p:cNvPr id="8249" name="Line 57"/>
          <p:cNvSpPr>
            <a:spLocks noChangeShapeType="1"/>
          </p:cNvSpPr>
          <p:nvPr/>
        </p:nvSpPr>
        <p:spPr bwMode="auto">
          <a:xfrm>
            <a:off x="7480300" y="4572000"/>
            <a:ext cx="127000" cy="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50" name="Line 59"/>
          <p:cNvSpPr>
            <a:spLocks noChangeShapeType="1"/>
          </p:cNvSpPr>
          <p:nvPr/>
        </p:nvSpPr>
        <p:spPr bwMode="auto">
          <a:xfrm>
            <a:off x="4648200" y="2222500"/>
            <a:ext cx="0" cy="203200"/>
          </a:xfrm>
          <a:prstGeom prst="line">
            <a:avLst/>
          </a:prstGeom>
          <a:noFill/>
          <a:ln w="254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p:txBody>
          <a:bodyPr/>
          <a:lstStyle/>
          <a:p>
            <a:pPr eaLnBrk="1" hangingPunct="1"/>
            <a:endParaRPr lang="en-US" altLang="en-US" smtClean="0"/>
          </a:p>
        </p:txBody>
      </p:sp>
      <p:sp>
        <p:nvSpPr>
          <p:cNvPr id="60419" name="Rectangle 3"/>
          <p:cNvSpPr>
            <a:spLocks noGrp="1" noChangeArrowheads="1"/>
          </p:cNvSpPr>
          <p:nvPr>
            <p:ph type="subTitle" idx="1"/>
          </p:nvPr>
        </p:nvSpPr>
        <p:spPr/>
        <p:txBody>
          <a:bodyPr/>
          <a:lstStyle/>
          <a:p>
            <a:pPr eaLnBrk="1" hangingPunct="1"/>
            <a:endParaRPr lang="en-US" altLang="en-US" smtClean="0"/>
          </a:p>
        </p:txBody>
      </p:sp>
      <p:graphicFrame>
        <p:nvGraphicFramePr>
          <p:cNvPr id="60420" name="Object 4"/>
          <p:cNvGraphicFramePr>
            <a:graphicFrameLocks noChangeAspect="1"/>
          </p:cNvGraphicFramePr>
          <p:nvPr/>
        </p:nvGraphicFramePr>
        <p:xfrm>
          <a:off x="228600" y="168275"/>
          <a:ext cx="8686800" cy="6523038"/>
        </p:xfrm>
        <a:graphic>
          <a:graphicData uri="http://schemas.openxmlformats.org/presentationml/2006/ole">
            <mc:AlternateContent xmlns:mc="http://schemas.openxmlformats.org/markup-compatibility/2006">
              <mc:Choice xmlns:v="urn:schemas-microsoft-com:vml" Requires="v">
                <p:oleObj spid="_x0000_s60422" name="Presentation" r:id="rId3" imgW="5045040" imgH="3872880" progId="PowerPoint.Show.8">
                  <p:embed/>
                </p:oleObj>
              </mc:Choice>
              <mc:Fallback>
                <p:oleObj name="Presentation" r:id="rId3" imgW="5045040" imgH="3872880" progId="PowerPoint.Show.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8275"/>
                        <a:ext cx="8686800" cy="652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pPr eaLnBrk="1" hangingPunct="1"/>
            <a:endParaRPr lang="en-US" altLang="en-US" smtClean="0"/>
          </a:p>
        </p:txBody>
      </p:sp>
      <p:graphicFrame>
        <p:nvGraphicFramePr>
          <p:cNvPr id="61443" name="Object 3"/>
          <p:cNvGraphicFramePr>
            <a:graphicFrameLocks noChangeAspect="1"/>
          </p:cNvGraphicFramePr>
          <p:nvPr>
            <p:ph idx="1"/>
          </p:nvPr>
        </p:nvGraphicFramePr>
        <p:xfrm>
          <a:off x="533400" y="304800"/>
          <a:ext cx="8382000" cy="6294438"/>
        </p:xfrm>
        <a:graphic>
          <a:graphicData uri="http://schemas.openxmlformats.org/presentationml/2006/ole">
            <mc:AlternateContent xmlns:mc="http://schemas.openxmlformats.org/markup-compatibility/2006">
              <mc:Choice xmlns:v="urn:schemas-microsoft-com:vml" Requires="v">
                <p:oleObj spid="_x0000_s61445" name="Slide" r:id="rId3" imgW="5045040" imgH="3872880" progId="PowerPoint.Template.8">
                  <p:embed/>
                </p:oleObj>
              </mc:Choice>
              <mc:Fallback>
                <p:oleObj name="Slide" r:id="rId3" imgW="5045040" imgH="3872880" progId="PowerPoint.Templat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8382000" cy="629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pPr eaLnBrk="1" hangingPunct="1"/>
            <a:endParaRPr lang="en-US" altLang="en-US" smtClean="0"/>
          </a:p>
        </p:txBody>
      </p:sp>
      <p:graphicFrame>
        <p:nvGraphicFramePr>
          <p:cNvPr id="62467" name="Object 3"/>
          <p:cNvGraphicFramePr>
            <a:graphicFrameLocks noChangeAspect="1"/>
          </p:cNvGraphicFramePr>
          <p:nvPr>
            <p:ph idx="1"/>
          </p:nvPr>
        </p:nvGraphicFramePr>
        <p:xfrm>
          <a:off x="0" y="-25400"/>
          <a:ext cx="9144000" cy="6867525"/>
        </p:xfrm>
        <a:graphic>
          <a:graphicData uri="http://schemas.openxmlformats.org/presentationml/2006/ole">
            <mc:AlternateContent xmlns:mc="http://schemas.openxmlformats.org/markup-compatibility/2006">
              <mc:Choice xmlns:v="urn:schemas-microsoft-com:vml" Requires="v">
                <p:oleObj spid="_x0000_s62469" name="Slide" r:id="rId3" imgW="5045040" imgH="3872880" progId="PowerPoint.Template.8">
                  <p:embed/>
                </p:oleObj>
              </mc:Choice>
              <mc:Fallback>
                <p:oleObj name="Slide" r:id="rId3" imgW="5045040" imgH="3872880" progId="PowerPoint.Templat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0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endParaRPr lang="en-US" altLang="en-US" smtClean="0"/>
          </a:p>
        </p:txBody>
      </p:sp>
      <p:graphicFrame>
        <p:nvGraphicFramePr>
          <p:cNvPr id="63491" name="Object 3"/>
          <p:cNvGraphicFramePr>
            <a:graphicFrameLocks noChangeAspect="1"/>
          </p:cNvGraphicFramePr>
          <p:nvPr>
            <p:ph idx="1"/>
          </p:nvPr>
        </p:nvGraphicFramePr>
        <p:xfrm>
          <a:off x="0" y="90488"/>
          <a:ext cx="9144000" cy="6865937"/>
        </p:xfrm>
        <a:graphic>
          <a:graphicData uri="http://schemas.openxmlformats.org/presentationml/2006/ole">
            <mc:AlternateContent xmlns:mc="http://schemas.openxmlformats.org/markup-compatibility/2006">
              <mc:Choice xmlns:v="urn:schemas-microsoft-com:vml" Requires="v">
                <p:oleObj spid="_x0000_s63493" name="Slide" r:id="rId3" imgW="5045040" imgH="3872880" progId="PowerPoint.Template.8">
                  <p:embed/>
                </p:oleObj>
              </mc:Choice>
              <mc:Fallback>
                <p:oleObj name="Slide" r:id="rId3" imgW="5045040" imgH="3872880" progId="PowerPoint.Templat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488"/>
                        <a:ext cx="9144000" cy="686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pPr eaLnBrk="1" hangingPunct="1"/>
            <a:endParaRPr lang="en-US" altLang="en-US" smtClean="0"/>
          </a:p>
        </p:txBody>
      </p:sp>
      <p:graphicFrame>
        <p:nvGraphicFramePr>
          <p:cNvPr id="64515" name="Object 3"/>
          <p:cNvGraphicFramePr>
            <a:graphicFrameLocks noChangeAspect="1"/>
          </p:cNvGraphicFramePr>
          <p:nvPr>
            <p:ph idx="1"/>
          </p:nvPr>
        </p:nvGraphicFramePr>
        <p:xfrm>
          <a:off x="0" y="33338"/>
          <a:ext cx="9144000" cy="6865937"/>
        </p:xfrm>
        <a:graphic>
          <a:graphicData uri="http://schemas.openxmlformats.org/presentationml/2006/ole">
            <mc:AlternateContent xmlns:mc="http://schemas.openxmlformats.org/markup-compatibility/2006">
              <mc:Choice xmlns:v="urn:schemas-microsoft-com:vml" Requires="v">
                <p:oleObj spid="_x0000_s64517" name="Slide" r:id="rId3" imgW="5045040" imgH="3872880" progId="PowerPoint.Template.8">
                  <p:embed/>
                </p:oleObj>
              </mc:Choice>
              <mc:Fallback>
                <p:oleObj name="Slide" r:id="rId3" imgW="5045040" imgH="3872880" progId="PowerPoint.Templat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38"/>
                        <a:ext cx="9144000" cy="686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pPr eaLnBrk="1" hangingPunct="1"/>
            <a:endParaRPr lang="en-US" altLang="en-US" smtClean="0"/>
          </a:p>
        </p:txBody>
      </p:sp>
      <p:graphicFrame>
        <p:nvGraphicFramePr>
          <p:cNvPr id="65539" name="Object 3"/>
          <p:cNvGraphicFramePr>
            <a:graphicFrameLocks noChangeAspect="1"/>
          </p:cNvGraphicFramePr>
          <p:nvPr>
            <p:ph idx="1"/>
          </p:nvPr>
        </p:nvGraphicFramePr>
        <p:xfrm>
          <a:off x="0" y="-25400"/>
          <a:ext cx="9144000" cy="6867525"/>
        </p:xfrm>
        <a:graphic>
          <a:graphicData uri="http://schemas.openxmlformats.org/presentationml/2006/ole">
            <mc:AlternateContent xmlns:mc="http://schemas.openxmlformats.org/markup-compatibility/2006">
              <mc:Choice xmlns:v="urn:schemas-microsoft-com:vml" Requires="v">
                <p:oleObj spid="_x0000_s65541" name="Slide" r:id="rId3" imgW="5045040" imgH="3872880" progId="PowerPoint.Template.8">
                  <p:embed/>
                </p:oleObj>
              </mc:Choice>
              <mc:Fallback>
                <p:oleObj name="Slide" r:id="rId3" imgW="5045040" imgH="3872880" progId="PowerPoint.Templat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0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Historical Background</a:t>
            </a:r>
          </a:p>
        </p:txBody>
      </p:sp>
      <p:sp>
        <p:nvSpPr>
          <p:cNvPr id="10243" name="Rectangle 3"/>
          <p:cNvSpPr>
            <a:spLocks noGrp="1" noChangeArrowheads="1"/>
          </p:cNvSpPr>
          <p:nvPr>
            <p:ph type="body" sz="half" idx="1"/>
          </p:nvPr>
        </p:nvSpPr>
        <p:spPr>
          <a:xfrm>
            <a:off x="533400" y="2209800"/>
            <a:ext cx="4572000" cy="4114800"/>
          </a:xfrm>
        </p:spPr>
        <p:txBody>
          <a:bodyPr/>
          <a:lstStyle/>
          <a:p>
            <a:pPr eaLnBrk="1" hangingPunct="1">
              <a:lnSpc>
                <a:spcPct val="90000"/>
              </a:lnSpc>
            </a:pPr>
            <a:r>
              <a:rPr lang="en-US" altLang="en-US" sz="2800" smtClean="0"/>
              <a:t>Division of Labour</a:t>
            </a:r>
          </a:p>
          <a:p>
            <a:pPr lvl="1" eaLnBrk="1" hangingPunct="1">
              <a:lnSpc>
                <a:spcPct val="90000"/>
              </a:lnSpc>
            </a:pPr>
            <a:r>
              <a:rPr lang="en-US" altLang="en-US" sz="2400" b="1" smtClean="0"/>
              <a:t>Adam Smith</a:t>
            </a:r>
            <a:r>
              <a:rPr lang="en-US" altLang="en-US" sz="2400" smtClean="0"/>
              <a:t> (1776) - “The Wealth of Nations” Invisible hand of the market; also showed how division of labour could be successfully utilized</a:t>
            </a:r>
          </a:p>
          <a:p>
            <a:pPr lvl="1" eaLnBrk="1" hangingPunct="1">
              <a:lnSpc>
                <a:spcPct val="90000"/>
              </a:lnSpc>
            </a:pPr>
            <a:r>
              <a:rPr lang="en-US" altLang="en-US" sz="2400" smtClean="0"/>
              <a:t>Industrial Revolution - UK</a:t>
            </a:r>
          </a:p>
          <a:p>
            <a:pPr lvl="1" eaLnBrk="1" hangingPunct="1">
              <a:lnSpc>
                <a:spcPct val="90000"/>
              </a:lnSpc>
            </a:pPr>
            <a:r>
              <a:rPr lang="en-US" altLang="en-US" sz="2400" smtClean="0"/>
              <a:t>Henry Ford - “Fordism”</a:t>
            </a:r>
          </a:p>
          <a:p>
            <a:pPr lvl="1" eaLnBrk="1" hangingPunct="1">
              <a:lnSpc>
                <a:spcPct val="90000"/>
              </a:lnSpc>
            </a:pPr>
            <a:endParaRPr lang="en-US" altLang="en-US" sz="2400" smtClean="0"/>
          </a:p>
        </p:txBody>
      </p:sp>
      <p:graphicFrame>
        <p:nvGraphicFramePr>
          <p:cNvPr id="10244" name="Object 4"/>
          <p:cNvGraphicFramePr>
            <a:graphicFrameLocks noChangeAspect="1"/>
          </p:cNvGraphicFramePr>
          <p:nvPr>
            <p:ph type="clipArt" sz="half" idx="2"/>
          </p:nvPr>
        </p:nvGraphicFramePr>
        <p:xfrm>
          <a:off x="5181600" y="2057400"/>
          <a:ext cx="3813175" cy="3959225"/>
        </p:xfrm>
        <a:graphic>
          <a:graphicData uri="http://schemas.openxmlformats.org/presentationml/2006/ole">
            <mc:AlternateContent xmlns:mc="http://schemas.openxmlformats.org/markup-compatibility/2006">
              <mc:Choice xmlns:v="urn:schemas-microsoft-com:vml" Requires="v">
                <p:oleObj spid="_x0000_s10246" name="Clip" r:id="rId3" imgW="2328062" imgH="2327148" progId="">
                  <p:embed/>
                </p:oleObj>
              </mc:Choice>
              <mc:Fallback>
                <p:oleObj name="Clip" r:id="rId3" imgW="2328062" imgH="232714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057400"/>
                        <a:ext cx="38131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Classical Contributors</a:t>
            </a:r>
          </a:p>
        </p:txBody>
      </p:sp>
      <p:sp>
        <p:nvSpPr>
          <p:cNvPr id="11267" name="Rectangle 3"/>
          <p:cNvSpPr>
            <a:spLocks noGrp="1" noChangeArrowheads="1"/>
          </p:cNvSpPr>
          <p:nvPr>
            <p:ph type="body" sz="half" idx="1"/>
          </p:nvPr>
        </p:nvSpPr>
        <p:spPr>
          <a:xfrm>
            <a:off x="381000" y="2057400"/>
            <a:ext cx="5715000" cy="4381500"/>
          </a:xfrm>
        </p:spPr>
        <p:txBody>
          <a:bodyPr/>
          <a:lstStyle/>
          <a:p>
            <a:pPr eaLnBrk="1" hangingPunct="1"/>
            <a:r>
              <a:rPr lang="en-US" altLang="en-US" sz="2400" smtClean="0"/>
              <a:t>Scientific Management</a:t>
            </a:r>
          </a:p>
          <a:p>
            <a:pPr lvl="1" eaLnBrk="1" hangingPunct="1"/>
            <a:r>
              <a:rPr lang="en-US" altLang="en-US" sz="2000" smtClean="0"/>
              <a:t>Frederick W Taylor -</a:t>
            </a:r>
          </a:p>
          <a:p>
            <a:pPr lvl="1" eaLnBrk="1" hangingPunct="1">
              <a:buFont typeface="Wingdings" panose="05000000000000000000" pitchFamily="2" charset="2"/>
              <a:buNone/>
            </a:pPr>
            <a:r>
              <a:rPr lang="en-US" altLang="en-US" sz="2000" smtClean="0"/>
              <a:t> </a:t>
            </a:r>
            <a:r>
              <a:rPr lang="en-US" altLang="en-US" sz="2000" b="1" smtClean="0"/>
              <a:t>“ONE BEST WAY”</a:t>
            </a:r>
            <a:endParaRPr lang="en-US" altLang="en-US" sz="2000" smtClean="0"/>
          </a:p>
          <a:p>
            <a:pPr lvl="1" eaLnBrk="1" hangingPunct="1">
              <a:buFont typeface="Wingdings" panose="05000000000000000000" pitchFamily="2" charset="2"/>
              <a:buNone/>
            </a:pPr>
            <a:r>
              <a:rPr lang="en-US" altLang="en-US" sz="2000" smtClean="0"/>
              <a:t>Bethlehem/Midvale Steel</a:t>
            </a:r>
          </a:p>
          <a:p>
            <a:pPr lvl="1" eaLnBrk="1" hangingPunct="1">
              <a:buFont typeface="Wingdings" panose="05000000000000000000" pitchFamily="2" charset="2"/>
              <a:buNone/>
            </a:pPr>
            <a:r>
              <a:rPr lang="en-US" altLang="en-US" sz="2000" smtClean="0"/>
              <a:t>Principles:</a:t>
            </a:r>
          </a:p>
          <a:p>
            <a:pPr lvl="2" eaLnBrk="1" hangingPunct="1">
              <a:buFont typeface="Wingdings" panose="05000000000000000000" pitchFamily="2" charset="2"/>
              <a:buNone/>
            </a:pPr>
            <a:r>
              <a:rPr lang="en-US" altLang="en-US" sz="2000" smtClean="0"/>
              <a:t>1) Develop a Science for work</a:t>
            </a:r>
          </a:p>
          <a:p>
            <a:pPr lvl="2" eaLnBrk="1" hangingPunct="1">
              <a:buFont typeface="Wingdings" panose="05000000000000000000" pitchFamily="2" charset="2"/>
              <a:buNone/>
            </a:pPr>
            <a:r>
              <a:rPr lang="en-US" altLang="en-US" sz="2000" smtClean="0"/>
              <a:t>2) Scientifically select, train, and develop workers</a:t>
            </a:r>
          </a:p>
          <a:p>
            <a:pPr lvl="2" eaLnBrk="1" hangingPunct="1">
              <a:buFont typeface="Wingdings" panose="05000000000000000000" pitchFamily="2" charset="2"/>
              <a:buNone/>
            </a:pPr>
            <a:r>
              <a:rPr lang="en-US" altLang="en-US" sz="2000" smtClean="0"/>
              <a:t>3) Co-operate with workers to ensure all is done this way</a:t>
            </a:r>
          </a:p>
          <a:p>
            <a:pPr lvl="2" eaLnBrk="1" hangingPunct="1">
              <a:buFont typeface="Wingdings" panose="05000000000000000000" pitchFamily="2" charset="2"/>
              <a:buNone/>
            </a:pPr>
            <a:r>
              <a:rPr lang="en-US" altLang="en-US" sz="2000" smtClean="0"/>
              <a:t>4) Divide work equally</a:t>
            </a:r>
          </a:p>
          <a:p>
            <a:pPr lvl="1" eaLnBrk="1" hangingPunct="1">
              <a:buFont typeface="Wingdings" panose="05000000000000000000" pitchFamily="2" charset="2"/>
              <a:buNone/>
            </a:pPr>
            <a:r>
              <a:rPr lang="en-US" altLang="en-US" sz="2000" smtClean="0"/>
              <a:t>A “high” priced man - Schmidt</a:t>
            </a:r>
          </a:p>
        </p:txBody>
      </p:sp>
      <p:graphicFrame>
        <p:nvGraphicFramePr>
          <p:cNvPr id="11268" name="Object 4"/>
          <p:cNvGraphicFramePr>
            <a:graphicFrameLocks noChangeAspect="1"/>
          </p:cNvGraphicFramePr>
          <p:nvPr>
            <p:ph type="clipArt" sz="half" idx="2"/>
          </p:nvPr>
        </p:nvGraphicFramePr>
        <p:xfrm>
          <a:off x="6257925" y="2017713"/>
          <a:ext cx="2486025" cy="3287712"/>
        </p:xfrm>
        <a:graphic>
          <a:graphicData uri="http://schemas.openxmlformats.org/presentationml/2006/ole">
            <mc:AlternateContent xmlns:mc="http://schemas.openxmlformats.org/markup-compatibility/2006">
              <mc:Choice xmlns:v="urn:schemas-microsoft-com:vml" Requires="v">
                <p:oleObj spid="_x0000_s11270" name="Clip" r:id="rId3" imgW="5357813" imgH="3992563" progId="">
                  <p:embed/>
                </p:oleObj>
              </mc:Choice>
              <mc:Fallback>
                <p:oleObj name="Clip" r:id="rId3" imgW="5357813" imgH="3992563"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925" y="2017713"/>
                        <a:ext cx="2486025" cy="32877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One Best Way</a:t>
            </a:r>
          </a:p>
        </p:txBody>
      </p:sp>
      <p:sp>
        <p:nvSpPr>
          <p:cNvPr id="12291" name="Rectangle 3"/>
          <p:cNvSpPr>
            <a:spLocks noGrp="1" noChangeArrowheads="1"/>
          </p:cNvSpPr>
          <p:nvPr>
            <p:ph type="body" sz="half" idx="1"/>
          </p:nvPr>
        </p:nvSpPr>
        <p:spPr>
          <a:xfrm>
            <a:off x="457200" y="2362200"/>
            <a:ext cx="4562475" cy="4114800"/>
          </a:xfrm>
        </p:spPr>
        <p:txBody>
          <a:bodyPr/>
          <a:lstStyle/>
          <a:p>
            <a:pPr eaLnBrk="1" hangingPunct="1">
              <a:lnSpc>
                <a:spcPct val="90000"/>
              </a:lnSpc>
            </a:pPr>
            <a:r>
              <a:rPr lang="en-US" altLang="en-US" sz="2800" smtClean="0"/>
              <a:t>POINT - COUNTER POINT</a:t>
            </a:r>
          </a:p>
          <a:p>
            <a:pPr eaLnBrk="1" hangingPunct="1">
              <a:lnSpc>
                <a:spcPct val="90000"/>
              </a:lnSpc>
            </a:pPr>
            <a:endParaRPr lang="en-US" altLang="en-US" sz="2800" smtClean="0"/>
          </a:p>
          <a:p>
            <a:pPr eaLnBrk="1" hangingPunct="1">
              <a:lnSpc>
                <a:spcPct val="90000"/>
              </a:lnSpc>
            </a:pPr>
            <a:r>
              <a:rPr lang="en-US" altLang="en-US" sz="2800" smtClean="0"/>
              <a:t>Do you agree that there is “one best way” to do any job?</a:t>
            </a:r>
          </a:p>
          <a:p>
            <a:pPr eaLnBrk="1" hangingPunct="1">
              <a:lnSpc>
                <a:spcPct val="90000"/>
              </a:lnSpc>
            </a:pPr>
            <a:endParaRPr lang="en-US" altLang="en-US" sz="2800" smtClean="0"/>
          </a:p>
        </p:txBody>
      </p:sp>
      <p:graphicFrame>
        <p:nvGraphicFramePr>
          <p:cNvPr id="12292" name="Object 4"/>
          <p:cNvGraphicFramePr>
            <a:graphicFrameLocks noChangeAspect="1"/>
          </p:cNvGraphicFramePr>
          <p:nvPr>
            <p:ph type="clipArt" sz="half" idx="2"/>
          </p:nvPr>
        </p:nvGraphicFramePr>
        <p:xfrm>
          <a:off x="5141913" y="2665413"/>
          <a:ext cx="3813175" cy="2819400"/>
        </p:xfrm>
        <a:graphic>
          <a:graphicData uri="http://schemas.openxmlformats.org/presentationml/2006/ole">
            <mc:AlternateContent xmlns:mc="http://schemas.openxmlformats.org/markup-compatibility/2006">
              <mc:Choice xmlns:v="urn:schemas-microsoft-com:vml" Requires="v">
                <p:oleObj spid="_x0000_s12294" name="Clip" r:id="rId3" imgW="5767388" imgH="4106863" progId="">
                  <p:embed/>
                </p:oleObj>
              </mc:Choice>
              <mc:Fallback>
                <p:oleObj name="Clip" r:id="rId3" imgW="5767388" imgH="4106863"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913" y="2665413"/>
                        <a:ext cx="3813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en-US" smtClean="0"/>
              <a:t>General Administrative Theorists</a:t>
            </a:r>
          </a:p>
        </p:txBody>
      </p:sp>
      <p:sp>
        <p:nvSpPr>
          <p:cNvPr id="13315" name="Rectangle 3"/>
          <p:cNvSpPr>
            <a:spLocks noGrp="1" noChangeArrowheads="1"/>
          </p:cNvSpPr>
          <p:nvPr>
            <p:ph type="body" sz="half" idx="1"/>
          </p:nvPr>
        </p:nvSpPr>
        <p:spPr>
          <a:xfrm>
            <a:off x="609600" y="2286000"/>
            <a:ext cx="7696200" cy="2895600"/>
          </a:xfrm>
        </p:spPr>
        <p:txBody>
          <a:bodyPr/>
          <a:lstStyle/>
          <a:p>
            <a:pPr marL="457200" indent="-457200" eaLnBrk="1" hangingPunct="1">
              <a:lnSpc>
                <a:spcPct val="90000"/>
              </a:lnSpc>
            </a:pPr>
            <a:r>
              <a:rPr lang="en-US" altLang="en-US" sz="2800" smtClean="0"/>
              <a:t>Professional Metaphor</a:t>
            </a:r>
          </a:p>
          <a:p>
            <a:pPr marL="457200" indent="-457200" eaLnBrk="1" hangingPunct="1">
              <a:lnSpc>
                <a:spcPct val="90000"/>
              </a:lnSpc>
              <a:buFont typeface="Wingdings" panose="05000000000000000000" pitchFamily="2" charset="2"/>
              <a:buNone/>
            </a:pPr>
            <a:r>
              <a:rPr lang="en-US" altLang="en-US" sz="2400" smtClean="0"/>
              <a:t>Max Weber (1890s) - Bureaucracy; </a:t>
            </a:r>
          </a:p>
          <a:p>
            <a:pPr marL="457200" indent="-457200" eaLnBrk="1" hangingPunct="1">
              <a:lnSpc>
                <a:spcPct val="90000"/>
              </a:lnSpc>
              <a:buFont typeface="Wingdings" panose="05000000000000000000" pitchFamily="2" charset="2"/>
              <a:buNone/>
            </a:pPr>
            <a:r>
              <a:rPr lang="en-US" altLang="en-US" sz="2400" smtClean="0"/>
              <a:t>		Iron-cage of Rationality</a:t>
            </a:r>
          </a:p>
          <a:p>
            <a:pPr marL="457200" indent="-457200" eaLnBrk="1" hangingPunct="1">
              <a:lnSpc>
                <a:spcPct val="90000"/>
              </a:lnSpc>
              <a:buFont typeface="Wingdings" panose="05000000000000000000" pitchFamily="2" charset="2"/>
              <a:buNone/>
            </a:pPr>
            <a:endParaRPr lang="en-US" altLang="en-US" sz="2800" smtClean="0"/>
          </a:p>
          <a:p>
            <a:pPr marL="457200" indent="-457200" eaLnBrk="1" hangingPunct="1">
              <a:lnSpc>
                <a:spcPct val="90000"/>
              </a:lnSpc>
              <a:buFont typeface="Wingdings" panose="05000000000000000000" pitchFamily="2" charset="2"/>
              <a:buNone/>
            </a:pPr>
            <a:r>
              <a:rPr lang="en-US" altLang="en-US" sz="2400" smtClean="0"/>
              <a:t>Henri Fayol (1916) - 14 principles of Management</a:t>
            </a:r>
          </a:p>
          <a:p>
            <a:pPr marL="457200" indent="-457200" eaLnBrk="1" hangingPunct="1">
              <a:lnSpc>
                <a:spcPct val="90000"/>
              </a:lnSpc>
              <a:buFont typeface="Wingdings" panose="05000000000000000000" pitchFamily="2" charset="2"/>
              <a:buNone/>
            </a:pPr>
            <a:endParaRPr lang="en-US" altLang="en-US" sz="2400" smtClean="0"/>
          </a:p>
          <a:p>
            <a:pPr marL="457200" indent="-457200" eaLnBrk="1" hangingPunct="1">
              <a:lnSpc>
                <a:spcPct val="90000"/>
              </a:lnSpc>
              <a:buFont typeface="Wingdings" panose="05000000000000000000" pitchFamily="2" charset="2"/>
              <a:buNone/>
            </a:pPr>
            <a:r>
              <a:rPr lang="en-US" altLang="en-US" sz="2400" smtClean="0"/>
              <a:t>Mary Parket Follett (1933) - Spirit of compromise and co-operation</a:t>
            </a:r>
          </a:p>
          <a:p>
            <a:pPr marL="457200" indent="-457200" eaLnBrk="1" hangingPunct="1">
              <a:lnSpc>
                <a:spcPct val="90000"/>
              </a:lnSpc>
              <a:buFont typeface="Wingdings" panose="05000000000000000000" pitchFamily="2" charset="2"/>
              <a:buNone/>
            </a:pPr>
            <a:endParaRPr lang="en-US" altLang="en-US" sz="2400" smtClean="0"/>
          </a:p>
          <a:p>
            <a:pPr marL="457200" indent="-457200" eaLnBrk="1" hangingPunct="1">
              <a:lnSpc>
                <a:spcPct val="90000"/>
              </a:lnSpc>
              <a:buFont typeface="Wingdings" panose="05000000000000000000" pitchFamily="2" charset="2"/>
              <a:buNone/>
            </a:pPr>
            <a:endParaRPr lang="en-US" altLang="en-US" sz="2400" smtClean="0"/>
          </a:p>
        </p:txBody>
      </p:sp>
      <p:graphicFrame>
        <p:nvGraphicFramePr>
          <p:cNvPr id="13316" name="Object 4"/>
          <p:cNvGraphicFramePr>
            <a:graphicFrameLocks noChangeAspect="1"/>
          </p:cNvGraphicFramePr>
          <p:nvPr>
            <p:ph type="clipArt" sz="half" idx="2"/>
          </p:nvPr>
        </p:nvGraphicFramePr>
        <p:xfrm>
          <a:off x="5867400" y="1981200"/>
          <a:ext cx="2844800" cy="1822450"/>
        </p:xfrm>
        <a:graphic>
          <a:graphicData uri="http://schemas.openxmlformats.org/presentationml/2006/ole">
            <mc:AlternateContent xmlns:mc="http://schemas.openxmlformats.org/markup-compatibility/2006">
              <mc:Choice xmlns:v="urn:schemas-microsoft-com:vml" Requires="v">
                <p:oleObj spid="_x0000_s13318" name="Clip" r:id="rId3" imgW="873252" imgH="822960" progId="">
                  <p:embed/>
                </p:oleObj>
              </mc:Choice>
              <mc:Fallback>
                <p:oleObj name="Clip" r:id="rId3" imgW="873252" imgH="8229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81200"/>
                        <a:ext cx="28448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06400" y="228600"/>
            <a:ext cx="8432800" cy="1143000"/>
          </a:xfrm>
        </p:spPr>
        <p:txBody>
          <a:bodyPr/>
          <a:lstStyle/>
          <a:p>
            <a:pPr eaLnBrk="1" hangingPunct="1"/>
            <a:r>
              <a:rPr lang="en-US" altLang="en-US" smtClean="0"/>
              <a:t>Human Resources Approach</a:t>
            </a:r>
          </a:p>
        </p:txBody>
      </p:sp>
      <p:sp>
        <p:nvSpPr>
          <p:cNvPr id="14339" name="Rectangle 3"/>
          <p:cNvSpPr>
            <a:spLocks noGrp="1" noChangeArrowheads="1"/>
          </p:cNvSpPr>
          <p:nvPr>
            <p:ph type="body" idx="1"/>
          </p:nvPr>
        </p:nvSpPr>
        <p:spPr>
          <a:xfrm>
            <a:off x="400050" y="2286000"/>
            <a:ext cx="8650288" cy="4114800"/>
          </a:xfrm>
        </p:spPr>
        <p:txBody>
          <a:bodyPr/>
          <a:lstStyle/>
          <a:p>
            <a:pPr eaLnBrk="1" hangingPunct="1"/>
            <a:r>
              <a:rPr lang="en-US" altLang="en-US" smtClean="0"/>
              <a:t>Elton Mayo - </a:t>
            </a:r>
            <a:r>
              <a:rPr lang="en-US" altLang="en-US" b="1" smtClean="0"/>
              <a:t>Hawthorne Studies</a:t>
            </a:r>
          </a:p>
          <a:p>
            <a:pPr eaLnBrk="1" hangingPunct="1"/>
            <a:r>
              <a:rPr lang="en-US" altLang="en-US" smtClean="0"/>
              <a:t>Maslow – Hierarchy of needs</a:t>
            </a:r>
          </a:p>
          <a:p>
            <a:pPr eaLnBrk="1" hangingPunct="1"/>
            <a:r>
              <a:rPr lang="en-US" altLang="en-US" smtClean="0"/>
              <a:t>McGregor – Theory X and Y</a:t>
            </a:r>
          </a:p>
          <a:p>
            <a:pPr eaLnBrk="1" hangingPunct="1"/>
            <a:r>
              <a:rPr lang="en-US" altLang="en-US" smtClean="0"/>
              <a:t>Chester Barnard - “Functions of the Executive” - authority comes from willingness of subordinates to accept 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docProps/app.xml><?xml version="1.0" encoding="utf-8"?>
<Properties xmlns="http://schemas.openxmlformats.org/officeDocument/2006/extended-properties" xmlns:vt="http://schemas.openxmlformats.org/officeDocument/2006/docPropsVTypes">
  <Template/>
  <TotalTime>2025</TotalTime>
  <Words>2160</Words>
  <Application>Microsoft Office PowerPoint</Application>
  <PresentationFormat>On-screen Show (4:3)</PresentationFormat>
  <Paragraphs>308</Paragraphs>
  <Slides>45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53" baseType="lpstr">
      <vt:lpstr>Tahoma</vt:lpstr>
      <vt:lpstr>Arial</vt:lpstr>
      <vt:lpstr>Wingdings</vt:lpstr>
      <vt:lpstr>Times New Roman</vt:lpstr>
      <vt:lpstr>Blends</vt:lpstr>
      <vt:lpstr>Clip</vt:lpstr>
      <vt:lpstr>Presentation</vt:lpstr>
      <vt:lpstr>Slide</vt:lpstr>
      <vt:lpstr>Management</vt:lpstr>
      <vt:lpstr>Agenda</vt:lpstr>
      <vt:lpstr>Last Week</vt:lpstr>
      <vt:lpstr>Development of Major Management Theories</vt:lpstr>
      <vt:lpstr>Historical Background</vt:lpstr>
      <vt:lpstr>Classical Contributors</vt:lpstr>
      <vt:lpstr>One Best Way</vt:lpstr>
      <vt:lpstr>General Administrative Theorists</vt:lpstr>
      <vt:lpstr>Human Resources Approach</vt:lpstr>
      <vt:lpstr>Quantitative School</vt:lpstr>
      <vt:lpstr>Contemporary Schools</vt:lpstr>
      <vt:lpstr>Next Metaphor??</vt:lpstr>
      <vt:lpstr>What would you do …</vt:lpstr>
      <vt:lpstr>Personal Management Moment</vt:lpstr>
      <vt:lpstr>Chapter 3: Study Questions</vt:lpstr>
      <vt:lpstr>What is Interesting?</vt:lpstr>
      <vt:lpstr>Heinz’s Dilemma</vt:lpstr>
      <vt:lpstr>Answer the following questions Y/N</vt:lpstr>
      <vt:lpstr> What is ethical behavior? </vt:lpstr>
      <vt:lpstr> What is ethical behavior? </vt:lpstr>
      <vt:lpstr> What is ethical behavior? </vt:lpstr>
      <vt:lpstr>Defining Issues</vt:lpstr>
      <vt:lpstr>Importance 1 = great importance 2 = of much importance, 3 = of some importance,  4 = of little importance       5 = of no importance</vt:lpstr>
      <vt:lpstr>What is ethical behavior?</vt:lpstr>
      <vt:lpstr>Importance 1 = great importance 2 = of much importance, 3 = of some importance,  4 = of little importance       5 = of no importance</vt:lpstr>
      <vt:lpstr>In a different VOICE</vt:lpstr>
      <vt:lpstr> What is ethical behavior? </vt:lpstr>
      <vt:lpstr> How do ethical dilemmas complicate the workplace?  </vt:lpstr>
      <vt:lpstr>PowerPoint Presentation</vt:lpstr>
      <vt:lpstr> How do ethical dilemmas complicate the workplace?  </vt:lpstr>
      <vt:lpstr>      How do ethical dilemmas complicate the workplace? </vt:lpstr>
      <vt:lpstr>How can high ethical standards be maintained?</vt:lpstr>
      <vt:lpstr>How can high ethical standards be maintained?</vt:lpstr>
      <vt:lpstr>   How can high ethical standards be maintained?  </vt:lpstr>
      <vt:lpstr>      What is corporate social responsibility? </vt:lpstr>
      <vt:lpstr>    What is corporate social responsibility?</vt:lpstr>
      <vt:lpstr>What is corporate social responsibility?</vt:lpstr>
      <vt:lpstr>What is corporate social responsibility?</vt:lpstr>
      <vt:lpstr>Next Day</vt:lpstr>
      <vt:lpstr>PowerPoint Presentation</vt:lpstr>
      <vt:lpstr>PowerPoint Presentation</vt:lpstr>
      <vt:lpstr>PowerPoint Presentation</vt:lpstr>
      <vt:lpstr>PowerPoint Presentation</vt:lpstr>
      <vt:lpstr>PowerPoint Presentation</vt:lpstr>
      <vt:lpstr>PowerPoint Presentation</vt:lpstr>
    </vt:vector>
  </TitlesOfParts>
  <Company>Brock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dc:title>
  <dc:creator>Faculty of Business</dc:creator>
  <cp:lastModifiedBy>Barry Wright</cp:lastModifiedBy>
  <cp:revision>30</cp:revision>
  <dcterms:created xsi:type="dcterms:W3CDTF">2005-09-09T17:51:44Z</dcterms:created>
  <dcterms:modified xsi:type="dcterms:W3CDTF">2019-01-21T20:42:02Z</dcterms:modified>
</cp:coreProperties>
</file>