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301" r:id="rId4"/>
    <p:sldId id="302" r:id="rId5"/>
    <p:sldId id="303" r:id="rId6"/>
    <p:sldId id="304" r:id="rId7"/>
    <p:sldId id="305" r:id="rId8"/>
    <p:sldId id="265" r:id="rId9"/>
    <p:sldId id="277" r:id="rId10"/>
    <p:sldId id="266" r:id="rId11"/>
    <p:sldId id="279" r:id="rId12"/>
    <p:sldId id="280" r:id="rId13"/>
    <p:sldId id="281" r:id="rId14"/>
    <p:sldId id="282" r:id="rId15"/>
    <p:sldId id="293" r:id="rId16"/>
    <p:sldId id="294" r:id="rId17"/>
    <p:sldId id="295" r:id="rId18"/>
    <p:sldId id="296" r:id="rId19"/>
    <p:sldId id="297" r:id="rId20"/>
    <p:sldId id="298" r:id="rId21"/>
    <p:sldId id="299" r:id="rId22"/>
    <p:sldId id="300" r:id="rId23"/>
    <p:sldId id="290" r:id="rId24"/>
    <p:sldId id="260" r:id="rId25"/>
    <p:sldId id="261" r:id="rId26"/>
    <p:sldId id="263" r:id="rId27"/>
    <p:sldId id="267" r:id="rId28"/>
    <p:sldId id="278" r:id="rId29"/>
    <p:sldId id="276" r:id="rId30"/>
    <p:sldId id="271" r:id="rId31"/>
    <p:sldId id="272" r:id="rId32"/>
    <p:sldId id="273" r:id="rId33"/>
    <p:sldId id="274" r:id="rId34"/>
    <p:sldId id="264"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90" y="12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3572BD3-2D95-4249-BEB0-9D02BDF1946B}" type="datetimeFigureOut">
              <a:rPr lang="en-US"/>
              <a:pPr>
                <a:defRPr/>
              </a:pPr>
              <a:t>1/30/2019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7A8F11-6EEC-4241-8729-84EF6BA13FCE}" type="slidenum">
              <a:rPr lang="en-US" altLang="en-US"/>
              <a:pPr>
                <a:defRPr/>
              </a:pPr>
              <a:t>‹#›</a:t>
            </a:fld>
            <a:endParaRPr lang="en-US" altLang="en-US"/>
          </a:p>
        </p:txBody>
      </p:sp>
    </p:spTree>
    <p:extLst>
      <p:ext uri="{BB962C8B-B14F-4D97-AF65-F5344CB8AC3E}">
        <p14:creationId xmlns:p14="http://schemas.microsoft.com/office/powerpoint/2010/main" val="2521117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7210E6-7F63-4ACE-A3F0-7607961876A5}" type="slidenum">
              <a:rPr lang="en-US" altLang="en-US" smtClean="0"/>
              <a:pPr>
                <a:spcBef>
                  <a:spcPct val="0"/>
                </a:spcBef>
              </a:pPr>
              <a:t>26</a:t>
            </a:fld>
            <a:endParaRPr lang="en-US" altLang="en-US" smtClean="0"/>
          </a:p>
        </p:txBody>
      </p:sp>
      <p:sp>
        <p:nvSpPr>
          <p:cNvPr id="15363" name="Rectangle 2"/>
          <p:cNvSpPr>
            <a:spLocks noGrp="1" noChangeArrowheads="1"/>
          </p:cNvSpPr>
          <p:nvPr>
            <p:ph type="body" idx="1"/>
          </p:nvPr>
        </p:nvSpPr>
        <p:spPr bwMode="auto">
          <a:xfrm>
            <a:off x="76200" y="4038600"/>
            <a:ext cx="6705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spcBef>
                <a:spcPct val="0"/>
              </a:spcBef>
            </a:pPr>
            <a:endParaRPr lang="en-US" altLang="en-US" smtClean="0"/>
          </a:p>
        </p:txBody>
      </p:sp>
      <p:sp>
        <p:nvSpPr>
          <p:cNvPr id="15364" name="Rectangle 3"/>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97184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F11CD9C-764C-4475-BF1E-0C1758883450}" type="slidenum">
              <a:rPr lang="en-US" altLang="en-US"/>
              <a:pPr eaLnBrk="1" hangingPunct="1"/>
              <a:t>28</a:t>
            </a:fld>
            <a:endParaRPr lang="en-US" altLang="en-US"/>
          </a:p>
        </p:txBody>
      </p:sp>
    </p:spTree>
    <p:extLst>
      <p:ext uri="{BB962C8B-B14F-4D97-AF65-F5344CB8AC3E}">
        <p14:creationId xmlns:p14="http://schemas.microsoft.com/office/powerpoint/2010/main" val="2289169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A44CD41-6858-4FC0-8117-28635185F4E7}" type="datetimeFigureOut">
              <a:rPr lang="en-US"/>
              <a:pPr>
                <a:defRPr/>
              </a:pPr>
              <a:t>1/30/2019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1D2615-614A-4E4A-9E58-BDF13182A334}" type="slidenum">
              <a:rPr lang="en-US" altLang="en-US"/>
              <a:pPr>
                <a:defRPr/>
              </a:pPr>
              <a:t>‹#›</a:t>
            </a:fld>
            <a:endParaRPr lang="en-US" altLang="en-US"/>
          </a:p>
        </p:txBody>
      </p:sp>
    </p:spTree>
    <p:extLst>
      <p:ext uri="{BB962C8B-B14F-4D97-AF65-F5344CB8AC3E}">
        <p14:creationId xmlns:p14="http://schemas.microsoft.com/office/powerpoint/2010/main" val="1200837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7639E3-5779-4277-AB9D-2D7C69F15B28}" type="datetimeFigureOut">
              <a:rPr lang="en-US"/>
              <a:pPr>
                <a:defRPr/>
              </a:pPr>
              <a:t>1/30/2019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E4E6EE-D7A4-4711-B4F4-13B93EB5D790}" type="slidenum">
              <a:rPr lang="en-US" altLang="en-US"/>
              <a:pPr>
                <a:defRPr/>
              </a:pPr>
              <a:t>‹#›</a:t>
            </a:fld>
            <a:endParaRPr lang="en-US" altLang="en-US"/>
          </a:p>
        </p:txBody>
      </p:sp>
    </p:spTree>
    <p:extLst>
      <p:ext uri="{BB962C8B-B14F-4D97-AF65-F5344CB8AC3E}">
        <p14:creationId xmlns:p14="http://schemas.microsoft.com/office/powerpoint/2010/main" val="60222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D8B2AA-3D9B-4784-95F1-999EC209FE34}" type="datetimeFigureOut">
              <a:rPr lang="en-US"/>
              <a:pPr>
                <a:defRPr/>
              </a:pPr>
              <a:t>1/30/2019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1CAB1B-3155-4728-8D61-F957EB8BECBB}" type="slidenum">
              <a:rPr lang="en-US" altLang="en-US"/>
              <a:pPr>
                <a:defRPr/>
              </a:pPr>
              <a:t>‹#›</a:t>
            </a:fld>
            <a:endParaRPr lang="en-US" altLang="en-US"/>
          </a:p>
        </p:txBody>
      </p:sp>
    </p:spTree>
    <p:extLst>
      <p:ext uri="{BB962C8B-B14F-4D97-AF65-F5344CB8AC3E}">
        <p14:creationId xmlns:p14="http://schemas.microsoft.com/office/powerpoint/2010/main" val="2575843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r>
              <a:rPr lang="en-US"/>
              <a:t>Management 8/e - Chapter 10</a:t>
            </a: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EB8482D6-27CA-4B4D-A54C-FB632183EBAC}" type="slidenum">
              <a:rPr lang="en-US" altLang="en-US"/>
              <a:pPr>
                <a:defRPr/>
              </a:pPr>
              <a:t>‹#›</a:t>
            </a:fld>
            <a:endParaRPr lang="en-US" alt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US"/>
          </a:p>
        </p:txBody>
      </p:sp>
    </p:spTree>
    <p:extLst>
      <p:ext uri="{BB962C8B-B14F-4D97-AF65-F5344CB8AC3E}">
        <p14:creationId xmlns:p14="http://schemas.microsoft.com/office/powerpoint/2010/main" val="178932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06378C-C070-4F25-8B91-3A277DB34760}" type="datetimeFigureOut">
              <a:rPr lang="en-US"/>
              <a:pPr>
                <a:defRPr/>
              </a:pPr>
              <a:t>1/30/2019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707A22-36B5-4BF2-96BD-E5260951F000}" type="slidenum">
              <a:rPr lang="en-US" altLang="en-US"/>
              <a:pPr>
                <a:defRPr/>
              </a:pPr>
              <a:t>‹#›</a:t>
            </a:fld>
            <a:endParaRPr lang="en-US" altLang="en-US"/>
          </a:p>
        </p:txBody>
      </p:sp>
    </p:spTree>
    <p:extLst>
      <p:ext uri="{BB962C8B-B14F-4D97-AF65-F5344CB8AC3E}">
        <p14:creationId xmlns:p14="http://schemas.microsoft.com/office/powerpoint/2010/main" val="411515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9B783C-6086-4266-94D8-15DA3BAC9878}" type="datetimeFigureOut">
              <a:rPr lang="en-US"/>
              <a:pPr>
                <a:defRPr/>
              </a:pPr>
              <a:t>1/30/2019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3DA0F1-FA9A-4C32-9BDD-EA59ED899F97}" type="slidenum">
              <a:rPr lang="en-US" altLang="en-US"/>
              <a:pPr>
                <a:defRPr/>
              </a:pPr>
              <a:t>‹#›</a:t>
            </a:fld>
            <a:endParaRPr lang="en-US" altLang="en-US"/>
          </a:p>
        </p:txBody>
      </p:sp>
    </p:spTree>
    <p:extLst>
      <p:ext uri="{BB962C8B-B14F-4D97-AF65-F5344CB8AC3E}">
        <p14:creationId xmlns:p14="http://schemas.microsoft.com/office/powerpoint/2010/main" val="153819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7D574A-7144-45E1-9138-53C071542DE8}" type="datetimeFigureOut">
              <a:rPr lang="en-US"/>
              <a:pPr>
                <a:defRPr/>
              </a:pPr>
              <a:t>1/30/2019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88BA1D-CBA0-454C-B7C0-D549A3AF13E9}" type="slidenum">
              <a:rPr lang="en-US" altLang="en-US"/>
              <a:pPr>
                <a:defRPr/>
              </a:pPr>
              <a:t>‹#›</a:t>
            </a:fld>
            <a:endParaRPr lang="en-US" altLang="en-US"/>
          </a:p>
        </p:txBody>
      </p:sp>
    </p:spTree>
    <p:extLst>
      <p:ext uri="{BB962C8B-B14F-4D97-AF65-F5344CB8AC3E}">
        <p14:creationId xmlns:p14="http://schemas.microsoft.com/office/powerpoint/2010/main" val="2144313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620FB58-30FF-4C79-A7C7-365046BEC6E2}" type="datetimeFigureOut">
              <a:rPr lang="en-US"/>
              <a:pPr>
                <a:defRPr/>
              </a:pPr>
              <a:t>1/30/2019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9B4793-F06D-4029-B7F1-82EC98D02668}" type="slidenum">
              <a:rPr lang="en-US" altLang="en-US"/>
              <a:pPr>
                <a:defRPr/>
              </a:pPr>
              <a:t>‹#›</a:t>
            </a:fld>
            <a:endParaRPr lang="en-US" altLang="en-US"/>
          </a:p>
        </p:txBody>
      </p:sp>
    </p:spTree>
    <p:extLst>
      <p:ext uri="{BB962C8B-B14F-4D97-AF65-F5344CB8AC3E}">
        <p14:creationId xmlns:p14="http://schemas.microsoft.com/office/powerpoint/2010/main" val="8617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8CC762-E369-456D-AEB0-AF3805B423D0}" type="datetimeFigureOut">
              <a:rPr lang="en-US"/>
              <a:pPr>
                <a:defRPr/>
              </a:pPr>
              <a:t>1/30/2019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F03B99-7CB4-4330-BA86-A25D44EE6E97}" type="slidenum">
              <a:rPr lang="en-US" altLang="en-US"/>
              <a:pPr>
                <a:defRPr/>
              </a:pPr>
              <a:t>‹#›</a:t>
            </a:fld>
            <a:endParaRPr lang="en-US" altLang="en-US"/>
          </a:p>
        </p:txBody>
      </p:sp>
    </p:spTree>
    <p:extLst>
      <p:ext uri="{BB962C8B-B14F-4D97-AF65-F5344CB8AC3E}">
        <p14:creationId xmlns:p14="http://schemas.microsoft.com/office/powerpoint/2010/main" val="191811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0B98B1-EC29-4134-8D05-A19ED7E27E16}" type="datetimeFigureOut">
              <a:rPr lang="en-US"/>
              <a:pPr>
                <a:defRPr/>
              </a:pPr>
              <a:t>1/30/2019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E8AA6C1-D186-43BC-BB56-FE1A45E30010}" type="slidenum">
              <a:rPr lang="en-US" altLang="en-US"/>
              <a:pPr>
                <a:defRPr/>
              </a:pPr>
              <a:t>‹#›</a:t>
            </a:fld>
            <a:endParaRPr lang="en-US" altLang="en-US"/>
          </a:p>
        </p:txBody>
      </p:sp>
    </p:spTree>
    <p:extLst>
      <p:ext uri="{BB962C8B-B14F-4D97-AF65-F5344CB8AC3E}">
        <p14:creationId xmlns:p14="http://schemas.microsoft.com/office/powerpoint/2010/main" val="724782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908491-DE20-4E1B-85EB-0B6655942499}" type="datetimeFigureOut">
              <a:rPr lang="en-US"/>
              <a:pPr>
                <a:defRPr/>
              </a:pPr>
              <a:t>1/30/2019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5D1E71-61ED-4B3D-8D76-46D16AD4711D}" type="slidenum">
              <a:rPr lang="en-US" altLang="en-US"/>
              <a:pPr>
                <a:defRPr/>
              </a:pPr>
              <a:t>‹#›</a:t>
            </a:fld>
            <a:endParaRPr lang="en-US" altLang="en-US"/>
          </a:p>
        </p:txBody>
      </p:sp>
    </p:spTree>
    <p:extLst>
      <p:ext uri="{BB962C8B-B14F-4D97-AF65-F5344CB8AC3E}">
        <p14:creationId xmlns:p14="http://schemas.microsoft.com/office/powerpoint/2010/main" val="55739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743BBC-70C9-4267-8DC1-2522FABEAC27}" type="datetimeFigureOut">
              <a:rPr lang="en-US"/>
              <a:pPr>
                <a:defRPr/>
              </a:pPr>
              <a:t>1/30/2019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8F7023-8508-4A82-9F51-B0F511F74861}" type="slidenum">
              <a:rPr lang="en-US" altLang="en-US"/>
              <a:pPr>
                <a:defRPr/>
              </a:pPr>
              <a:t>‹#›</a:t>
            </a:fld>
            <a:endParaRPr lang="en-US" altLang="en-US"/>
          </a:p>
        </p:txBody>
      </p:sp>
    </p:spTree>
    <p:extLst>
      <p:ext uri="{BB962C8B-B14F-4D97-AF65-F5344CB8AC3E}">
        <p14:creationId xmlns:p14="http://schemas.microsoft.com/office/powerpoint/2010/main" val="322815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6890C0F-3A15-4BB1-ADA4-9DBCFD2F0511}" type="datetimeFigureOut">
              <a:rPr lang="en-US"/>
              <a:pPr>
                <a:defRPr/>
              </a:pPr>
              <a:t>1/30/2019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3212500-5DA1-4D05-A88B-95A02C1577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ositivelypositive.com/2014/11/23/minimalism-success-and-the-curious-writing-habit-of-george-r-r-marti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imgres?imgurl=http://www.naturephoto-cz.com/photos/krasensky/asian-lady-beetle-2008_062.jpg&amp;imgrefurl=http://www.naturephoto-cz.com/asian-lady-beetle:harmonia-axyridis-photo-8762.html&amp;usg=__lG_DUxIwiE9TNc_7hzQHWdaiXPo=&amp;h=400&amp;w=600&amp;sz=108&amp;hl=en&amp;start=4&amp;um=1&amp;itbs=1&amp;tbnid=PmZVBTQBG39FHM:&amp;tbnh=90&amp;tbnw=135&amp;prev=/images?q%3Dlady%2Bbeetle%26um%3D1%26hl%3Den%26sa%3DN%26rlz%3D1T4SUNA_enCA242CA242%26tbs%3Disch: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a/url?sa=i&amp;rct=j&amp;q=&amp;esrc=s&amp;source=images&amp;cd=&amp;cad=rja&amp;uact=8&amp;ved=0CAcQjRw&amp;url=https://matthewmccarter.wordpress.com/2013/09/10/how-15-smokejumpers-in-1949-are-like-40000-incas-in-1532/&amp;ei=Cu9AVZXtNYuUyQT6hIGYBQ&amp;bvm=bv.91665533,d.aWw&amp;psig=AFQjCNH4_-FXJi0lm1VTkwkC3U6Wb2LpIA&amp;ust=143040516965216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qPlJWk8-b4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ca/url?sa=i&amp;rct=j&amp;q=&amp;esrc=s&amp;source=images&amp;cd=&amp;cad=rja&amp;uact=8&amp;ved=0CAcQjRw&amp;url=http://www.keepcalm-o-matic.co.uk/p/stay-calm-be-brave-and-wait-for-the-signs/&amp;ei=-yRBVYy3E4-gyQTo9oDIDA&amp;bvm=bv.91665533,d.aWw&amp;psig=AFQjCNG5komZ3OSsUU48ye6z3svS2sVZcw&amp;ust=143041906369404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hyperlink" Target="http://hbr.org/product/playing-to-win-how-strategy-really-works/an/11202-HBK-ENG" TargetMode="External"/><Relationship Id="rId2" Type="http://schemas.openxmlformats.org/officeDocument/2006/relationships/hyperlink" Target="http://hbr.org/books/playing-to-win" TargetMode="Externa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4.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95600"/>
            <a:ext cx="8382000" cy="1470025"/>
          </a:xfrm>
        </p:spPr>
        <p:txBody>
          <a:bodyPr rtlCol="0">
            <a:normAutofit/>
          </a:bodyPr>
          <a:lstStyle/>
          <a:p>
            <a:pPr eaLnBrk="1" fontAlgn="auto" hangingPunct="1">
              <a:spcAft>
                <a:spcPts val="0"/>
              </a:spcAft>
              <a:defRPr/>
            </a:pPr>
            <a:r>
              <a:rPr lang="en-US" dirty="0" smtClean="0"/>
              <a:t>Planning and Strategic Management</a:t>
            </a:r>
          </a:p>
        </p:txBody>
      </p:sp>
      <p:sp>
        <p:nvSpPr>
          <p:cNvPr id="3" name="Subtitle 2"/>
          <p:cNvSpPr>
            <a:spLocks noGrp="1"/>
          </p:cNvSpPr>
          <p:nvPr>
            <p:ph type="subTitle" idx="1"/>
          </p:nvPr>
        </p:nvSpPr>
        <p:spPr>
          <a:xfrm>
            <a:off x="381000" y="4495800"/>
            <a:ext cx="8382000" cy="1752600"/>
          </a:xfrm>
        </p:spPr>
        <p:txBody>
          <a:bodyPr rtlCol="0">
            <a:normAutofit fontScale="85000" lnSpcReduction="20000"/>
          </a:bodyPr>
          <a:lstStyle/>
          <a:p>
            <a:pPr eaLnBrk="1" fontAlgn="auto" hangingPunct="1">
              <a:spcAft>
                <a:spcPts val="0"/>
              </a:spcAft>
              <a:defRPr/>
            </a:pPr>
            <a:r>
              <a:rPr lang="en-US" dirty="0" smtClean="0"/>
              <a:t>Agenda: </a:t>
            </a:r>
          </a:p>
          <a:p>
            <a:pPr eaLnBrk="1" fontAlgn="auto" hangingPunct="1">
              <a:spcAft>
                <a:spcPts val="0"/>
              </a:spcAft>
              <a:defRPr/>
            </a:pPr>
            <a:r>
              <a:rPr lang="en-US" dirty="0" smtClean="0"/>
              <a:t>Q/A</a:t>
            </a:r>
            <a:endParaRPr lang="en-US" dirty="0"/>
          </a:p>
          <a:p>
            <a:pPr eaLnBrk="1" fontAlgn="auto" hangingPunct="1">
              <a:spcAft>
                <a:spcPts val="0"/>
              </a:spcAft>
              <a:defRPr/>
            </a:pPr>
            <a:r>
              <a:rPr lang="en-US" dirty="0" smtClean="0"/>
              <a:t>Service </a:t>
            </a:r>
            <a:r>
              <a:rPr lang="en-US" dirty="0"/>
              <a:t>L</a:t>
            </a:r>
            <a:r>
              <a:rPr lang="en-US" dirty="0" smtClean="0"/>
              <a:t>earning Project: Contract plus Question</a:t>
            </a:r>
          </a:p>
          <a:p>
            <a:pPr eaLnBrk="1" fontAlgn="auto" hangingPunct="1">
              <a:spcAft>
                <a:spcPts val="0"/>
              </a:spcAft>
              <a:defRPr/>
            </a:pPr>
            <a:r>
              <a:rPr lang="en-US" dirty="0" smtClean="0"/>
              <a:t>Class</a:t>
            </a:r>
          </a:p>
        </p:txBody>
      </p:sp>
      <p:pic>
        <p:nvPicPr>
          <p:cNvPr id="5124" name="Picture 2" descr="http://bradpoulos.com/wp-content/uploads/2011/06/business-plan-in-trash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2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Commercial</a:t>
            </a:r>
          </a:p>
        </p:txBody>
      </p:sp>
      <p:sp>
        <p:nvSpPr>
          <p:cNvPr id="9219" name="Content Placeholder 2"/>
          <p:cNvSpPr>
            <a:spLocks noGrp="1"/>
          </p:cNvSpPr>
          <p:nvPr>
            <p:ph idx="1"/>
          </p:nvPr>
        </p:nvSpPr>
        <p:spPr>
          <a:xfrm>
            <a:off x="228600" y="1219200"/>
            <a:ext cx="8458200" cy="4525963"/>
          </a:xfrm>
        </p:spPr>
        <p:txBody>
          <a:bodyPr/>
          <a:lstStyle/>
          <a:p>
            <a:pPr eaLnBrk="1" hangingPunct="1">
              <a:lnSpc>
                <a:spcPct val="80000"/>
              </a:lnSpc>
            </a:pPr>
            <a:r>
              <a:rPr lang="en-US" altLang="en-US" dirty="0" smtClean="0"/>
              <a:t>Goal setting – SMART goals</a:t>
            </a:r>
          </a:p>
          <a:p>
            <a:pPr eaLnBrk="1" hangingPunct="1">
              <a:lnSpc>
                <a:spcPct val="80000"/>
              </a:lnSpc>
            </a:pPr>
            <a:r>
              <a:rPr lang="en-US" altLang="en-US" dirty="0" smtClean="0"/>
              <a:t>Systems Thinking – focus on the daily plan</a:t>
            </a:r>
          </a:p>
          <a:p>
            <a:r>
              <a:rPr lang="en-US" altLang="en-US" b="1" dirty="0" smtClean="0"/>
              <a:t>If you’re a coach,</a:t>
            </a:r>
            <a:r>
              <a:rPr lang="en-US" altLang="en-US" dirty="0" smtClean="0"/>
              <a:t> your goal is to win a championship. Your system is what your team does at practice each day.</a:t>
            </a:r>
          </a:p>
          <a:p>
            <a:r>
              <a:rPr lang="en-US" altLang="en-US" b="1" dirty="0" smtClean="0"/>
              <a:t>If you’re a writer,</a:t>
            </a:r>
            <a:r>
              <a:rPr lang="en-US" altLang="en-US" dirty="0" smtClean="0"/>
              <a:t> your goal is to write a book. Your system is the </a:t>
            </a:r>
            <a:r>
              <a:rPr lang="en-US" altLang="en-US" dirty="0" smtClean="0">
                <a:hlinkClick r:id="rId2"/>
              </a:rPr>
              <a:t>writing schedule</a:t>
            </a:r>
            <a:r>
              <a:rPr lang="en-US" altLang="en-US" dirty="0" smtClean="0"/>
              <a:t> that you follow each week.</a:t>
            </a:r>
          </a:p>
          <a:p>
            <a:r>
              <a:rPr lang="en-US" altLang="en-US" dirty="0" smtClean="0"/>
              <a:t>If you completely ignored your goals and focused only on your system, would you still get results?</a:t>
            </a:r>
          </a:p>
          <a:p>
            <a:pPr eaLnBrk="1" hangingPunct="1">
              <a:lnSpc>
                <a:spcPct val="80000"/>
              </a:lnSpc>
              <a:buFont typeface="Wingdings" panose="05000000000000000000" pitchFamily="2" charset="2"/>
              <a:buChar char="§"/>
            </a:pPr>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914400"/>
            <a:ext cx="7772400" cy="1470025"/>
          </a:xfrm>
        </p:spPr>
        <p:txBody>
          <a:bodyPr/>
          <a:lstStyle/>
          <a:p>
            <a:r>
              <a:rPr lang="en-US" altLang="en-US" sz="4200" i="1" dirty="0"/>
              <a:t>Managing the Unexpected: Assuring High Performance in a  Complex World</a:t>
            </a:r>
            <a:r>
              <a:rPr lang="en-US" altLang="en-US" sz="4200" dirty="0"/>
              <a:t> </a:t>
            </a:r>
          </a:p>
        </p:txBody>
      </p:sp>
      <p:sp>
        <p:nvSpPr>
          <p:cNvPr id="2051" name="Rectangle 3"/>
          <p:cNvSpPr>
            <a:spLocks noGrp="1" noChangeArrowheads="1"/>
          </p:cNvSpPr>
          <p:nvPr>
            <p:ph type="subTitle" idx="1"/>
          </p:nvPr>
        </p:nvSpPr>
        <p:spPr>
          <a:xfrm>
            <a:off x="152400" y="3581400"/>
            <a:ext cx="8382000" cy="1752600"/>
          </a:xfrm>
        </p:spPr>
        <p:txBody>
          <a:bodyPr/>
          <a:lstStyle/>
          <a:p>
            <a:pPr algn="ctr"/>
            <a:r>
              <a:rPr lang="en-US" altLang="en-US" sz="4000" dirty="0"/>
              <a:t>Being a </a:t>
            </a:r>
            <a:r>
              <a:rPr lang="en-US" altLang="en-US" sz="4000" b="1" dirty="0"/>
              <a:t>Highly Reliable Organization</a:t>
            </a:r>
          </a:p>
        </p:txBody>
      </p:sp>
    </p:spTree>
    <p:extLst>
      <p:ext uri="{BB962C8B-B14F-4D97-AF65-F5344CB8AC3E}">
        <p14:creationId xmlns:p14="http://schemas.microsoft.com/office/powerpoint/2010/main" val="3369111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90600" y="274637"/>
            <a:ext cx="8229600" cy="1143000"/>
          </a:xfrm>
        </p:spPr>
        <p:txBody>
          <a:bodyPr/>
          <a:lstStyle/>
          <a:p>
            <a:r>
              <a:rPr lang="en-US" altLang="en-US" dirty="0"/>
              <a:t>Not on Your Watch</a:t>
            </a:r>
          </a:p>
        </p:txBody>
      </p:sp>
      <p:pic>
        <p:nvPicPr>
          <p:cNvPr id="34821" name="Picture 5" descr="tita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1901779"/>
            <a:ext cx="2667000" cy="1687513"/>
          </a:xfrm>
          <a:prstGeom prst="rect">
            <a:avLst/>
          </a:prstGeom>
          <a:noFill/>
          <a:extLst>
            <a:ext uri="{909E8E84-426E-40DD-AFC4-6F175D3DCCD1}">
              <a14:hiddenFill xmlns:a14="http://schemas.microsoft.com/office/drawing/2010/main">
                <a:solidFill>
                  <a:srgbClr val="FFFFFF"/>
                </a:solidFill>
              </a14:hiddenFill>
            </a:ext>
          </a:extLst>
        </p:spPr>
      </p:pic>
      <p:pic>
        <p:nvPicPr>
          <p:cNvPr id="34823" name="Picture 7" descr="Metro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96331"/>
            <a:ext cx="2590800" cy="1806575"/>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B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399" y="613047"/>
            <a:ext cx="30480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descr="ExxonValde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49" y="3886200"/>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34829" name="Picture 13" descr="Chernoby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399" y="3048000"/>
            <a:ext cx="29845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4831" name="Picture 15" descr="Columb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974" y="3810000"/>
            <a:ext cx="2514600" cy="1301750"/>
          </a:xfrm>
          <a:prstGeom prst="rect">
            <a:avLst/>
          </a:prstGeom>
          <a:noFill/>
          <a:extLst>
            <a:ext uri="{909E8E84-426E-40DD-AFC4-6F175D3DCCD1}">
              <a14:hiddenFill xmlns:a14="http://schemas.microsoft.com/office/drawing/2010/main">
                <a:solidFill>
                  <a:srgbClr val="FFFFFF"/>
                </a:solidFill>
              </a14:hiddenFill>
            </a:ext>
          </a:extLst>
        </p:spPr>
      </p:pic>
      <p:pic>
        <p:nvPicPr>
          <p:cNvPr id="34833" name="Picture 17" descr="PiperOilRi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3112" y="5352256"/>
            <a:ext cx="2060575" cy="133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52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HRO: Plan for the Unexpected</a:t>
            </a:r>
            <a:endParaRPr lang="en-US" altLang="en-US" dirty="0"/>
          </a:p>
        </p:txBody>
      </p:sp>
      <p:sp>
        <p:nvSpPr>
          <p:cNvPr id="3075" name="Rectangle 3"/>
          <p:cNvSpPr>
            <a:spLocks noGrp="1" noChangeArrowheads="1"/>
          </p:cNvSpPr>
          <p:nvPr>
            <p:ph type="body" idx="1"/>
          </p:nvPr>
        </p:nvSpPr>
        <p:spPr/>
        <p:txBody>
          <a:bodyPr/>
          <a:lstStyle/>
          <a:p>
            <a:pPr>
              <a:buFont typeface="Wingdings" panose="05000000000000000000" pitchFamily="2" charset="2"/>
              <a:buNone/>
            </a:pPr>
            <a:r>
              <a:rPr lang="en-US" altLang="en-US"/>
              <a:t>The best way for any company -- and its people -- </a:t>
            </a:r>
            <a:r>
              <a:rPr lang="en-US" altLang="en-US" b="1"/>
              <a:t>to respond to predictable or more importantly to unpredictable challenges</a:t>
            </a:r>
            <a:r>
              <a:rPr lang="en-US" altLang="en-US"/>
              <a:t> is by building </a:t>
            </a:r>
            <a:r>
              <a:rPr lang="en-US" altLang="en-US" sz="3600" b="1"/>
              <a:t>an effective organization</a:t>
            </a:r>
            <a:r>
              <a:rPr lang="en-US" altLang="en-US"/>
              <a:t> that expertly </a:t>
            </a:r>
            <a:r>
              <a:rPr lang="en-US" altLang="en-US" sz="3600" b="1"/>
              <a:t>spots the unexpected</a:t>
            </a:r>
            <a:r>
              <a:rPr lang="en-US" altLang="en-US"/>
              <a:t> when it crops up and then </a:t>
            </a:r>
            <a:r>
              <a:rPr lang="en-US" altLang="en-US" sz="3600" b="1"/>
              <a:t>quickly adapts</a:t>
            </a:r>
            <a:r>
              <a:rPr lang="en-US" altLang="en-US"/>
              <a:t> to meet the changing environment. </a:t>
            </a:r>
          </a:p>
        </p:txBody>
      </p:sp>
    </p:spTree>
    <p:extLst>
      <p:ext uri="{BB962C8B-B14F-4D97-AF65-F5344CB8AC3E}">
        <p14:creationId xmlns:p14="http://schemas.microsoft.com/office/powerpoint/2010/main" val="551212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Highly Reliable Organization</a:t>
            </a:r>
          </a:p>
        </p:txBody>
      </p:sp>
      <p:sp>
        <p:nvSpPr>
          <p:cNvPr id="37891" name="Rectangle 3"/>
          <p:cNvSpPr>
            <a:spLocks noGrp="1" noChangeArrowheads="1"/>
          </p:cNvSpPr>
          <p:nvPr>
            <p:ph type="body" idx="1"/>
          </p:nvPr>
        </p:nvSpPr>
        <p:spPr/>
        <p:txBody>
          <a:bodyPr/>
          <a:lstStyle/>
          <a:p>
            <a:pPr marL="609600" indent="-609600">
              <a:buFont typeface="Wingdings" panose="05000000000000000000" pitchFamily="2" charset="2"/>
              <a:buAutoNum type="arabicPeriod"/>
            </a:pPr>
            <a:r>
              <a:rPr lang="en-US" altLang="en-US"/>
              <a:t>Don’t be tricked by success</a:t>
            </a:r>
          </a:p>
          <a:p>
            <a:pPr marL="609600" indent="-609600">
              <a:buFont typeface="Wingdings" panose="05000000000000000000" pitchFamily="2" charset="2"/>
              <a:buAutoNum type="arabicPeriod"/>
            </a:pPr>
            <a:r>
              <a:rPr lang="en-US" altLang="en-US"/>
              <a:t>Defer to experts – on the front line</a:t>
            </a:r>
          </a:p>
          <a:p>
            <a:pPr marL="609600" indent="-609600">
              <a:buFont typeface="Wingdings" panose="05000000000000000000" pitchFamily="2" charset="2"/>
              <a:buAutoNum type="arabicPeriod"/>
            </a:pPr>
            <a:r>
              <a:rPr lang="en-US" altLang="en-US"/>
              <a:t>Let unexpected circumstances provide your solution</a:t>
            </a:r>
          </a:p>
          <a:p>
            <a:pPr marL="609600" indent="-609600">
              <a:buFont typeface="Wingdings" panose="05000000000000000000" pitchFamily="2" charset="2"/>
              <a:buAutoNum type="arabicPeriod"/>
            </a:pPr>
            <a:r>
              <a:rPr lang="en-US" altLang="en-US"/>
              <a:t>Embrace complexity</a:t>
            </a:r>
          </a:p>
          <a:p>
            <a:pPr marL="609600" indent="-609600">
              <a:buFont typeface="Wingdings" panose="05000000000000000000" pitchFamily="2" charset="2"/>
              <a:buAutoNum type="arabicPeriod"/>
            </a:pPr>
            <a:r>
              <a:rPr lang="en-US" altLang="en-US"/>
              <a:t>Anticipate – but anticipate your limits</a:t>
            </a:r>
          </a:p>
        </p:txBody>
      </p:sp>
    </p:spTree>
    <p:extLst>
      <p:ext uri="{BB962C8B-B14F-4D97-AF65-F5344CB8AC3E}">
        <p14:creationId xmlns:p14="http://schemas.microsoft.com/office/powerpoint/2010/main" val="1709611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61925"/>
            <a:ext cx="8229600" cy="1143000"/>
          </a:xfrm>
        </p:spPr>
        <p:txBody>
          <a:bodyPr/>
          <a:lstStyle/>
          <a:p>
            <a:pPr eaLnBrk="1" hangingPunct="1"/>
            <a:r>
              <a:rPr lang="en-US" altLang="en-US" dirty="0" smtClean="0"/>
              <a:t>5 Mindful Habits of HRO</a:t>
            </a:r>
          </a:p>
        </p:txBody>
      </p:sp>
      <p:sp>
        <p:nvSpPr>
          <p:cNvPr id="10243" name="Rectangle 3"/>
          <p:cNvSpPr>
            <a:spLocks noGrp="1" noChangeArrowheads="1"/>
          </p:cNvSpPr>
          <p:nvPr>
            <p:ph type="body" idx="1"/>
          </p:nvPr>
        </p:nvSpPr>
        <p:spPr>
          <a:xfrm>
            <a:off x="304800" y="1524000"/>
            <a:ext cx="8610600" cy="4495800"/>
          </a:xfrm>
        </p:spPr>
        <p:txBody>
          <a:bodyPr/>
          <a:lstStyle/>
          <a:p>
            <a:pPr marL="609600" indent="-609600" eaLnBrk="1" hangingPunct="1">
              <a:buFontTx/>
              <a:buAutoNum type="arabicPeriod"/>
            </a:pPr>
            <a:r>
              <a:rPr lang="en-US" altLang="en-US" b="1" dirty="0" smtClean="0"/>
              <a:t>Don't be tricked by your success.</a:t>
            </a:r>
            <a:r>
              <a:rPr lang="en-US" altLang="en-US" dirty="0" smtClean="0"/>
              <a:t> </a:t>
            </a:r>
          </a:p>
          <a:p>
            <a:pPr marL="990600" lvl="1" indent="-533400" eaLnBrk="1" hangingPunct="1">
              <a:buFontTx/>
              <a:buNone/>
            </a:pPr>
            <a:r>
              <a:rPr lang="en-US" altLang="en-US" dirty="0" smtClean="0"/>
              <a:t>Don't gloat over successes. In fact, it's just the opposite – HROs are preoccupied with their failures. </a:t>
            </a:r>
          </a:p>
          <a:p>
            <a:pPr marL="990600" lvl="1" indent="-533400" eaLnBrk="1" hangingPunct="1">
              <a:buFontTx/>
              <a:buNone/>
            </a:pPr>
            <a:r>
              <a:rPr lang="en-US" altLang="en-US" dirty="0" smtClean="0"/>
              <a:t>Q – how often do you pick up on small downward deviations. </a:t>
            </a:r>
          </a:p>
          <a:p>
            <a:pPr marL="990600" lvl="1" indent="-533400" eaLnBrk="1" hangingPunct="1">
              <a:buFontTx/>
              <a:buNone/>
            </a:pPr>
            <a:r>
              <a:rPr lang="en-US" altLang="en-US" dirty="0" smtClean="0"/>
              <a:t>If you have a gut feeling that something isn't right – pay attention, something is likely wrong. </a:t>
            </a:r>
          </a:p>
          <a:p>
            <a:pPr marL="990600" lvl="1" indent="-533400" eaLnBrk="1" hangingPunct="1">
              <a:buFontTx/>
              <a:buNone/>
            </a:pPr>
            <a:r>
              <a:rPr lang="en-US" altLang="en-US" dirty="0" smtClean="0"/>
              <a:t>Listen to other people’s gut feelings (experience)</a:t>
            </a:r>
          </a:p>
        </p:txBody>
      </p:sp>
      <p:pic>
        <p:nvPicPr>
          <p:cNvPr id="10244" name="Picture 5" descr="asian-lady-beetle-2008_06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1943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53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47650"/>
            <a:ext cx="8229600" cy="1143000"/>
          </a:xfrm>
        </p:spPr>
        <p:txBody>
          <a:bodyPr/>
          <a:lstStyle/>
          <a:p>
            <a:pPr eaLnBrk="1" hangingPunct="1"/>
            <a:r>
              <a:rPr lang="en-US" altLang="en-US" dirty="0" smtClean="0"/>
              <a:t>5 Mindful Habits of HRO</a:t>
            </a:r>
          </a:p>
        </p:txBody>
      </p:sp>
      <p:sp>
        <p:nvSpPr>
          <p:cNvPr id="11267" name="Rectangle 3"/>
          <p:cNvSpPr>
            <a:spLocks noGrp="1" noChangeArrowheads="1"/>
          </p:cNvSpPr>
          <p:nvPr>
            <p:ph type="body" idx="1"/>
          </p:nvPr>
        </p:nvSpPr>
        <p:spPr>
          <a:xfrm>
            <a:off x="533400" y="1670050"/>
            <a:ext cx="8229600" cy="4167188"/>
          </a:xfrm>
        </p:spPr>
        <p:txBody>
          <a:bodyPr/>
          <a:lstStyle/>
          <a:p>
            <a:pPr eaLnBrk="1" hangingPunct="1">
              <a:buFont typeface="Wingdings" panose="05000000000000000000" pitchFamily="2" charset="2"/>
              <a:buNone/>
            </a:pPr>
            <a:r>
              <a:rPr lang="en-US" altLang="en-US" sz="2800" b="1" smtClean="0"/>
              <a:t>2. Defer to your Experts on the Front Line.</a:t>
            </a:r>
            <a:r>
              <a:rPr lang="en-US" altLang="en-US" sz="2800" smtClean="0"/>
              <a:t> </a:t>
            </a:r>
          </a:p>
          <a:p>
            <a:pPr lvl="1" eaLnBrk="1" hangingPunct="1">
              <a:buFont typeface="Wingdings" panose="05000000000000000000" pitchFamily="2" charset="2"/>
              <a:buNone/>
            </a:pPr>
            <a:r>
              <a:rPr lang="en-US" altLang="en-US" sz="2400" smtClean="0"/>
              <a:t>People at the top may think that they have the big picture. More accurately, we have a picture, certainly not the picture, and certainly not bigger in the sense that it includes more data.</a:t>
            </a:r>
          </a:p>
          <a:p>
            <a:pPr lvl="1" eaLnBrk="1" hangingPunct="1">
              <a:buFont typeface="Wingdings" panose="05000000000000000000" pitchFamily="2" charset="2"/>
              <a:buNone/>
            </a:pPr>
            <a:r>
              <a:rPr lang="en-US" altLang="en-US" sz="2400" smtClean="0"/>
              <a:t>The picture that frontline workers see is different. It is drawn from their firsthand knowledge of the organization's operations, strengths, and weaknesses. </a:t>
            </a:r>
          </a:p>
          <a:p>
            <a:pPr lvl="1" eaLnBrk="1" hangingPunct="1">
              <a:buFont typeface="Wingdings" panose="05000000000000000000" pitchFamily="2" charset="2"/>
              <a:buNone/>
            </a:pPr>
            <a:r>
              <a:rPr lang="en-US" altLang="en-US" sz="2400" smtClean="0"/>
              <a:t>Q - How often do you let your supervisor know when something ‘different’ happens?</a:t>
            </a:r>
          </a:p>
        </p:txBody>
      </p:sp>
      <p:pic>
        <p:nvPicPr>
          <p:cNvPr id="11268" name="Picture 5" descr="ww1-beau-hamel-memo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762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671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183357"/>
            <a:ext cx="8229600" cy="1143000"/>
          </a:xfrm>
        </p:spPr>
        <p:txBody>
          <a:bodyPr/>
          <a:lstStyle/>
          <a:p>
            <a:pPr eaLnBrk="1" hangingPunct="1"/>
            <a:r>
              <a:rPr lang="en-US" altLang="en-US" dirty="0" smtClean="0"/>
              <a:t>5 Mindful Habits of HRO</a:t>
            </a:r>
          </a:p>
        </p:txBody>
      </p:sp>
      <p:sp>
        <p:nvSpPr>
          <p:cNvPr id="12291" name="Rectangle 3"/>
          <p:cNvSpPr>
            <a:spLocks noGrp="1" noChangeArrowheads="1"/>
          </p:cNvSpPr>
          <p:nvPr>
            <p:ph type="body" idx="1"/>
          </p:nvPr>
        </p:nvSpPr>
        <p:spPr>
          <a:xfrm>
            <a:off x="195263" y="1585913"/>
            <a:ext cx="8491537" cy="5105400"/>
          </a:xfrm>
        </p:spPr>
        <p:txBody>
          <a:bodyPr/>
          <a:lstStyle/>
          <a:p>
            <a:pPr eaLnBrk="1" hangingPunct="1">
              <a:lnSpc>
                <a:spcPct val="90000"/>
              </a:lnSpc>
              <a:buFont typeface="Wingdings" panose="05000000000000000000" pitchFamily="2" charset="2"/>
              <a:buNone/>
            </a:pPr>
            <a:r>
              <a:rPr lang="en-US" altLang="en-US" b="1" dirty="0" smtClean="0"/>
              <a:t>3. Let the unexpected circumstances provide your solution.</a:t>
            </a:r>
            <a:r>
              <a:rPr lang="en-US" altLang="en-US" dirty="0" smtClean="0"/>
              <a:t> </a:t>
            </a:r>
          </a:p>
          <a:p>
            <a:pPr lvl="1" eaLnBrk="1" hangingPunct="1">
              <a:lnSpc>
                <a:spcPct val="90000"/>
              </a:lnSpc>
              <a:buFont typeface="Wingdings" panose="05000000000000000000" pitchFamily="2" charset="2"/>
              <a:buNone/>
            </a:pPr>
            <a:r>
              <a:rPr lang="en-US" altLang="en-US" dirty="0" smtClean="0"/>
              <a:t>When something out of the ordinary happens, your stress level rises. What will happen is that your perception will narrow -- you will get tunnel vision -- and you will miss a lot of stuff. </a:t>
            </a:r>
          </a:p>
          <a:p>
            <a:pPr lvl="1" eaLnBrk="1" hangingPunct="1">
              <a:lnSpc>
                <a:spcPct val="90000"/>
              </a:lnSpc>
              <a:buFont typeface="Wingdings" panose="05000000000000000000" pitchFamily="2" charset="2"/>
              <a:buNone/>
            </a:pPr>
            <a:r>
              <a:rPr lang="en-US" altLang="en-US" dirty="0" smtClean="0"/>
              <a:t>Resist that dramatic narrowing of cues -- because within everything that is happening unexpectedly, you will find what you need for a remedy.  (Fight fire with fire: Dodge)</a:t>
            </a:r>
          </a:p>
          <a:p>
            <a:pPr lvl="1" eaLnBrk="1" hangingPunct="1">
              <a:lnSpc>
                <a:spcPct val="90000"/>
              </a:lnSpc>
              <a:buFont typeface="Wingdings" panose="05000000000000000000" pitchFamily="2" charset="2"/>
              <a:buNone/>
            </a:pPr>
            <a:r>
              <a:rPr lang="en-US" altLang="en-US" dirty="0" smtClean="0"/>
              <a:t>Q. How often do you actually take time to reflect?</a:t>
            </a:r>
          </a:p>
        </p:txBody>
      </p:sp>
      <p:pic>
        <p:nvPicPr>
          <p:cNvPr id="12292" name="Picture 7" descr="https://encrypted-tbn0.gstatic.com/images?q=tbn:ANd9GcRhxRlAZYWGjwZO3MphFNGS9gpwoJmUE8iHbsA38y8-AmPGSKX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96043"/>
            <a:ext cx="2266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444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9086" y="152400"/>
            <a:ext cx="8229600" cy="1143000"/>
          </a:xfrm>
        </p:spPr>
        <p:txBody>
          <a:bodyPr/>
          <a:lstStyle/>
          <a:p>
            <a:pPr eaLnBrk="1" hangingPunct="1"/>
            <a:r>
              <a:rPr lang="en-US" altLang="en-US" dirty="0" smtClean="0"/>
              <a:t>5 Mindful Habits of HRO</a:t>
            </a:r>
          </a:p>
        </p:txBody>
      </p:sp>
      <p:sp>
        <p:nvSpPr>
          <p:cNvPr id="13315" name="Rectangle 3"/>
          <p:cNvSpPr>
            <a:spLocks noGrp="1" noChangeArrowheads="1"/>
          </p:cNvSpPr>
          <p:nvPr>
            <p:ph type="body" idx="1"/>
          </p:nvPr>
        </p:nvSpPr>
        <p:spPr>
          <a:xfrm>
            <a:off x="381000" y="1295400"/>
            <a:ext cx="8305800" cy="4953000"/>
          </a:xfrm>
        </p:spPr>
        <p:txBody>
          <a:bodyPr/>
          <a:lstStyle/>
          <a:p>
            <a:pPr eaLnBrk="1" hangingPunct="1">
              <a:lnSpc>
                <a:spcPct val="90000"/>
              </a:lnSpc>
              <a:buFont typeface="Wingdings" panose="05000000000000000000" pitchFamily="2" charset="2"/>
              <a:buNone/>
            </a:pPr>
            <a:r>
              <a:rPr lang="en-US" altLang="en-US" b="1" dirty="0" smtClean="0"/>
              <a:t>4. </a:t>
            </a:r>
            <a:r>
              <a:rPr lang="en-US" altLang="en-US" b="1" dirty="0" smtClean="0">
                <a:hlinkClick r:id="rId2"/>
              </a:rPr>
              <a:t>Embrace complexity.</a:t>
            </a:r>
            <a:r>
              <a:rPr lang="en-US" altLang="en-US" dirty="0" smtClean="0">
                <a:hlinkClick r:id="rId2"/>
              </a:rPr>
              <a:t> </a:t>
            </a:r>
            <a:endParaRPr lang="en-US" altLang="en-US" dirty="0" smtClean="0"/>
          </a:p>
          <a:p>
            <a:pPr lvl="1" eaLnBrk="1" hangingPunct="1">
              <a:lnSpc>
                <a:spcPct val="90000"/>
              </a:lnSpc>
              <a:buFont typeface="Wingdings" panose="05000000000000000000" pitchFamily="2" charset="2"/>
              <a:buNone/>
            </a:pPr>
            <a:r>
              <a:rPr lang="en-US" altLang="en-US" dirty="0" smtClean="0"/>
              <a:t>In the face of all of this complexity, HROs are reluctant to accept simplification; understand that it takes complexity to sense complexity. </a:t>
            </a:r>
          </a:p>
          <a:p>
            <a:pPr lvl="1" eaLnBrk="1" hangingPunct="1">
              <a:lnSpc>
                <a:spcPct val="90000"/>
              </a:lnSpc>
              <a:buFont typeface="Wingdings" panose="05000000000000000000" pitchFamily="2" charset="2"/>
              <a:buNone/>
            </a:pPr>
            <a:r>
              <a:rPr lang="en-US" altLang="en-US" dirty="0" smtClean="0"/>
              <a:t>Insight and understanding develops when </a:t>
            </a:r>
            <a:r>
              <a:rPr lang="en-US" altLang="en-US" b="1" dirty="0" smtClean="0"/>
              <a:t>people attend to more things</a:t>
            </a:r>
            <a:r>
              <a:rPr lang="en-US" altLang="en-US" dirty="0" smtClean="0"/>
              <a:t>, entertain a greater variety of interpretations, differentiate their ideas, argue, listen to one another, work to reconcile differences, and commit to revisiting and updating.</a:t>
            </a:r>
          </a:p>
          <a:p>
            <a:pPr lvl="1" eaLnBrk="1" hangingPunct="1">
              <a:lnSpc>
                <a:spcPct val="90000"/>
              </a:lnSpc>
              <a:buFont typeface="Wingdings" panose="05000000000000000000" pitchFamily="2" charset="2"/>
              <a:buNone/>
            </a:pPr>
            <a:r>
              <a:rPr lang="en-US" altLang="en-US" dirty="0" smtClean="0"/>
              <a:t>Q. – How often do you get together to argue, listen, and understand? </a:t>
            </a:r>
          </a:p>
        </p:txBody>
      </p:sp>
      <p:pic>
        <p:nvPicPr>
          <p:cNvPr id="13316" name="Picture 5" descr="4493262f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52400"/>
            <a:ext cx="2286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260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197553"/>
            <a:ext cx="8229600" cy="1143000"/>
          </a:xfrm>
        </p:spPr>
        <p:txBody>
          <a:bodyPr/>
          <a:lstStyle/>
          <a:p>
            <a:pPr eaLnBrk="1" hangingPunct="1"/>
            <a:r>
              <a:rPr lang="en-US" altLang="en-US" dirty="0" smtClean="0"/>
              <a:t>5 Habits of HRO</a:t>
            </a:r>
          </a:p>
        </p:txBody>
      </p:sp>
      <p:sp>
        <p:nvSpPr>
          <p:cNvPr id="14339" name="Rectangle 3"/>
          <p:cNvSpPr>
            <a:spLocks noGrp="1" noChangeArrowheads="1"/>
          </p:cNvSpPr>
          <p:nvPr>
            <p:ph type="body" idx="1"/>
          </p:nvPr>
        </p:nvSpPr>
        <p:spPr>
          <a:xfrm>
            <a:off x="228600" y="1414281"/>
            <a:ext cx="8229600" cy="5105400"/>
          </a:xfrm>
        </p:spPr>
        <p:txBody>
          <a:bodyPr/>
          <a:lstStyle/>
          <a:p>
            <a:pPr eaLnBrk="1" hangingPunct="1">
              <a:lnSpc>
                <a:spcPct val="90000"/>
              </a:lnSpc>
              <a:buFont typeface="Wingdings" panose="05000000000000000000" pitchFamily="2" charset="2"/>
              <a:buNone/>
            </a:pPr>
            <a:r>
              <a:rPr lang="en-US" altLang="en-US" sz="2800" b="1" dirty="0" smtClean="0"/>
              <a:t>5. Anticipate -- but also anticipate your limits.</a:t>
            </a:r>
            <a:r>
              <a:rPr lang="en-US" altLang="en-US" sz="2800" dirty="0" smtClean="0"/>
              <a:t> </a:t>
            </a:r>
          </a:p>
          <a:p>
            <a:pPr lvl="1" eaLnBrk="1" hangingPunct="1">
              <a:lnSpc>
                <a:spcPct val="90000"/>
              </a:lnSpc>
              <a:buFont typeface="Wingdings" panose="05000000000000000000" pitchFamily="2" charset="2"/>
              <a:buNone/>
            </a:pPr>
            <a:r>
              <a:rPr lang="en-US" altLang="en-US" sz="2400" dirty="0" smtClean="0"/>
              <a:t>We can't anticipate everything. There's such a premium on planning, on budgeting, on making the numbers. In the face of all that, the notion of resilience has an affirming quality: </a:t>
            </a:r>
            <a:r>
              <a:rPr lang="en-US" altLang="en-US" sz="2400" b="1" dirty="0" smtClean="0"/>
              <a:t>You don't have to get it all right in advance. </a:t>
            </a:r>
          </a:p>
          <a:p>
            <a:pPr lvl="1" eaLnBrk="1" hangingPunct="1">
              <a:lnSpc>
                <a:spcPct val="90000"/>
              </a:lnSpc>
              <a:buFont typeface="Wingdings" panose="05000000000000000000" pitchFamily="2" charset="2"/>
              <a:buNone/>
            </a:pPr>
            <a:r>
              <a:rPr lang="en-US" altLang="en-US" sz="2400" dirty="0" smtClean="0"/>
              <a:t>That doesn't mean you should stop anticipating. But you should </a:t>
            </a:r>
            <a:r>
              <a:rPr lang="en-US" altLang="en-US" sz="2400" b="1" dirty="0" smtClean="0"/>
              <a:t>add in two subtleties</a:t>
            </a:r>
            <a:r>
              <a:rPr lang="en-US" altLang="en-US" sz="2400" dirty="0" smtClean="0"/>
              <a:t>. First, focus your attention on key mistakes that you do not want to make (near misses). Second, trust your anticipations, but be wary of their accuracy. You can't see the whole context that is developing. </a:t>
            </a:r>
          </a:p>
          <a:p>
            <a:pPr lvl="1" eaLnBrk="1" hangingPunct="1">
              <a:lnSpc>
                <a:spcPct val="90000"/>
              </a:lnSpc>
              <a:buFont typeface="Wingdings" panose="05000000000000000000" pitchFamily="2" charset="2"/>
              <a:buNone/>
            </a:pPr>
            <a:r>
              <a:rPr lang="en-US" altLang="en-US" sz="2400" dirty="0" smtClean="0"/>
              <a:t>Q. How often to you build your capacity for resilience? </a:t>
            </a:r>
          </a:p>
        </p:txBody>
      </p:sp>
      <p:sp>
        <p:nvSpPr>
          <p:cNvPr id="14340" name="AutoShape 2" descr="data:image/png;base64,iVBORw0KGgoAAAANSUhEUgAAANAAAADzCAMAAADAQmjeAAAAsVBMVEUlFdXDwKHFwqDBvqLHxJ8UANfEwaDCv6EjEtUfC9bJxp7Gw58NANggDdYfDNZWTsuzr6m9uqSOiri4tKdlXsbLyJ2rqKyGgbtoYcWMh7l0bcCYlLRYUcqvrKp3ccG6t6U9M9GUj7Sina6dmLBKQc59d79DOM4yJdJQSMxsZcKloa1hWshya8BtZsK0sKeBe7stH9NSSco2KtHPzZuAer6gm69HPc1dVchANM6Nibl6c73AR1jGAAATI0lEQVR4nO1daXfiOhK1dtmSCGYnLGYJSyCsIUvz/3/YVMk2kPR0n/Nm3sCjx/dDILbso4ukWuSqchAUKFCgwP8c+tYd+Juht38WI71/E7fuw9+KcMn/rCEKP6L2HzVEMELmM7x1L/5G6BkjyexPYmTHklQ//6BZ56acEbIU7tYd+ZugA9E0TNHR9M+g5J7CQIw5Y5IN5/YPkN+isXVatDlhikSLrbh7SrbXC10gnspAiUlVEfcuHUSF9wIRONEaccmUNC85I3efS8q9Uxm3bKhDURtHRCn6aOGwFvbzSQAup2B4F/MRhghEXFcLF9r5WBHFVzBgYXNNTLUal9/P4yRWs/tgNOSK0PJxJsJQdKtExUFp0DOKMUon2xMfbY+9+1hfWqwUVcSwTg2m2CwmbCuqkjFmOvvTjNNi26k/3gchGKOgz4wkkvdehJ0YFoKmZYy3UdM6p7ULxfaYmPhufFsYmOChXeWGRotgG8dbhfOtI0Ay2MF0PxssO1Uj1fxeLNiwsrQiFMI9jrgZ6bi5BMNBsW0oJtUqBf3EqSS0N72XCQcTad1obS2Mk+2yqBtPR6Bj6bMd9DgOFVMgM2TT3pFacq4XxeUfy92DeOIv/Q9YQYrqZQxzEGFUo7m9L8vVBR1uDOdRY7vYBzGuoM1nPFymqA1gLXWHt+7kX4IWH+MezK6o8hkuvMiebWYWZyHoJkB3wd7vaohAMggx2A/6Q9FBkW0OdvZYqfSX+23Q/dj06vH0PkTcl16CwrF6QYEPLQcjyaWkSI4aEzVLpVt18a9ADI/20uAs2Qfw85jii/Cx3x8zQxQBdRstdnfiJolO1ANzJ3QImHNPaMERyvpWw9Kx2/46SZK31tzexfAAwhaH7o9bT0/z+Xw1jOvccLJ43GYaVAuP8H6kgQ4T9Lwpj2i1/XJ8XvVX4Ebch9fz7xHWGOgfWt7sxXOvtWPN8J7ZIMQWVv/e2mViuu+8fCdr/zfQ08Ba+9mh5MGO+PFuzM9fQm8XnXYvQj5zaWr3oTx/Cx026mCC7oRdyFjf/YwLkNGx2Z6Ctcblwt66M38LUNvo7YqauPsHzLgUbt4eVpp/0jMi931LsUCBAgUKFChQoECBAgUKFChQoECBAgUKFChQoECBAgX+bxEKa0XogxYzhOnh7CP9PH/xcEJYcYqcdedHsOdWpzulcVvXCtrSoltZLCotIWr9HM8OY8v6zxgK89jv1/BTLPv9VXi66PMwbrxtBmmwjHs/HvcpIwFXp60EXNn/wO96duz3j1cKStXhIqKEUB67BTcp+FpAJ7ipf7pANOumvneB21NTf8kIOdeJMHfARBt/RIyiPHvXRnydBmhYxQ2P/W/RrxtTb10nLMCOjOJRBF2zi4hzxRjnSEhsDKND6I4oE9mxmPx5CiXRYdUoGkVcmgTTqt0+YioLnLGS9DJCGA7NdyX41iDw7TqE3LSu2FK4ftOGH8+tZVWpZau1dNolSikC3Q3fOYvexQNXZJZNGtsBsputGIze/NIRP6hiPE39+kaIVkTgBlKpaxEKV4YsrNaYWheGoS0TZeEzEC2uYmUmOERtA2PTIzzPpnGDCLpndS4KdMBUQkj5J0Jk3ZCxDcTEkDG5FqEPmC2POg/+BULEd0c0CJ1Hqgo91qJKaIXKRh4tJw6GNC4CmcQjN48Nwn0s0BdC5SOFo7Ynk0d6JUI6TKgy8bjlSpeESnMuRzD1+RLF+S5iUpHPXEqJjvRDdyJUJly/GPlmvxOqzjgd2imllZW5EiFY0A1OieTVqbsgZKHPS4vTETtuh5SZw4mCXRCzOhMKuxy4aKYkUv5KCO7H7Mbw3cvVCMFC2LVBaMlEnAnpvVKJ3sLaMKg9dEhg8p2uEGNpLqI17Zs0tSDsSIqS+xuhDeW7Mty7fz1CgS4J0U0UfyidCKHMViCWQUoN/YApUj4vGlxDmQTHnLWBZMxEkQTJDfLhG6HPiDQY/WGvSEgHYJTYPvXLJSWkRaIIRxDFMJXTkktC7hOk3AdKuXAKCqsN8xHbUoZy0BMCORlqTwjWF2F8fsURAhk2nNlBj0QDlxPCiPoGqKPWskH82vlKCJQsVbKv7WARPVuYl2RVa7VqTUPWSEitu5hU9JkS2lCm1uKahBqUGmoI9YI4JYRKZ4U/swVtlPxMSGsUjXCdVK+1FZDHtkLHin+EFqYejlf90RNCnUWbVySkt96UAym391Kuyrl1u7oh20xlmjrYmpbz6mUErQveIgq2HI3acEU9sxGGEV9YG6X2IBBiHLSqXfP61Ilj/Vq2nBYPlUZv/Ki9lhGPk4kofRwOz6kUE63DAToiJpOvSbdaPDVHvUVzavebySHNmHbTw2QDEmPicZiL46QvQHMf+mDazg+bp2v5D94dyt0ZTFkNSmefJnOCxE9VBxxcZUGc6HM0qvOtcp/KZReF/q+7nj9U4E5wcr+//JP71e48kb41DYLzrDsdS4/8dJdrwvbqEYA1+iilowyvmV8ddl/xX1rtgCa15axpJie0ZnWKX+Hztem/OBa9Plia3+XzBssHnUoQtpREYxC1TDGCqOeEHjgjcFpS8+TOTUfpcK444ygVwWBSCUr3sMZBb6GD5+/iVfYNCJnVy2OFKD51SGjRAPRmJ0JkvHo5lgkdC2z6/PI4lCxaegnYI8zbb25PWfQQ4haDNI8CCaV32d9gzkEvIxDetk1R2zOyth5ZT4AQbWJesYGe502HEv1r8JY4A25zMG3Fm5QdcLn34D1lttzlXW5CqEL5wHlC5121lNAGjmyN6QjfVDvbpH4TBUtntakcC1/oTBFw5ycGjfTUlhNfdvOuSogeJxPw68CpgSmXHFHb5/twOOVGx8mmKuMBrqEo2O8/wON4xB0QAqMGjtNMeyudr4RYE1hquEkS+7u83IJRttKlHKIzwZTy+3N51ZRcKJBkbn1TkF1c0TgtnMUfwaWlKN9Ek4KnNOd+ywEIpXcp3yJ1D3spMbnbVGcaCaHFHH0hBKeNjA445Rg4P0wtPkvgzMYkDu2A+3053KDj2yH1Qg8J+bvcilAEyzd8IQbkGCNV9GmWD+5ECNaQFYOGjKa4d/IwMaqKGdMgs1UyfhszhuV+cLuBNhMSO+091sTfpXsLK84TwuI8DXCIvFBArzPP8fZSDqdUl5tjyr1HTNt6B0pJnIyK4HCCBmJS+c2FVChc3uX6hEDKbWPlCZVTgXuecl7KgWTLCMERRT9daQcDtECAd+dVEMPt0nQH6SS2bzTlaPtHu5IQFMzQqxihsu03lHINOD2ioHfTwbQL3OsGmW0OvtMguXFfDncYsh0UVKzpXTY3YGQb0oskyntbbRUWSgDwQ04o8hML8AJCQdZtUHoyJKptI2K8YeOeOKHwzYF44GkCL4xQdpfmDQiJt6QKKI9XIYjtaoaknz3/2cX+/0Ybt3lGCcOxGCZJ75gkWZ1au0hiHAk7SnrZc4h1fpfJLeacyKa73+S2OU615PL/Xdo0v0Kcm+StxcnU+ekuBQoUKFCgQIECBQoUKFCgQIFLnP3qEB1ov03o/LEw96nvqgiT2Ly+ppEH4cdrFNVxk83NX+sVEbZe02d3w4d7qgwsYpVFJ4ZdfN8Dbry7J07bIlxy5nemKG/s72aQcDeXpdGJnhDjLXEmpNaNRpkYJpPZvYwR7m6rNDoRCSmlYqdPhEwfVtAMI4bHd7I55d4jOa6m0YkYqzhkylTsmRBG/mn7zBm9xaPg/wBiKPmuSf0DBCBEJwfDoqn4Qijw8VpXi1D8r6C3hCT2k/roRCS0EVVFGvYbIaBtbrEF/9chDoZOrB35KG0k1LQfEYta798IdeRFVO0/GDpMFBmNxw2F0YmekLBjqeL5tylXVT6k8x8PlNmEGoOh/x9hSsjNpJILciaknZ0YxfKXyemL0LPwHESm/xHmhACZ3cPojzKRI5sSCsQRWLKT2Bal9yFnp4c+etvsnzKGapVc9ul9+/n2c9I9wS/vrTUYFT4Q3ezR6hrfi5BaCnESx5QqPjqFDI54lD1GKnXrPI/vxtDM209K2zGmkq76hQT1041MM41+UcoAoRr3lo80snmKGbNlmo9W+BwRmhMiJLr5u1T0LEniuZ8zYY0lsXhg8SHNFYCBacIIsQSwfjue3wITlHbrRf6aHtdJcu0ULqvj279LRefeQuopBKXckRD2q/tw2dPSRXSSsKdZFtqiMmqBAgUKFChQoECBAgUKFPhv4bJocR2mL+TSWCMiO3FuorGERAZ3Ppwi9U59alv2XX9teU24p1YNn5/obauFNUTgs+Z3bNy8tdR5k9Y+aNUytLISMG6XHWoNNDrj80Nn3G45n7e296eW0xu8pzqs1TnD7arHui/zAv9HPnpZJLz+kdaFadfrD8Erz1DP9oHFOMoO1EJ813ZkpKRcbgRujNfTU6x/dUZ6GysM77cLwszcBWKYFtzAfbisVIxoUv4Q1I2hDBNvopxQR+KbCo0BQmJpiDI84lJx+Dkwo8VXllHR9eO27UialdAzpTATPbBrojBvDglmiQyekD4cj5gh1D9Odi4nRDdHwGQaDpQiyct+9vBmGN8InwASzAZDqZKrv1pK9I3sCEx3JGRt9V4SrKjiplwxRSs2J4S1pqac/jjXkAJC0SxNcIVhVdWtcDq0TaNoltGinQV6g2sTcgNM2LQjuh4R8yla+FgI3wgOM48phvuFKaH06XHloppHTijUYazM0p/RooqZa1kiYmCUvH6aJBZ+2TtChzVuJhaW0JMDsUtJFdNP+uJ3hOgEq2mtxFTmxZcwRQWG8YGTt5f+ZJ1X/LkuoTY1rRrnH1tCGrYqE6cDcTTwEz9wn2z7a0JeKPC13aUN/dGJkWOb5+3J6AYv/yrtuPzRoTGmBfG9wWJYga0SGmAqFwfJ/RtCviBJ1T5RXxzDH91QOrReykkmO+832LPXOiZlBj+reDFkQTADKPzAeIUoUj7B6deEzEsLq5eEAciP7M3gmIvcFz4rrEPl8CZvmxNj6etx6ZlhhGEBD7EgPkXKEBZ9ut8Ihb1ACwdFP8xWtDNsizM46qXc3rBod4vHROEzjEfGg2G9JffJVYwl7x5HICvEbwhlMrk0hym2eBd2e5DKdGwqtkFS3kImoLHAPQ9USQwrX0FPQAOhRJ5HivxObOdKRmy4kjRJGGihNcjIVA8FYDdc3/bB7jS4f+Km93Vanzo9I6aelkURa7B0bDOqp4Tq0SWhMa+ftKZ4ZEYSAsbcaOtAsdYjfEDbjAy5Rbp+WPtR8Q/iwk27WQI7u9LOihTCmfZBLCuVKZzWg8qPixCS8CW7ykPMJqNq3Ks84KMuPa1UQFTooNKu3OQ1oWFeakPkZV7E+Yw4ndZfs+/DLwU6tM/kE6XgoqW+Vb7+/zFc6L6tCf3zod+2/99C24v8TGszNZh+ET9nbgoxeNht8eFw3ja0wbw7n6UPibFxeHEHaD/tzoMrhnSCYGUZZNOWlUrznnuKgH3wIztHT5FKYlWl3Mjeh4Mm1JP+WEgDh6pHGAgbQWMfQmKVKmNlt0MM7clifjVGOuCEEKwBSjgQkmnRSfgCvQVllGU/57FkIIVBLlN8G73tSY5ma4VLQiklJOrACEdwIwxNCyyRQAjkOign8FqHV9NFOqiu11XF4vU6OZyqaIJNKlNCcBbOZCUM3Rz6N9pUWCPUWIEAjTwwEJLKpr3m1Vk6QsygT+hLuIWtiJHOpkM7V9StuIZmEdiQmAn9EyH+ebmGRNNAQ2EHYCR5Qm4KhsXQ+6zNT1xXEQM/3jyVUkJgItIJtJ9e2Ql3AyCUFZ1UqRQ4EXq/rAYFB9Ak19g/TwgcKdJLy7d6txymXKOHPlVKyFfAgPbX3pz7QmiE9R5GsUoJ0cnzarV6yYLjcArRXn/mhRwSwj9eBmS0bUQW4AiBB56OEExIs3jeXjtu/YJQVv6JgMzzhNJdqtc8DE6MI0JM1OuKjBBTHDcdBcbcv+4cEGrYN6qY9oS064HI4dHiyk7eF0JphS7yhVD9FNMsnhtgbZL6s/hKKCLgT81TQjOlwGP1dR21OK4jo2S0u2plkq9ryAFOa4geXgD97dkCFbPHNe61fZlyorGoqpwQhkBGA5YWqgRFfEiIbFzVb70kRCwsef0LoYAd1BoHJ9qfhEIDz1oLHlNGSGN100WcEdJOBEkmPG9DCI/8QmxjHPQWxPBCktk3sY11wjJCvgAYYd5SCJt4skrifwohtS4D1qOzpZC0DwscllSxWq9YfxyaC3ZaQxjriaWZvKUQrZubnryqZvWE6DdCZZKaPqnQo9m+QOmjThSlkoA/nhIKxJDjITBvZP1ECGuK4xoS/VcFdhGR7LqZEnpQ5/4ntGtKM0IU7Rqw0zxyQoForQ3nZv2ApQ1p5KvXfjQMGKdUvdVAD9Wpr30sXrika7hDP8b2jemVfTydr5JfuQ+nFRDafbc78B7C2X3Y7j52e/HloMguEuLzozv7RyeE6Z8fM+pSWPqlseby55UFChQoUKBAgQIFChQoUKBAgQIFChQoUKBAgQIFChQoUKBAgQIFrod/AXfqjaiRMxbtAAAAAElFTkSuQmCC">
            <a:hlinkClick r:id="rId2"/>
          </p:cNvPr>
          <p:cNvSpPr>
            <a:spLocks noChangeAspect="1" noChangeArrowheads="1"/>
          </p:cNvSpPr>
          <p:nvPr/>
        </p:nvSpPr>
        <p:spPr bwMode="auto">
          <a:xfrm>
            <a:off x="38100" y="-2833688"/>
            <a:ext cx="5067300" cy="591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14341" name="Picture 6" descr="http://sd.keepcalm-o-matic.co.uk/i/stay-calm-be-brave-and-wait-for-the-sig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236" y="123825"/>
            <a:ext cx="13065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0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47650"/>
            <a:ext cx="8229600" cy="1143000"/>
          </a:xfrm>
        </p:spPr>
        <p:txBody>
          <a:bodyPr/>
          <a:lstStyle/>
          <a:p>
            <a:pPr eaLnBrk="1" hangingPunct="1"/>
            <a:r>
              <a:rPr lang="en-US" altLang="en-US" dirty="0" smtClean="0"/>
              <a:t>Thoughts from Chapter</a:t>
            </a:r>
          </a:p>
        </p:txBody>
      </p:sp>
      <p:sp>
        <p:nvSpPr>
          <p:cNvPr id="136195" name="Rectangle 3"/>
          <p:cNvSpPr>
            <a:spLocks noGrp="1" noChangeArrowheads="1"/>
          </p:cNvSpPr>
          <p:nvPr>
            <p:ph type="body" idx="1"/>
          </p:nvPr>
        </p:nvSpPr>
        <p:spPr>
          <a:xfrm>
            <a:off x="1543106" y="1302452"/>
            <a:ext cx="5380854" cy="4754563"/>
          </a:xfrm>
        </p:spPr>
        <p:txBody>
          <a:bodyPr rtlCol="0">
            <a:normAutofit fontScale="92500" lnSpcReduction="10000"/>
          </a:bodyPr>
          <a:lstStyle/>
          <a:p>
            <a:pPr eaLnBrk="1" fontAlgn="auto" hangingPunct="1">
              <a:lnSpc>
                <a:spcPct val="80000"/>
              </a:lnSpc>
              <a:spcAft>
                <a:spcPts val="0"/>
              </a:spcAft>
              <a:defRPr/>
            </a:pPr>
            <a:r>
              <a:rPr lang="en-US" sz="2800" dirty="0" smtClean="0"/>
              <a:t>“If you fail to plan, plan on failing!!”</a:t>
            </a:r>
          </a:p>
          <a:p>
            <a:pPr eaLnBrk="1" fontAlgn="auto" hangingPunct="1">
              <a:lnSpc>
                <a:spcPct val="80000"/>
              </a:lnSpc>
              <a:spcAft>
                <a:spcPts val="0"/>
              </a:spcAft>
              <a:defRPr/>
            </a:pPr>
            <a:r>
              <a:rPr lang="en-US" sz="2800" dirty="0" smtClean="0"/>
              <a:t>“In preparing for battle I have always found that plans are useless, but planning is indispensable.”  Dwight D Eisenhower </a:t>
            </a:r>
          </a:p>
          <a:p>
            <a:pPr eaLnBrk="1" fontAlgn="auto" hangingPunct="1">
              <a:lnSpc>
                <a:spcPct val="80000"/>
              </a:lnSpc>
              <a:spcAft>
                <a:spcPts val="0"/>
              </a:spcAft>
              <a:defRPr/>
            </a:pPr>
            <a:r>
              <a:rPr lang="en-US" sz="2800" dirty="0" smtClean="0"/>
              <a:t>The Future?</a:t>
            </a:r>
          </a:p>
          <a:p>
            <a:pPr lvl="1" eaLnBrk="1" fontAlgn="auto" hangingPunct="1">
              <a:lnSpc>
                <a:spcPct val="80000"/>
              </a:lnSpc>
              <a:spcAft>
                <a:spcPts val="0"/>
              </a:spcAft>
              <a:defRPr/>
            </a:pPr>
            <a:r>
              <a:rPr lang="en-US" sz="2400" b="1" dirty="0" smtClean="0"/>
              <a:t>Forecasting: What do we think is going to happen.</a:t>
            </a:r>
          </a:p>
          <a:p>
            <a:pPr lvl="1" eaLnBrk="1" fontAlgn="auto" hangingPunct="1">
              <a:lnSpc>
                <a:spcPct val="80000"/>
              </a:lnSpc>
              <a:spcAft>
                <a:spcPts val="0"/>
              </a:spcAft>
              <a:defRPr/>
            </a:pPr>
            <a:r>
              <a:rPr lang="en-US" sz="2400" b="1" dirty="0" smtClean="0"/>
              <a:t>Contingency: Actions to take if/when things go wrong</a:t>
            </a:r>
          </a:p>
          <a:p>
            <a:pPr lvl="1" eaLnBrk="1" fontAlgn="auto" hangingPunct="1">
              <a:lnSpc>
                <a:spcPct val="80000"/>
              </a:lnSpc>
              <a:spcAft>
                <a:spcPts val="0"/>
              </a:spcAft>
              <a:defRPr/>
            </a:pPr>
            <a:r>
              <a:rPr lang="en-US" sz="2400" b="1" dirty="0" smtClean="0"/>
              <a:t>Scenario: “What if this happens…”</a:t>
            </a:r>
          </a:p>
          <a:p>
            <a:pPr lvl="1" eaLnBrk="1" fontAlgn="auto" hangingPunct="1">
              <a:lnSpc>
                <a:spcPct val="80000"/>
              </a:lnSpc>
              <a:spcAft>
                <a:spcPts val="0"/>
              </a:spcAft>
              <a:defRPr/>
            </a:pPr>
            <a:r>
              <a:rPr lang="en-US" sz="2400" b="1" dirty="0" smtClean="0"/>
              <a:t>Benchmarking: External / Internal comparisons</a:t>
            </a:r>
          </a:p>
          <a:p>
            <a:pPr lvl="2" eaLnBrk="1" fontAlgn="auto" hangingPunct="1">
              <a:lnSpc>
                <a:spcPct val="80000"/>
              </a:lnSpc>
              <a:spcAft>
                <a:spcPts val="0"/>
              </a:spcAft>
              <a:defRPr/>
            </a:pPr>
            <a:r>
              <a:rPr lang="en-US" sz="2000" b="1" dirty="0" smtClean="0"/>
              <a:t>Best practices</a:t>
            </a:r>
          </a:p>
          <a:p>
            <a:pPr lvl="1" eaLnBrk="1" fontAlgn="auto" hangingPunct="1">
              <a:lnSpc>
                <a:spcPct val="80000"/>
              </a:lnSpc>
              <a:spcAft>
                <a:spcPts val="0"/>
              </a:spcAft>
              <a:defRPr/>
            </a:pPr>
            <a:r>
              <a:rPr lang="en-US" sz="2400" b="1" dirty="0" smtClean="0"/>
              <a:t>HRO</a:t>
            </a:r>
            <a:endParaRPr lang="en-US" sz="2400" dirty="0" smtClean="0"/>
          </a:p>
          <a:p>
            <a:pPr eaLnBrk="1" fontAlgn="auto" hangingPunct="1">
              <a:lnSpc>
                <a:spcPct val="80000"/>
              </a:lnSpc>
              <a:spcAft>
                <a:spcPts val="0"/>
              </a:spcAft>
              <a:defRPr/>
            </a:pPr>
            <a:endParaRPr lang="en-US" sz="2800" dirty="0" smtClean="0"/>
          </a:p>
          <a:p>
            <a:pPr eaLnBrk="1" fontAlgn="auto" hangingPunct="1">
              <a:lnSpc>
                <a:spcPct val="80000"/>
              </a:lnSpc>
              <a:spcAft>
                <a:spcPts val="0"/>
              </a:spcAft>
              <a:defRPr/>
            </a:pPr>
            <a:endParaRPr lang="en-US" sz="2800" dirty="0" smtClean="0"/>
          </a:p>
        </p:txBody>
      </p:sp>
      <p:pic>
        <p:nvPicPr>
          <p:cNvPr id="6148" name="Picture 2" descr="http://www.theunemployee.com/blog/wp-content/uploads/2011/09/plan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9576" y="3505200"/>
            <a:ext cx="1752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http://flatfeesrealty.ca/site_images/pla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98" y="2187484"/>
            <a:ext cx="24288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http://www1.alibris-static.com/isbn/978157528201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90" y="4275840"/>
            <a:ext cx="12573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http://3.bp.blogspot.com/_f_xHHsVKgds/S7IaiBUC-KI/AAAAAAAAADo/RMkwzYBrPP8/s400/ben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6857" y="4572000"/>
            <a:ext cx="2078037"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Mindfulness Is About Connecting</a:t>
            </a:r>
          </a:p>
        </p:txBody>
      </p:sp>
      <p:sp>
        <p:nvSpPr>
          <p:cNvPr id="15363" name="Content Placeholder 2"/>
          <p:cNvSpPr>
            <a:spLocks noGrp="1"/>
          </p:cNvSpPr>
          <p:nvPr>
            <p:ph idx="1"/>
          </p:nvPr>
        </p:nvSpPr>
        <p:spPr/>
        <p:txBody>
          <a:bodyPr/>
          <a:lstStyle/>
          <a:p>
            <a:pPr eaLnBrk="1" hangingPunct="1"/>
            <a:r>
              <a:rPr lang="en-US" altLang="en-US" smtClean="0"/>
              <a:t>To make sense is to connect the abstract with the concrete.</a:t>
            </a:r>
          </a:p>
          <a:p>
            <a:pPr eaLnBrk="1" hangingPunct="1"/>
            <a:r>
              <a:rPr lang="en-US" altLang="en-US" smtClean="0"/>
              <a:t>And, do this widely (involve a community of sensemakers).</a:t>
            </a:r>
          </a:p>
          <a:p>
            <a:pPr eaLnBrk="1" hangingPunct="1"/>
            <a:endParaRPr lang="en-US" altLang="en-US" smtClean="0"/>
          </a:p>
        </p:txBody>
      </p:sp>
      <p:pic>
        <p:nvPicPr>
          <p:cNvPr id="153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814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505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One point to many …3,456,000 </a:t>
            </a:r>
          </a:p>
        </p:txBody>
      </p:sp>
      <p:pic>
        <p:nvPicPr>
          <p:cNvPr id="163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9248" b="9248"/>
          <a:stretch>
            <a:fillRect/>
          </a:stretch>
        </p:blipFill>
        <p:spPr/>
      </p:pic>
    </p:spTree>
    <p:extLst>
      <p:ext uri="{BB962C8B-B14F-4D97-AF65-F5344CB8AC3E}">
        <p14:creationId xmlns:p14="http://schemas.microsoft.com/office/powerpoint/2010/main" val="1501139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229600" cy="1143000"/>
          </a:xfrm>
        </p:spPr>
        <p:txBody>
          <a:bodyPr rtlCol="0">
            <a:normAutofit fontScale="90000"/>
          </a:bodyPr>
          <a:lstStyle/>
          <a:p>
            <a:pPr eaLnBrk="1" fontAlgn="auto" hangingPunct="1">
              <a:spcAft>
                <a:spcPts val="0"/>
              </a:spcAft>
              <a:defRPr/>
            </a:pPr>
            <a:r>
              <a:rPr lang="en-US" sz="4900" dirty="0" smtClean="0"/>
              <a:t>Mindfulness </a:t>
            </a:r>
            <a:r>
              <a:rPr lang="en-US" sz="4900" dirty="0"/>
              <a:t>Is About Action</a:t>
            </a:r>
            <a:r>
              <a:rPr lang="en-US" dirty="0"/>
              <a:t/>
            </a:r>
            <a:br>
              <a:rPr lang="en-US" dirty="0"/>
            </a:br>
            <a:endParaRPr lang="en-US" dirty="0"/>
          </a:p>
        </p:txBody>
      </p:sp>
      <p:sp>
        <p:nvSpPr>
          <p:cNvPr id="17411" name="Content Placeholder 2"/>
          <p:cNvSpPr>
            <a:spLocks noGrp="1"/>
          </p:cNvSpPr>
          <p:nvPr>
            <p:ph idx="1"/>
          </p:nvPr>
        </p:nvSpPr>
        <p:spPr>
          <a:xfrm>
            <a:off x="304800" y="1905000"/>
            <a:ext cx="5410200" cy="4525963"/>
          </a:xfrm>
        </p:spPr>
        <p:txBody>
          <a:bodyPr/>
          <a:lstStyle/>
          <a:p>
            <a:pPr eaLnBrk="1" hangingPunct="1"/>
            <a:r>
              <a:rPr lang="en-US" altLang="en-US" dirty="0" smtClean="0"/>
              <a:t>If the first question of mindfulness is “what’s going on here?,” (The Picture)</a:t>
            </a:r>
          </a:p>
          <a:p>
            <a:pPr eaLnBrk="1" hangingPunct="1"/>
            <a:r>
              <a:rPr lang="en-US" altLang="en-US" dirty="0"/>
              <a:t>T</a:t>
            </a:r>
            <a:r>
              <a:rPr lang="en-US" altLang="en-US" dirty="0" smtClean="0"/>
              <a:t>he second, equally important question is “what do I do next?”</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914" y="3816292"/>
            <a:ext cx="2784475" cy="185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6009165" y="1828800"/>
            <a:ext cx="2784224" cy="1530292"/>
          </a:xfrm>
          <a:prstGeom prst="rect">
            <a:avLst/>
          </a:prstGeom>
        </p:spPr>
      </p:pic>
    </p:spTree>
    <p:extLst>
      <p:ext uri="{BB962C8B-B14F-4D97-AF65-F5344CB8AC3E}">
        <p14:creationId xmlns:p14="http://schemas.microsoft.com/office/powerpoint/2010/main" val="625034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Summary – Being an HRO</a:t>
            </a:r>
          </a:p>
        </p:txBody>
      </p:sp>
      <p:sp>
        <p:nvSpPr>
          <p:cNvPr id="12291" name="Rectangle 3"/>
          <p:cNvSpPr>
            <a:spLocks noGrp="1" noChangeArrowheads="1"/>
          </p:cNvSpPr>
          <p:nvPr>
            <p:ph type="body" idx="1"/>
          </p:nvPr>
        </p:nvSpPr>
        <p:spPr>
          <a:xfrm>
            <a:off x="609600" y="1670050"/>
            <a:ext cx="7651750" cy="4167188"/>
          </a:xfrm>
        </p:spPr>
        <p:txBody>
          <a:bodyPr/>
          <a:lstStyle/>
          <a:p>
            <a:pPr marL="609600" indent="-609600">
              <a:lnSpc>
                <a:spcPct val="90000"/>
              </a:lnSpc>
              <a:buFontTx/>
              <a:buAutoNum type="arabicPeriod"/>
            </a:pPr>
            <a:r>
              <a:rPr lang="en-US" altLang="en-US" sz="2400" b="1" dirty="0"/>
              <a:t>Mindful of Failure</a:t>
            </a:r>
            <a:r>
              <a:rPr lang="en-US" altLang="en-US" sz="2400" dirty="0"/>
              <a:t>: Focus upon small differences (gut feelings)</a:t>
            </a:r>
          </a:p>
          <a:p>
            <a:pPr marL="609600" indent="-609600">
              <a:lnSpc>
                <a:spcPct val="90000"/>
              </a:lnSpc>
              <a:buFontTx/>
              <a:buAutoNum type="arabicPeriod"/>
            </a:pPr>
            <a:r>
              <a:rPr lang="en-US" altLang="en-US" sz="2400" b="1" dirty="0"/>
              <a:t>Defer to Experts: </a:t>
            </a:r>
            <a:r>
              <a:rPr lang="en-US" altLang="en-US" sz="2400" dirty="0"/>
              <a:t>Listen to the troops – they know the terrain best – and let them lead</a:t>
            </a:r>
          </a:p>
          <a:p>
            <a:pPr marL="609600" indent="-609600">
              <a:lnSpc>
                <a:spcPct val="90000"/>
              </a:lnSpc>
              <a:buFontTx/>
              <a:buAutoNum type="arabicPeriod"/>
            </a:pPr>
            <a:r>
              <a:rPr lang="en-US" altLang="en-US" sz="2400" b="1" dirty="0"/>
              <a:t>Be Resilient</a:t>
            </a:r>
            <a:r>
              <a:rPr lang="en-US" altLang="en-US" sz="2400" dirty="0"/>
              <a:t>: Be flexible and always look for new answers</a:t>
            </a:r>
          </a:p>
          <a:p>
            <a:pPr marL="609600" indent="-609600">
              <a:lnSpc>
                <a:spcPct val="90000"/>
              </a:lnSpc>
              <a:buFontTx/>
              <a:buAutoNum type="arabicPeriod"/>
            </a:pPr>
            <a:r>
              <a:rPr lang="en-US" altLang="en-US" sz="2400" b="1" dirty="0"/>
              <a:t>Embrace Complexity</a:t>
            </a:r>
            <a:r>
              <a:rPr lang="en-US" altLang="en-US" sz="2400" dirty="0"/>
              <a:t>: Hold big tent meetings – and create conversations</a:t>
            </a:r>
          </a:p>
          <a:p>
            <a:pPr marL="609600" indent="-609600">
              <a:lnSpc>
                <a:spcPct val="90000"/>
              </a:lnSpc>
              <a:buFontTx/>
              <a:buAutoNum type="arabicPeriod"/>
            </a:pPr>
            <a:r>
              <a:rPr lang="en-US" altLang="en-US" sz="2400" b="1" dirty="0"/>
              <a:t>Anticipate and be Ready</a:t>
            </a:r>
            <a:r>
              <a:rPr lang="en-US" altLang="en-US" sz="2400" dirty="0"/>
              <a:t>: Look ahead but be prepared and willing to act quickly</a:t>
            </a:r>
          </a:p>
          <a:p>
            <a:pPr marL="609600" indent="-609600">
              <a:lnSpc>
                <a:spcPct val="90000"/>
              </a:lnSpc>
              <a:buFontTx/>
              <a:buAutoNum type="arabicPeriod"/>
            </a:pPr>
            <a:endParaRPr lang="en-US" altLang="en-US" sz="2400" dirty="0"/>
          </a:p>
          <a:p>
            <a:pPr marL="609600" indent="-609600">
              <a:lnSpc>
                <a:spcPct val="90000"/>
              </a:lnSpc>
              <a:buFontTx/>
              <a:buAutoNum type="arabicPeriod"/>
            </a:pPr>
            <a:endParaRPr lang="en-US" altLang="en-US" sz="2400" dirty="0"/>
          </a:p>
          <a:p>
            <a:pPr marL="609600" indent="-609600">
              <a:lnSpc>
                <a:spcPct val="90000"/>
              </a:lnSpc>
              <a:buFontTx/>
              <a:buAutoNum type="arabicPeriod"/>
            </a:pPr>
            <a:endParaRPr lang="en-US" altLang="en-US" sz="2400" dirty="0"/>
          </a:p>
          <a:p>
            <a:pPr marL="609600" indent="-609600">
              <a:lnSpc>
                <a:spcPct val="90000"/>
              </a:lnSpc>
              <a:buFontTx/>
              <a:buAutoNum type="arabicPeriod"/>
            </a:pPr>
            <a:endParaRPr lang="en-US" altLang="en-US" sz="2400" dirty="0"/>
          </a:p>
        </p:txBody>
      </p:sp>
    </p:spTree>
    <p:extLst>
      <p:ext uri="{BB962C8B-B14F-4D97-AF65-F5344CB8AC3E}">
        <p14:creationId xmlns:p14="http://schemas.microsoft.com/office/powerpoint/2010/main" val="3363355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F00C49D-374B-46B4-BCEA-3528F1E3D57E}" type="slidenum">
              <a:rPr lang="en-US" altLang="en-US" sz="1200" smtClean="0">
                <a:solidFill>
                  <a:srgbClr val="898989"/>
                </a:solidFill>
              </a:rPr>
              <a:pPr>
                <a:spcBef>
                  <a:spcPct val="0"/>
                </a:spcBef>
                <a:buFontTx/>
                <a:buNone/>
              </a:pPr>
              <a:t>24</a:t>
            </a:fld>
            <a:endParaRPr lang="en-US" altLang="en-US" sz="1200" smtClean="0">
              <a:solidFill>
                <a:srgbClr val="898989"/>
              </a:solidFill>
            </a:endParaRPr>
          </a:p>
        </p:txBody>
      </p:sp>
      <p:sp>
        <p:nvSpPr>
          <p:cNvPr id="12291" name="Rectangle 2"/>
          <p:cNvSpPr>
            <a:spLocks noGrp="1" noChangeArrowheads="1"/>
          </p:cNvSpPr>
          <p:nvPr>
            <p:ph type="title"/>
          </p:nvPr>
        </p:nvSpPr>
        <p:spPr/>
        <p:txBody>
          <a:bodyPr/>
          <a:lstStyle/>
          <a:p>
            <a:pPr eaLnBrk="1" hangingPunct="1"/>
            <a:r>
              <a:rPr lang="en-US" altLang="en-US" dirty="0" smtClean="0"/>
              <a:t>Chapter 10: Strategy</a:t>
            </a:r>
          </a:p>
        </p:txBody>
      </p:sp>
      <p:sp>
        <p:nvSpPr>
          <p:cNvPr id="12292" name="Rectangle 3"/>
          <p:cNvSpPr>
            <a:spLocks noGrp="1" noChangeArrowheads="1"/>
          </p:cNvSpPr>
          <p:nvPr>
            <p:ph sz="half" idx="1"/>
          </p:nvPr>
        </p:nvSpPr>
        <p:spPr>
          <a:xfrm>
            <a:off x="457200" y="1981200"/>
            <a:ext cx="4032250" cy="3886200"/>
          </a:xfrm>
        </p:spPr>
        <p:txBody>
          <a:bodyPr/>
          <a:lstStyle/>
          <a:p>
            <a:pPr eaLnBrk="1" hangingPunct="1"/>
            <a:endParaRPr lang="en-US" altLang="en-US" sz="2800" smtClean="0"/>
          </a:p>
        </p:txBody>
      </p:sp>
      <p:sp>
        <p:nvSpPr>
          <p:cNvPr id="12293" name="Rectangle 4"/>
          <p:cNvSpPr>
            <a:spLocks noGrp="1" noChangeArrowheads="1"/>
          </p:cNvSpPr>
          <p:nvPr>
            <p:ph type="body" sz="half" idx="2"/>
          </p:nvPr>
        </p:nvSpPr>
        <p:spPr>
          <a:xfrm>
            <a:off x="4114800" y="1981200"/>
            <a:ext cx="4572000" cy="3886200"/>
          </a:xfrm>
        </p:spPr>
        <p:txBody>
          <a:bodyPr/>
          <a:lstStyle/>
          <a:p>
            <a:pPr eaLnBrk="1" hangingPunct="1"/>
            <a:r>
              <a:rPr lang="en-US" altLang="en-US" sz="2800" smtClean="0"/>
              <a:t>“A comprehensive plan guiding resource allocation to achieve long-term organizational goals”</a:t>
            </a:r>
          </a:p>
        </p:txBody>
      </p:sp>
      <p:pic>
        <p:nvPicPr>
          <p:cNvPr id="12294" name="Picture 5" descr="strategy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2893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err="1" smtClean="0"/>
              <a:t>Startegy</a:t>
            </a:r>
            <a:r>
              <a:rPr lang="en-US" altLang="en-US" dirty="0" smtClean="0"/>
              <a:t>: Topics in Chapter </a:t>
            </a:r>
          </a:p>
        </p:txBody>
      </p:sp>
      <p:sp>
        <p:nvSpPr>
          <p:cNvPr id="13315" name="Rectangle 3"/>
          <p:cNvSpPr>
            <a:spLocks noGrp="1" noChangeArrowheads="1"/>
          </p:cNvSpPr>
          <p:nvPr>
            <p:ph sz="half" idx="1"/>
          </p:nvPr>
        </p:nvSpPr>
        <p:spPr>
          <a:xfrm>
            <a:off x="457200" y="1752600"/>
            <a:ext cx="4038600" cy="4525963"/>
          </a:xfrm>
        </p:spPr>
        <p:txBody>
          <a:bodyPr/>
          <a:lstStyle/>
          <a:p>
            <a:pPr eaLnBrk="1" hangingPunct="1">
              <a:lnSpc>
                <a:spcPct val="80000"/>
              </a:lnSpc>
            </a:pPr>
            <a:r>
              <a:rPr lang="en-US" altLang="en-US" sz="2400" smtClean="0">
                <a:solidFill>
                  <a:srgbClr val="002060"/>
                </a:solidFill>
              </a:rPr>
              <a:t>Competitive Advantage</a:t>
            </a:r>
          </a:p>
          <a:p>
            <a:pPr eaLnBrk="1" hangingPunct="1">
              <a:lnSpc>
                <a:spcPct val="80000"/>
              </a:lnSpc>
            </a:pPr>
            <a:r>
              <a:rPr lang="en-US" altLang="en-US" sz="2400" smtClean="0">
                <a:solidFill>
                  <a:srgbClr val="002060"/>
                </a:solidFill>
              </a:rPr>
              <a:t>Strategic Analysis</a:t>
            </a:r>
          </a:p>
          <a:p>
            <a:pPr eaLnBrk="1" hangingPunct="1">
              <a:lnSpc>
                <a:spcPct val="80000"/>
              </a:lnSpc>
            </a:pPr>
            <a:r>
              <a:rPr lang="en-US" altLang="en-US" sz="2400" smtClean="0">
                <a:solidFill>
                  <a:srgbClr val="002060"/>
                </a:solidFill>
              </a:rPr>
              <a:t>Strategic Formulation</a:t>
            </a:r>
          </a:p>
          <a:p>
            <a:pPr eaLnBrk="1" hangingPunct="1">
              <a:lnSpc>
                <a:spcPct val="80000"/>
              </a:lnSpc>
            </a:pPr>
            <a:r>
              <a:rPr lang="en-US" altLang="en-US" sz="2400" smtClean="0">
                <a:solidFill>
                  <a:srgbClr val="002060"/>
                </a:solidFill>
              </a:rPr>
              <a:t>Strategic Implementation</a:t>
            </a:r>
          </a:p>
          <a:p>
            <a:pPr eaLnBrk="1" hangingPunct="1">
              <a:lnSpc>
                <a:spcPct val="80000"/>
              </a:lnSpc>
            </a:pPr>
            <a:r>
              <a:rPr lang="en-US" altLang="en-US" sz="2400" smtClean="0">
                <a:solidFill>
                  <a:srgbClr val="002060"/>
                </a:solidFill>
              </a:rPr>
              <a:t>MVV</a:t>
            </a:r>
          </a:p>
          <a:p>
            <a:pPr eaLnBrk="1" hangingPunct="1">
              <a:lnSpc>
                <a:spcPct val="80000"/>
              </a:lnSpc>
            </a:pPr>
            <a:r>
              <a:rPr lang="en-US" altLang="en-US" sz="2400" smtClean="0">
                <a:solidFill>
                  <a:srgbClr val="002060"/>
                </a:solidFill>
              </a:rPr>
              <a:t>SWOT</a:t>
            </a:r>
          </a:p>
          <a:p>
            <a:pPr eaLnBrk="1" hangingPunct="1">
              <a:lnSpc>
                <a:spcPct val="80000"/>
              </a:lnSpc>
            </a:pPr>
            <a:r>
              <a:rPr lang="en-US" altLang="en-US" sz="2400" smtClean="0">
                <a:solidFill>
                  <a:srgbClr val="002060"/>
                </a:solidFill>
              </a:rPr>
              <a:t>Porter’s Five Forces Model</a:t>
            </a:r>
          </a:p>
          <a:p>
            <a:pPr eaLnBrk="1" hangingPunct="1">
              <a:lnSpc>
                <a:spcPct val="80000"/>
              </a:lnSpc>
            </a:pPr>
            <a:r>
              <a:rPr lang="en-US" altLang="en-US" sz="2400" smtClean="0">
                <a:solidFill>
                  <a:srgbClr val="002060"/>
                </a:solidFill>
              </a:rPr>
              <a:t>Grand or Master Strategies</a:t>
            </a:r>
          </a:p>
          <a:p>
            <a:pPr eaLnBrk="1" hangingPunct="1">
              <a:lnSpc>
                <a:spcPct val="80000"/>
              </a:lnSpc>
            </a:pPr>
            <a:r>
              <a:rPr lang="en-US" altLang="en-US" sz="2400" smtClean="0">
                <a:solidFill>
                  <a:srgbClr val="002060"/>
                </a:solidFill>
              </a:rPr>
              <a:t>Porter’s Competitive Strategies</a:t>
            </a:r>
          </a:p>
          <a:p>
            <a:pPr eaLnBrk="1" hangingPunct="1">
              <a:lnSpc>
                <a:spcPct val="80000"/>
              </a:lnSpc>
            </a:pPr>
            <a:r>
              <a:rPr lang="en-US" altLang="en-US" sz="2400" smtClean="0">
                <a:solidFill>
                  <a:srgbClr val="002060"/>
                </a:solidFill>
              </a:rPr>
              <a:t>Strategic Implementation</a:t>
            </a:r>
          </a:p>
          <a:p>
            <a:pPr eaLnBrk="1" hangingPunct="1">
              <a:lnSpc>
                <a:spcPct val="80000"/>
              </a:lnSpc>
            </a:pPr>
            <a:endParaRPr lang="en-US" altLang="en-US" sz="2400" smtClean="0"/>
          </a:p>
        </p:txBody>
      </p:sp>
      <p:sp>
        <p:nvSpPr>
          <p:cNvPr id="13316" name="Content Placeholder 1"/>
          <p:cNvSpPr>
            <a:spLocks noGrp="1"/>
          </p:cNvSpPr>
          <p:nvPr>
            <p:ph sz="half" idx="2"/>
          </p:nvPr>
        </p:nvSpPr>
        <p:spPr/>
        <p:txBody>
          <a:bodyPr/>
          <a:lstStyle/>
          <a:p>
            <a:pPr eaLnBrk="1" hangingPunct="1"/>
            <a:endParaRPr lang="en-US" altLang="en-US" smtClean="0"/>
          </a:p>
        </p:txBody>
      </p:sp>
      <p:sp>
        <p:nvSpPr>
          <p:cNvPr id="133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3CDED6F-F73C-4F4A-9CB0-4F95D4CCB098}" type="slidenum">
              <a:rPr lang="en-US" altLang="en-US" sz="1200" smtClean="0">
                <a:solidFill>
                  <a:srgbClr val="898989"/>
                </a:solidFill>
              </a:rPr>
              <a:pPr>
                <a:spcBef>
                  <a:spcPct val="0"/>
                </a:spcBef>
                <a:buFontTx/>
                <a:buNone/>
              </a:pPr>
              <a:t>25</a:t>
            </a:fld>
            <a:endParaRPr lang="en-US" altLang="en-US" sz="1200" smtClean="0">
              <a:solidFill>
                <a:srgbClr val="898989"/>
              </a:solidFill>
            </a:endParaRPr>
          </a:p>
        </p:txBody>
      </p:sp>
      <p:pic>
        <p:nvPicPr>
          <p:cNvPr id="13318" name="Picture 4" descr="http://ayeshanaveed.files.wordpress.com/2011/07/10minutes-strate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76425"/>
            <a:ext cx="45720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B2A7862-9D5C-4AEC-82F4-908A90F38D84}" type="slidenum">
              <a:rPr lang="en-US" altLang="en-US" sz="1200" smtClean="0">
                <a:solidFill>
                  <a:srgbClr val="898989"/>
                </a:solidFill>
              </a:rPr>
              <a:pPr algn="ctr">
                <a:spcBef>
                  <a:spcPct val="0"/>
                </a:spcBef>
                <a:buFontTx/>
                <a:buNone/>
              </a:pPr>
              <a:t>26</a:t>
            </a:fld>
            <a:endParaRPr lang="en-US" altLang="en-US" sz="1200" smtClean="0">
              <a:solidFill>
                <a:srgbClr val="898989"/>
              </a:solidFill>
            </a:endParaRPr>
          </a:p>
        </p:txBody>
      </p:sp>
      <p:sp>
        <p:nvSpPr>
          <p:cNvPr id="142338" name="Rectangle 2"/>
          <p:cNvSpPr>
            <a:spLocks noGrp="1" noChangeArrowheads="1"/>
          </p:cNvSpPr>
          <p:nvPr>
            <p:ph type="title"/>
          </p:nvPr>
        </p:nvSpPr>
        <p:spPr>
          <a:xfrm>
            <a:off x="685800" y="304800"/>
            <a:ext cx="7772400" cy="1143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chor="b">
            <a:normAutofit fontScale="90000"/>
          </a:bodyPr>
          <a:lstStyle/>
          <a:p>
            <a:pPr eaLnBrk="1" fontAlgn="auto" hangingPunct="1">
              <a:spcAft>
                <a:spcPts val="0"/>
              </a:spcAft>
              <a:defRPr/>
            </a:pPr>
            <a:r>
              <a:rPr lang="en-US" dirty="0" smtClean="0"/>
              <a:t>The Strategic Management Process</a:t>
            </a:r>
          </a:p>
        </p:txBody>
      </p:sp>
      <p:sp>
        <p:nvSpPr>
          <p:cNvPr id="14340" name="Rectangle 3"/>
          <p:cNvSpPr>
            <a:spLocks noChangeArrowheads="1"/>
          </p:cNvSpPr>
          <p:nvPr/>
        </p:nvSpPr>
        <p:spPr bwMode="auto">
          <a:xfrm>
            <a:off x="76200" y="3200400"/>
            <a:ext cx="1828800" cy="1524000"/>
          </a:xfrm>
          <a:prstGeom prst="rect">
            <a:avLst/>
          </a:prstGeom>
          <a:solidFill>
            <a:srgbClr val="FCD1BF"/>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1" name="Rectangle 4"/>
          <p:cNvSpPr>
            <a:spLocks noChangeArrowheads="1"/>
          </p:cNvSpPr>
          <p:nvPr/>
        </p:nvSpPr>
        <p:spPr bwMode="auto">
          <a:xfrm>
            <a:off x="130175" y="3254375"/>
            <a:ext cx="172085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Identify the</a:t>
            </a:r>
          </a:p>
          <a:p>
            <a:pPr algn="ctr" eaLnBrk="1" hangingPunct="1">
              <a:spcBef>
                <a:spcPct val="0"/>
              </a:spcBef>
              <a:buFontTx/>
              <a:buNone/>
            </a:pPr>
            <a:r>
              <a:rPr lang="en-US" altLang="en-US" sz="1800" b="1"/>
              <a:t>organization’s</a:t>
            </a:r>
          </a:p>
          <a:p>
            <a:pPr algn="ctr" eaLnBrk="1" hangingPunct="1">
              <a:spcBef>
                <a:spcPct val="0"/>
              </a:spcBef>
              <a:buFontTx/>
              <a:buNone/>
            </a:pPr>
            <a:r>
              <a:rPr lang="en-US" altLang="en-US" sz="1800" b="1"/>
              <a:t>current mission</a:t>
            </a:r>
          </a:p>
          <a:p>
            <a:pPr algn="ctr" eaLnBrk="1" hangingPunct="1">
              <a:spcBef>
                <a:spcPct val="0"/>
              </a:spcBef>
              <a:buFontTx/>
              <a:buNone/>
            </a:pPr>
            <a:r>
              <a:rPr lang="en-US" altLang="en-US" sz="1800" b="1"/>
              <a:t>and objectives</a:t>
            </a:r>
          </a:p>
        </p:txBody>
      </p:sp>
      <p:sp>
        <p:nvSpPr>
          <p:cNvPr id="14342" name="Rectangle 5"/>
          <p:cNvSpPr>
            <a:spLocks noChangeArrowheads="1"/>
          </p:cNvSpPr>
          <p:nvPr/>
        </p:nvSpPr>
        <p:spPr bwMode="auto">
          <a:xfrm>
            <a:off x="2209800" y="2209800"/>
            <a:ext cx="1524000" cy="1066800"/>
          </a:xfrm>
          <a:prstGeom prst="rect">
            <a:avLst/>
          </a:prstGeom>
          <a:solidFill>
            <a:srgbClr val="9FFFE1"/>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3" name="Rectangle 6"/>
          <p:cNvSpPr>
            <a:spLocks noChangeArrowheads="1"/>
          </p:cNvSpPr>
          <p:nvPr/>
        </p:nvSpPr>
        <p:spPr bwMode="auto">
          <a:xfrm>
            <a:off x="2195513" y="2416175"/>
            <a:ext cx="15525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Analyze the</a:t>
            </a:r>
          </a:p>
          <a:p>
            <a:pPr algn="ctr" eaLnBrk="1" hangingPunct="1">
              <a:spcBef>
                <a:spcPct val="0"/>
              </a:spcBef>
              <a:buFontTx/>
              <a:buNone/>
            </a:pPr>
            <a:r>
              <a:rPr lang="en-US" altLang="en-US" sz="1800" b="1"/>
              <a:t>environment</a:t>
            </a:r>
          </a:p>
        </p:txBody>
      </p:sp>
      <p:sp>
        <p:nvSpPr>
          <p:cNvPr id="14344" name="Rectangle 7"/>
          <p:cNvSpPr>
            <a:spLocks noChangeArrowheads="1"/>
          </p:cNvSpPr>
          <p:nvPr/>
        </p:nvSpPr>
        <p:spPr bwMode="auto">
          <a:xfrm>
            <a:off x="3962400" y="2209800"/>
            <a:ext cx="1524000" cy="1066800"/>
          </a:xfrm>
          <a:prstGeom prst="rect">
            <a:avLst/>
          </a:prstGeom>
          <a:solidFill>
            <a:srgbClr val="9FFFE1"/>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5" name="Rectangle 8"/>
          <p:cNvSpPr>
            <a:spLocks noChangeArrowheads="1"/>
          </p:cNvSpPr>
          <p:nvPr/>
        </p:nvSpPr>
        <p:spPr bwMode="auto">
          <a:xfrm>
            <a:off x="3903663" y="2263775"/>
            <a:ext cx="16414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Identify the</a:t>
            </a:r>
          </a:p>
          <a:p>
            <a:pPr algn="ctr" eaLnBrk="1" hangingPunct="1">
              <a:spcBef>
                <a:spcPct val="0"/>
              </a:spcBef>
              <a:buFontTx/>
              <a:buNone/>
            </a:pPr>
            <a:r>
              <a:rPr lang="en-US" altLang="en-US" sz="1800" b="1"/>
              <a:t>opportunities</a:t>
            </a:r>
          </a:p>
          <a:p>
            <a:pPr algn="ctr" eaLnBrk="1" hangingPunct="1">
              <a:spcBef>
                <a:spcPct val="0"/>
              </a:spcBef>
              <a:buFontTx/>
              <a:buNone/>
            </a:pPr>
            <a:r>
              <a:rPr lang="en-US" altLang="en-US" sz="1800" b="1"/>
              <a:t>and threats</a:t>
            </a:r>
          </a:p>
        </p:txBody>
      </p:sp>
      <p:sp>
        <p:nvSpPr>
          <p:cNvPr id="14346" name="Rectangle 9"/>
          <p:cNvSpPr>
            <a:spLocks noChangeArrowheads="1"/>
          </p:cNvSpPr>
          <p:nvPr/>
        </p:nvSpPr>
        <p:spPr bwMode="auto">
          <a:xfrm>
            <a:off x="2209800" y="4572000"/>
            <a:ext cx="1524000" cy="1066800"/>
          </a:xfrm>
          <a:prstGeom prst="rect">
            <a:avLst/>
          </a:prstGeom>
          <a:solidFill>
            <a:srgbClr val="EBD3FF"/>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7" name="Rectangle 10"/>
          <p:cNvSpPr>
            <a:spLocks noChangeArrowheads="1"/>
          </p:cNvSpPr>
          <p:nvPr/>
        </p:nvSpPr>
        <p:spPr bwMode="auto">
          <a:xfrm>
            <a:off x="2125663" y="4625975"/>
            <a:ext cx="17303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Analyze the</a:t>
            </a:r>
          </a:p>
          <a:p>
            <a:pPr algn="ctr" eaLnBrk="1" hangingPunct="1">
              <a:spcBef>
                <a:spcPct val="0"/>
              </a:spcBef>
              <a:buFontTx/>
              <a:buNone/>
            </a:pPr>
            <a:r>
              <a:rPr lang="en-US" altLang="en-US" sz="1800" b="1"/>
              <a:t>organization’s</a:t>
            </a:r>
          </a:p>
          <a:p>
            <a:pPr algn="ctr" eaLnBrk="1" hangingPunct="1">
              <a:spcBef>
                <a:spcPct val="0"/>
              </a:spcBef>
              <a:buFontTx/>
              <a:buNone/>
            </a:pPr>
            <a:r>
              <a:rPr lang="en-US" altLang="en-US" sz="1800" b="1"/>
              <a:t>resources</a:t>
            </a:r>
          </a:p>
        </p:txBody>
      </p:sp>
      <p:sp>
        <p:nvSpPr>
          <p:cNvPr id="14348" name="Rectangle 11"/>
          <p:cNvSpPr>
            <a:spLocks noChangeArrowheads="1"/>
          </p:cNvSpPr>
          <p:nvPr/>
        </p:nvSpPr>
        <p:spPr bwMode="auto">
          <a:xfrm>
            <a:off x="3962400" y="4572000"/>
            <a:ext cx="1524000" cy="1066800"/>
          </a:xfrm>
          <a:prstGeom prst="rect">
            <a:avLst/>
          </a:prstGeom>
          <a:solidFill>
            <a:srgbClr val="EBD3FF"/>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9" name="Rectangle 12"/>
          <p:cNvSpPr>
            <a:spLocks noChangeArrowheads="1"/>
          </p:cNvSpPr>
          <p:nvPr/>
        </p:nvSpPr>
        <p:spPr bwMode="auto">
          <a:xfrm>
            <a:off x="3878263" y="4625975"/>
            <a:ext cx="16922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Identify </a:t>
            </a:r>
          </a:p>
          <a:p>
            <a:pPr algn="ctr" eaLnBrk="1" hangingPunct="1">
              <a:spcBef>
                <a:spcPct val="0"/>
              </a:spcBef>
              <a:buFontTx/>
              <a:buNone/>
            </a:pPr>
            <a:r>
              <a:rPr lang="en-US" altLang="en-US" sz="1800" b="1"/>
              <a:t>strengths and</a:t>
            </a:r>
          </a:p>
          <a:p>
            <a:pPr algn="ctr" eaLnBrk="1" hangingPunct="1">
              <a:spcBef>
                <a:spcPct val="0"/>
              </a:spcBef>
              <a:buFontTx/>
              <a:buNone/>
            </a:pPr>
            <a:r>
              <a:rPr lang="en-US" altLang="en-US" sz="1800" b="1"/>
              <a:t>weaknesses</a:t>
            </a:r>
          </a:p>
        </p:txBody>
      </p:sp>
      <p:sp>
        <p:nvSpPr>
          <p:cNvPr id="14350" name="Rectangle 13"/>
          <p:cNvSpPr>
            <a:spLocks noChangeArrowheads="1"/>
          </p:cNvSpPr>
          <p:nvPr/>
        </p:nvSpPr>
        <p:spPr bwMode="auto">
          <a:xfrm>
            <a:off x="5715000" y="3581400"/>
            <a:ext cx="1066800" cy="685800"/>
          </a:xfrm>
          <a:prstGeom prst="rect">
            <a:avLst/>
          </a:prstGeom>
          <a:solidFill>
            <a:srgbClr val="FFF3D8"/>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1" name="Rectangle 14"/>
          <p:cNvSpPr>
            <a:spLocks noChangeArrowheads="1"/>
          </p:cNvSpPr>
          <p:nvPr/>
        </p:nvSpPr>
        <p:spPr bwMode="auto">
          <a:xfrm>
            <a:off x="6934200" y="3581400"/>
            <a:ext cx="990600" cy="685800"/>
          </a:xfrm>
          <a:prstGeom prst="rect">
            <a:avLst/>
          </a:prstGeom>
          <a:solidFill>
            <a:srgbClr val="FFF3D8"/>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2" name="Rectangle 15"/>
          <p:cNvSpPr>
            <a:spLocks noChangeArrowheads="1"/>
          </p:cNvSpPr>
          <p:nvPr/>
        </p:nvSpPr>
        <p:spPr bwMode="auto">
          <a:xfrm>
            <a:off x="8077200" y="3581400"/>
            <a:ext cx="914400" cy="685800"/>
          </a:xfrm>
          <a:prstGeom prst="rect">
            <a:avLst/>
          </a:prstGeom>
          <a:solidFill>
            <a:srgbClr val="FFF3D8"/>
          </a:solidFill>
          <a:ln>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3" name="Rectangle 16"/>
          <p:cNvSpPr>
            <a:spLocks noChangeArrowheads="1"/>
          </p:cNvSpPr>
          <p:nvPr/>
        </p:nvSpPr>
        <p:spPr bwMode="auto">
          <a:xfrm>
            <a:off x="5665788" y="3657600"/>
            <a:ext cx="116363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Formulate</a:t>
            </a:r>
          </a:p>
          <a:p>
            <a:pPr algn="ctr" eaLnBrk="1" hangingPunct="1">
              <a:spcBef>
                <a:spcPct val="0"/>
              </a:spcBef>
              <a:buFontTx/>
              <a:buNone/>
            </a:pPr>
            <a:r>
              <a:rPr lang="en-US" altLang="en-US" sz="1600" b="1"/>
              <a:t>strategies</a:t>
            </a:r>
          </a:p>
        </p:txBody>
      </p:sp>
      <p:sp>
        <p:nvSpPr>
          <p:cNvPr id="14354" name="Rectangle 17"/>
          <p:cNvSpPr>
            <a:spLocks noChangeArrowheads="1"/>
          </p:cNvSpPr>
          <p:nvPr/>
        </p:nvSpPr>
        <p:spPr bwMode="auto">
          <a:xfrm>
            <a:off x="6850063" y="3657600"/>
            <a:ext cx="119856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Implement</a:t>
            </a:r>
          </a:p>
          <a:p>
            <a:pPr algn="ctr" eaLnBrk="1" hangingPunct="1">
              <a:spcBef>
                <a:spcPct val="0"/>
              </a:spcBef>
              <a:buFontTx/>
              <a:buNone/>
            </a:pPr>
            <a:r>
              <a:rPr lang="en-US" altLang="en-US" sz="1600" b="1"/>
              <a:t>strategies</a:t>
            </a:r>
          </a:p>
        </p:txBody>
      </p:sp>
      <p:sp>
        <p:nvSpPr>
          <p:cNvPr id="14355" name="Rectangle 18"/>
          <p:cNvSpPr>
            <a:spLocks noChangeArrowheads="1"/>
          </p:cNvSpPr>
          <p:nvPr/>
        </p:nvSpPr>
        <p:spPr bwMode="auto">
          <a:xfrm>
            <a:off x="8024813" y="3657600"/>
            <a:ext cx="10160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Evaluate</a:t>
            </a:r>
          </a:p>
          <a:p>
            <a:pPr algn="ctr" eaLnBrk="1" hangingPunct="1">
              <a:spcBef>
                <a:spcPct val="0"/>
              </a:spcBef>
              <a:buFontTx/>
              <a:buNone/>
            </a:pPr>
            <a:r>
              <a:rPr lang="en-US" altLang="en-US" sz="1600" b="1"/>
              <a:t>results</a:t>
            </a:r>
          </a:p>
        </p:txBody>
      </p:sp>
      <p:sp>
        <p:nvSpPr>
          <p:cNvPr id="14356" name="Line 19"/>
          <p:cNvSpPr>
            <a:spLocks noChangeShapeType="1"/>
          </p:cNvSpPr>
          <p:nvPr/>
        </p:nvSpPr>
        <p:spPr bwMode="auto">
          <a:xfrm>
            <a:off x="1917700" y="3962400"/>
            <a:ext cx="127000" cy="0"/>
          </a:xfrm>
          <a:prstGeom prst="line">
            <a:avLst/>
          </a:prstGeom>
          <a:noFill/>
          <a:ln w="25400">
            <a:solidFill>
              <a:srgbClr val="50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7" name="Line 20"/>
          <p:cNvSpPr>
            <a:spLocks noChangeShapeType="1"/>
          </p:cNvSpPr>
          <p:nvPr/>
        </p:nvSpPr>
        <p:spPr bwMode="auto">
          <a:xfrm flipV="1">
            <a:off x="2057400" y="2730500"/>
            <a:ext cx="0" cy="1244600"/>
          </a:xfrm>
          <a:prstGeom prst="line">
            <a:avLst/>
          </a:prstGeom>
          <a:noFill/>
          <a:ln w="25400">
            <a:solidFill>
              <a:srgbClr val="50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8" name="Line 21"/>
          <p:cNvSpPr>
            <a:spLocks noChangeShapeType="1"/>
          </p:cNvSpPr>
          <p:nvPr/>
        </p:nvSpPr>
        <p:spPr bwMode="auto">
          <a:xfrm flipV="1">
            <a:off x="2057400" y="3949700"/>
            <a:ext cx="0" cy="1244600"/>
          </a:xfrm>
          <a:prstGeom prst="line">
            <a:avLst/>
          </a:prstGeom>
          <a:noFill/>
          <a:ln w="25400">
            <a:solidFill>
              <a:srgbClr val="50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9" name="Line 22"/>
          <p:cNvSpPr>
            <a:spLocks noChangeShapeType="1"/>
          </p:cNvSpPr>
          <p:nvPr/>
        </p:nvSpPr>
        <p:spPr bwMode="auto">
          <a:xfrm>
            <a:off x="2070100" y="2743200"/>
            <a:ext cx="27940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0" name="Line 23"/>
          <p:cNvSpPr>
            <a:spLocks noChangeShapeType="1"/>
          </p:cNvSpPr>
          <p:nvPr/>
        </p:nvSpPr>
        <p:spPr bwMode="auto">
          <a:xfrm>
            <a:off x="2070100" y="5181600"/>
            <a:ext cx="27940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1" name="Line 24"/>
          <p:cNvSpPr>
            <a:spLocks noChangeShapeType="1"/>
          </p:cNvSpPr>
          <p:nvPr/>
        </p:nvSpPr>
        <p:spPr bwMode="auto">
          <a:xfrm>
            <a:off x="3746500" y="2743200"/>
            <a:ext cx="27940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2" name="Line 25"/>
          <p:cNvSpPr>
            <a:spLocks noChangeShapeType="1"/>
          </p:cNvSpPr>
          <p:nvPr/>
        </p:nvSpPr>
        <p:spPr bwMode="auto">
          <a:xfrm>
            <a:off x="3746500" y="5181600"/>
            <a:ext cx="27940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3" name="Line 26"/>
          <p:cNvSpPr>
            <a:spLocks noChangeShapeType="1"/>
          </p:cNvSpPr>
          <p:nvPr/>
        </p:nvSpPr>
        <p:spPr bwMode="auto">
          <a:xfrm flipV="1">
            <a:off x="5619750" y="4178300"/>
            <a:ext cx="0" cy="1016000"/>
          </a:xfrm>
          <a:prstGeom prst="line">
            <a:avLst/>
          </a:prstGeom>
          <a:noFill/>
          <a:ln w="25400">
            <a:solidFill>
              <a:srgbClr val="50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4" name="Line 27"/>
          <p:cNvSpPr>
            <a:spLocks noChangeShapeType="1"/>
          </p:cNvSpPr>
          <p:nvPr/>
        </p:nvSpPr>
        <p:spPr bwMode="auto">
          <a:xfrm>
            <a:off x="5480050" y="5181600"/>
            <a:ext cx="127000" cy="0"/>
          </a:xfrm>
          <a:prstGeom prst="line">
            <a:avLst/>
          </a:prstGeom>
          <a:noFill/>
          <a:ln w="25400">
            <a:solidFill>
              <a:srgbClr val="50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5" name="Line 28"/>
          <p:cNvSpPr>
            <a:spLocks noChangeShapeType="1"/>
          </p:cNvSpPr>
          <p:nvPr/>
        </p:nvSpPr>
        <p:spPr bwMode="auto">
          <a:xfrm>
            <a:off x="5480050" y="2819400"/>
            <a:ext cx="127000" cy="0"/>
          </a:xfrm>
          <a:prstGeom prst="line">
            <a:avLst/>
          </a:prstGeom>
          <a:noFill/>
          <a:ln w="25400">
            <a:solidFill>
              <a:srgbClr val="50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6" name="Rectangle 29"/>
          <p:cNvSpPr>
            <a:spLocks noChangeArrowheads="1"/>
          </p:cNvSpPr>
          <p:nvPr/>
        </p:nvSpPr>
        <p:spPr bwMode="auto">
          <a:xfrm>
            <a:off x="2746375" y="3711575"/>
            <a:ext cx="24320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t>SWOT Analysis</a:t>
            </a:r>
          </a:p>
        </p:txBody>
      </p:sp>
      <p:sp>
        <p:nvSpPr>
          <p:cNvPr id="14367" name="Line 30"/>
          <p:cNvSpPr>
            <a:spLocks noChangeShapeType="1"/>
          </p:cNvSpPr>
          <p:nvPr/>
        </p:nvSpPr>
        <p:spPr bwMode="auto">
          <a:xfrm flipV="1">
            <a:off x="5619750" y="2806700"/>
            <a:ext cx="0" cy="1016000"/>
          </a:xfrm>
          <a:prstGeom prst="line">
            <a:avLst/>
          </a:prstGeom>
          <a:noFill/>
          <a:ln w="25400">
            <a:solidFill>
              <a:srgbClr val="5000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8" name="Line 31"/>
          <p:cNvSpPr>
            <a:spLocks noChangeShapeType="1"/>
          </p:cNvSpPr>
          <p:nvPr/>
        </p:nvSpPr>
        <p:spPr bwMode="auto">
          <a:xfrm>
            <a:off x="5651500" y="4191000"/>
            <a:ext cx="18415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9" name="Line 32"/>
          <p:cNvSpPr>
            <a:spLocks noChangeShapeType="1"/>
          </p:cNvSpPr>
          <p:nvPr/>
        </p:nvSpPr>
        <p:spPr bwMode="auto">
          <a:xfrm>
            <a:off x="5651500" y="3810000"/>
            <a:ext cx="18415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0" name="Line 33"/>
          <p:cNvSpPr>
            <a:spLocks noChangeShapeType="1"/>
          </p:cNvSpPr>
          <p:nvPr/>
        </p:nvSpPr>
        <p:spPr bwMode="auto">
          <a:xfrm>
            <a:off x="6794500" y="3962400"/>
            <a:ext cx="18415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1" name="Line 34"/>
          <p:cNvSpPr>
            <a:spLocks noChangeShapeType="1"/>
          </p:cNvSpPr>
          <p:nvPr/>
        </p:nvSpPr>
        <p:spPr bwMode="auto">
          <a:xfrm>
            <a:off x="7937500" y="3962400"/>
            <a:ext cx="184150" cy="0"/>
          </a:xfrm>
          <a:prstGeom prst="line">
            <a:avLst/>
          </a:prstGeom>
          <a:noFill/>
          <a:ln w="25400">
            <a:solidFill>
              <a:srgbClr val="50009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2" name="Oval 35"/>
          <p:cNvSpPr>
            <a:spLocks noChangeArrowheads="1"/>
          </p:cNvSpPr>
          <p:nvPr/>
        </p:nvSpPr>
        <p:spPr bwMode="auto">
          <a:xfrm>
            <a:off x="2139950" y="21399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3" name="Rectangle 36"/>
          <p:cNvSpPr>
            <a:spLocks noChangeArrowheads="1"/>
          </p:cNvSpPr>
          <p:nvPr/>
        </p:nvSpPr>
        <p:spPr bwMode="auto">
          <a:xfrm>
            <a:off x="2093913" y="20923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2</a:t>
            </a:r>
          </a:p>
        </p:txBody>
      </p:sp>
      <p:sp>
        <p:nvSpPr>
          <p:cNvPr id="14374" name="Oval 37"/>
          <p:cNvSpPr>
            <a:spLocks noChangeArrowheads="1"/>
          </p:cNvSpPr>
          <p:nvPr/>
        </p:nvSpPr>
        <p:spPr bwMode="auto">
          <a:xfrm>
            <a:off x="3968750" y="20637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5" name="Rectangle 38"/>
          <p:cNvSpPr>
            <a:spLocks noChangeArrowheads="1"/>
          </p:cNvSpPr>
          <p:nvPr/>
        </p:nvSpPr>
        <p:spPr bwMode="auto">
          <a:xfrm>
            <a:off x="3922713" y="20161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3</a:t>
            </a:r>
          </a:p>
        </p:txBody>
      </p:sp>
      <p:sp>
        <p:nvSpPr>
          <p:cNvPr id="14376" name="Oval 39"/>
          <p:cNvSpPr>
            <a:spLocks noChangeArrowheads="1"/>
          </p:cNvSpPr>
          <p:nvPr/>
        </p:nvSpPr>
        <p:spPr bwMode="auto">
          <a:xfrm>
            <a:off x="5721350" y="34353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7" name="Rectangle 40"/>
          <p:cNvSpPr>
            <a:spLocks noChangeArrowheads="1"/>
          </p:cNvSpPr>
          <p:nvPr/>
        </p:nvSpPr>
        <p:spPr bwMode="auto">
          <a:xfrm>
            <a:off x="5675313" y="33877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6</a:t>
            </a:r>
          </a:p>
        </p:txBody>
      </p:sp>
      <p:sp>
        <p:nvSpPr>
          <p:cNvPr id="14378" name="Oval 41"/>
          <p:cNvSpPr>
            <a:spLocks noChangeArrowheads="1"/>
          </p:cNvSpPr>
          <p:nvPr/>
        </p:nvSpPr>
        <p:spPr bwMode="auto">
          <a:xfrm>
            <a:off x="7016750" y="34353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9" name="Rectangle 42"/>
          <p:cNvSpPr>
            <a:spLocks noChangeArrowheads="1"/>
          </p:cNvSpPr>
          <p:nvPr/>
        </p:nvSpPr>
        <p:spPr bwMode="auto">
          <a:xfrm>
            <a:off x="6970713" y="33877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7</a:t>
            </a:r>
          </a:p>
        </p:txBody>
      </p:sp>
      <p:sp>
        <p:nvSpPr>
          <p:cNvPr id="14380" name="Oval 43"/>
          <p:cNvSpPr>
            <a:spLocks noChangeArrowheads="1"/>
          </p:cNvSpPr>
          <p:nvPr/>
        </p:nvSpPr>
        <p:spPr bwMode="auto">
          <a:xfrm>
            <a:off x="8083550" y="34353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1" name="Rectangle 44"/>
          <p:cNvSpPr>
            <a:spLocks noChangeArrowheads="1"/>
          </p:cNvSpPr>
          <p:nvPr/>
        </p:nvSpPr>
        <p:spPr bwMode="auto">
          <a:xfrm>
            <a:off x="8037513" y="33877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8</a:t>
            </a:r>
          </a:p>
        </p:txBody>
      </p:sp>
      <p:sp>
        <p:nvSpPr>
          <p:cNvPr id="14382" name="Oval 45"/>
          <p:cNvSpPr>
            <a:spLocks noChangeArrowheads="1"/>
          </p:cNvSpPr>
          <p:nvPr/>
        </p:nvSpPr>
        <p:spPr bwMode="auto">
          <a:xfrm>
            <a:off x="3968750" y="44259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3" name="Rectangle 46"/>
          <p:cNvSpPr>
            <a:spLocks noChangeArrowheads="1"/>
          </p:cNvSpPr>
          <p:nvPr/>
        </p:nvSpPr>
        <p:spPr bwMode="auto">
          <a:xfrm>
            <a:off x="3922713" y="43783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5</a:t>
            </a:r>
          </a:p>
        </p:txBody>
      </p:sp>
      <p:sp>
        <p:nvSpPr>
          <p:cNvPr id="14384" name="Oval 47"/>
          <p:cNvSpPr>
            <a:spLocks noChangeArrowheads="1"/>
          </p:cNvSpPr>
          <p:nvPr/>
        </p:nvSpPr>
        <p:spPr bwMode="auto">
          <a:xfrm>
            <a:off x="2216150" y="44259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5" name="Rectangle 48"/>
          <p:cNvSpPr>
            <a:spLocks noChangeArrowheads="1"/>
          </p:cNvSpPr>
          <p:nvPr/>
        </p:nvSpPr>
        <p:spPr bwMode="auto">
          <a:xfrm>
            <a:off x="2170113" y="43783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4</a:t>
            </a:r>
          </a:p>
        </p:txBody>
      </p:sp>
      <p:sp>
        <p:nvSpPr>
          <p:cNvPr id="14386" name="Oval 49"/>
          <p:cNvSpPr>
            <a:spLocks noChangeArrowheads="1"/>
          </p:cNvSpPr>
          <p:nvPr/>
        </p:nvSpPr>
        <p:spPr bwMode="auto">
          <a:xfrm>
            <a:off x="82550" y="3130550"/>
            <a:ext cx="215900" cy="2159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7" name="Rectangle 50"/>
          <p:cNvSpPr>
            <a:spLocks noChangeArrowheads="1"/>
          </p:cNvSpPr>
          <p:nvPr/>
        </p:nvSpPr>
        <p:spPr bwMode="auto">
          <a:xfrm>
            <a:off x="36513" y="3082925"/>
            <a:ext cx="3079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1</a:t>
            </a:r>
          </a:p>
        </p:txBody>
      </p:sp>
      <p:sp>
        <p:nvSpPr>
          <p:cNvPr id="14388" name="Rectangle 51"/>
          <p:cNvSpPr>
            <a:spLocks noChangeArrowheads="1"/>
          </p:cNvSpPr>
          <p:nvPr/>
        </p:nvSpPr>
        <p:spPr bwMode="auto">
          <a:xfrm>
            <a:off x="6248400" y="5105400"/>
            <a:ext cx="1676400" cy="685800"/>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latin typeface="Times New Roman" panose="02020603050405020304" pitchFamily="18" charset="0"/>
              </a:rPr>
              <a:t>Find a NICHE</a:t>
            </a:r>
            <a:endParaRPr lang="en-US" altLang="en-US" sz="1800">
              <a:latin typeface="Times New Roman" panose="02020603050405020304" pitchFamily="18" charset="0"/>
            </a:endParaRPr>
          </a:p>
        </p:txBody>
      </p:sp>
      <p:sp>
        <p:nvSpPr>
          <p:cNvPr id="14389" name="Line 52"/>
          <p:cNvSpPr>
            <a:spLocks noChangeShapeType="1"/>
          </p:cNvSpPr>
          <p:nvPr/>
        </p:nvSpPr>
        <p:spPr bwMode="auto">
          <a:xfrm flipH="1" flipV="1">
            <a:off x="6324600" y="4419600"/>
            <a:ext cx="3048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0" name="Rectangle 53"/>
          <p:cNvSpPr>
            <a:spLocks noChangeArrowheads="1"/>
          </p:cNvSpPr>
          <p:nvPr/>
        </p:nvSpPr>
        <p:spPr bwMode="auto">
          <a:xfrm>
            <a:off x="3810000" y="5943600"/>
            <a:ext cx="3429000" cy="609600"/>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latin typeface="Times New Roman" panose="02020603050405020304" pitchFamily="18" charset="0"/>
              </a:rPr>
              <a:t>Competitive advantage</a:t>
            </a:r>
          </a:p>
        </p:txBody>
      </p:sp>
      <p:sp>
        <p:nvSpPr>
          <p:cNvPr id="14391" name="Line 54"/>
          <p:cNvSpPr>
            <a:spLocks noChangeShapeType="1"/>
          </p:cNvSpPr>
          <p:nvPr/>
        </p:nvSpPr>
        <p:spPr bwMode="auto">
          <a:xfrm flipH="1" flipV="1">
            <a:off x="4648200" y="5562600"/>
            <a:ext cx="1524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2" name="Text Box 55"/>
          <p:cNvSpPr txBox="1">
            <a:spLocks noChangeArrowheads="1"/>
          </p:cNvSpPr>
          <p:nvPr/>
        </p:nvSpPr>
        <p:spPr bwMode="auto">
          <a:xfrm>
            <a:off x="762000" y="1905000"/>
            <a:ext cx="1214438" cy="457200"/>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Times New Roman" panose="02020603050405020304" pitchFamily="18" charset="0"/>
              </a:rPr>
              <a:t>External</a:t>
            </a:r>
          </a:p>
        </p:txBody>
      </p:sp>
      <p:sp>
        <p:nvSpPr>
          <p:cNvPr id="14393" name="Text Box 56"/>
          <p:cNvSpPr txBox="1">
            <a:spLocks noChangeArrowheads="1"/>
          </p:cNvSpPr>
          <p:nvPr/>
        </p:nvSpPr>
        <p:spPr bwMode="auto">
          <a:xfrm>
            <a:off x="762000" y="5486400"/>
            <a:ext cx="1130300" cy="457200"/>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Times New Roman" panose="02020603050405020304" pitchFamily="18" charset="0"/>
              </a:rPr>
              <a:t>Internal</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2133600" y="274638"/>
            <a:ext cx="6553200" cy="1143000"/>
          </a:xfrm>
        </p:spPr>
        <p:txBody>
          <a:bodyPr/>
          <a:lstStyle/>
          <a:p>
            <a:pPr eaLnBrk="1" hangingPunct="1"/>
            <a:r>
              <a:rPr lang="en-US" altLang="en-US" smtClean="0"/>
              <a:t>Group work – in your teams</a:t>
            </a:r>
          </a:p>
        </p:txBody>
      </p:sp>
      <p:sp>
        <p:nvSpPr>
          <p:cNvPr id="4" name="Content Placeholder 3"/>
          <p:cNvSpPr>
            <a:spLocks noGrp="1"/>
          </p:cNvSpPr>
          <p:nvPr>
            <p:ph idx="1"/>
          </p:nvPr>
        </p:nvSpPr>
        <p:spPr>
          <a:xfrm>
            <a:off x="457200" y="2079625"/>
            <a:ext cx="8229600" cy="4525963"/>
          </a:xfrm>
        </p:spPr>
        <p:txBody>
          <a:bodyPr rtlCol="0">
            <a:normAutofit/>
          </a:bodyPr>
          <a:lstStyle/>
          <a:p>
            <a:pPr marL="0" indent="0" eaLnBrk="1" fontAlgn="auto" hangingPunct="1">
              <a:spcAft>
                <a:spcPts val="0"/>
              </a:spcAft>
              <a:buFont typeface="Arial" panose="020B0604020202020204" pitchFamily="34" charset="0"/>
              <a:buNone/>
              <a:defRPr/>
            </a:pPr>
            <a:r>
              <a:rPr lang="en-US" dirty="0" smtClean="0"/>
              <a:t>Case HBC: From Fur to Fendi</a:t>
            </a:r>
          </a:p>
          <a:p>
            <a:pPr eaLnBrk="1" fontAlgn="auto" hangingPunct="1">
              <a:spcAft>
                <a:spcPts val="0"/>
              </a:spcAft>
              <a:defRPr/>
            </a:pPr>
            <a:r>
              <a:rPr lang="en-US" dirty="0" smtClean="0"/>
              <a:t>Q4: The Future … best practices, innovative strategies, online, changing shopping model</a:t>
            </a:r>
          </a:p>
        </p:txBody>
      </p:sp>
      <p:pic>
        <p:nvPicPr>
          <p:cNvPr id="16388" name="Picture 2" descr="HBC coat of arms, 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http://media.canada.com/1dff99f0-c739-4556-a982-6d0f865afa05/GN051108olymp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0" y="4619625"/>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http://t2.gstatic.com/images?q=tbn:ANd9GcQguASzoHiRotEFZq1MoRgJg5hJor9K4_RpBmLWVnpglKME9_p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43425"/>
            <a:ext cx="27590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http://www.mbaknol.com/wp-content/uploads/2010/06/porters-generic-mbakno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381500"/>
            <a:ext cx="284638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normAutofit fontScale="90000"/>
          </a:bodyPr>
          <a:lstStyle/>
          <a:p>
            <a:pPr eaLnBrk="1" fontAlgn="auto" hangingPunct="1">
              <a:spcAft>
                <a:spcPts val="0"/>
              </a:spcAft>
              <a:defRPr/>
            </a:pPr>
            <a:r>
              <a:rPr lang="en-US" dirty="0" smtClean="0"/>
              <a:t>Carry the Conversation On: </a:t>
            </a:r>
            <a:r>
              <a:rPr lang="en-US" sz="2800" dirty="0" smtClean="0"/>
              <a:t>with </a:t>
            </a:r>
            <a:r>
              <a:rPr lang="en-US" sz="2800" dirty="0"/>
              <a:t>J</a:t>
            </a:r>
            <a:r>
              <a:rPr lang="en-US" sz="2800" dirty="0" smtClean="0"/>
              <a:t>im Collins</a:t>
            </a:r>
            <a:r>
              <a:rPr lang="en-US" dirty="0" smtClean="0"/>
              <a:t>			</a:t>
            </a:r>
          </a:p>
        </p:txBody>
      </p:sp>
      <p:pic>
        <p:nvPicPr>
          <p:cNvPr id="25603"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219200" y="2667000"/>
            <a:ext cx="4905375" cy="3505200"/>
          </a:xfrm>
        </p:spPr>
      </p:pic>
      <p:sp>
        <p:nvSpPr>
          <p:cNvPr id="9" name="Content Placeholder 6"/>
          <p:cNvSpPr txBox="1">
            <a:spLocks/>
          </p:cNvSpPr>
          <p:nvPr/>
        </p:nvSpPr>
        <p:spPr>
          <a:xfrm>
            <a:off x="248194" y="1143000"/>
            <a:ext cx="8229600" cy="4708525"/>
          </a:xfrm>
          <a:prstGeom prst="rect">
            <a:avLst/>
          </a:prstGeom>
        </p:spPr>
        <p:txBody>
          <a:bodyPr>
            <a:normAutofit/>
          </a:bodyPr>
          <a:lstStyle/>
          <a:p>
            <a:pPr marL="342900" indent="-342900" fontAlgn="auto">
              <a:spcBef>
                <a:spcPct val="20000"/>
              </a:spcBef>
              <a:spcAft>
                <a:spcPts val="0"/>
              </a:spcAft>
              <a:buClr>
                <a:schemeClr val="tx1"/>
              </a:buClr>
              <a:buFont typeface="Arial" pitchFamily="34" charset="0"/>
              <a:buNone/>
              <a:defRPr/>
            </a:pPr>
            <a:r>
              <a:rPr lang="en-US" sz="2400" dirty="0">
                <a:latin typeface="+mn-lt"/>
                <a:cs typeface="+mn-cs"/>
              </a:rPr>
              <a:t>What are we deeply passionate about?</a:t>
            </a:r>
          </a:p>
          <a:p>
            <a:pPr marL="342900" indent="-342900" fontAlgn="auto">
              <a:spcBef>
                <a:spcPct val="20000"/>
              </a:spcBef>
              <a:spcAft>
                <a:spcPts val="0"/>
              </a:spcAft>
              <a:buClr>
                <a:schemeClr val="tx1"/>
              </a:buClr>
              <a:buFont typeface="Arial" pitchFamily="34" charset="0"/>
              <a:buNone/>
              <a:defRPr/>
            </a:pPr>
            <a:r>
              <a:rPr lang="en-US" sz="2400" dirty="0">
                <a:latin typeface="+mn-lt"/>
                <a:cs typeface="+mn-cs"/>
              </a:rPr>
              <a:t>What can we be the best at in the world / Ontario?</a:t>
            </a:r>
            <a:endParaRPr lang="en-US" sz="2000" dirty="0">
              <a:solidFill>
                <a:schemeClr val="accent6"/>
              </a:solidFill>
              <a:latin typeface="+mn-lt"/>
              <a:cs typeface="+mn-cs"/>
            </a:endParaRPr>
          </a:p>
          <a:p>
            <a:pPr marL="342900" indent="-342900" fontAlgn="auto">
              <a:spcBef>
                <a:spcPct val="20000"/>
              </a:spcBef>
              <a:spcAft>
                <a:spcPts val="0"/>
              </a:spcAft>
              <a:buClr>
                <a:schemeClr val="tx1"/>
              </a:buClr>
              <a:defRPr/>
            </a:pPr>
            <a:r>
              <a:rPr lang="en-US" sz="2400" dirty="0">
                <a:latin typeface="+mn-lt"/>
                <a:cs typeface="+mn-cs"/>
              </a:rPr>
              <a:t>What drives our economic engine?</a:t>
            </a:r>
          </a:p>
          <a:p>
            <a:pPr marL="342900" indent="-342900" fontAlgn="auto">
              <a:spcBef>
                <a:spcPct val="20000"/>
              </a:spcBef>
              <a:spcAft>
                <a:spcPts val="0"/>
              </a:spcAft>
              <a:buClr>
                <a:schemeClr val="tx1"/>
              </a:buClr>
              <a:buFont typeface="Arial" pitchFamily="34" charset="0"/>
              <a:buChar char="•"/>
              <a:defRPr/>
            </a:pPr>
            <a:endParaRPr lang="en-US" sz="2000" dirty="0">
              <a:solidFill>
                <a:schemeClr val="accent6"/>
              </a:solidFill>
              <a:latin typeface="+mn-lt"/>
              <a:cs typeface="+mn-cs"/>
            </a:endParaRPr>
          </a:p>
          <a:p>
            <a:pPr marL="342900" indent="-342900" fontAlgn="auto">
              <a:spcBef>
                <a:spcPct val="20000"/>
              </a:spcBef>
              <a:spcAft>
                <a:spcPts val="0"/>
              </a:spcAft>
              <a:buClr>
                <a:schemeClr val="tx1"/>
              </a:buClr>
              <a:buFont typeface="Arial" pitchFamily="34" charset="0"/>
              <a:buNone/>
              <a:defRPr/>
            </a:pPr>
            <a:endParaRPr lang="en-US" sz="2000" dirty="0">
              <a:solidFill>
                <a:schemeClr val="accent6"/>
              </a:solidFill>
              <a:latin typeface="+mn-lt"/>
              <a:cs typeface="+mn-cs"/>
            </a:endParaRPr>
          </a:p>
        </p:txBody>
      </p:sp>
      <p:sp>
        <p:nvSpPr>
          <p:cNvPr id="25605" name="TextBox 1"/>
          <p:cNvSpPr txBox="1">
            <a:spLocks noChangeArrowheads="1"/>
          </p:cNvSpPr>
          <p:nvPr/>
        </p:nvSpPr>
        <p:spPr bwMode="auto">
          <a:xfrm>
            <a:off x="5789064" y="3143717"/>
            <a:ext cx="10134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dirty="0" smtClean="0"/>
              <a:t> </a:t>
            </a:r>
            <a:r>
              <a:rPr lang="en-US" altLang="en-US" sz="2400" dirty="0"/>
              <a:t>Vision</a:t>
            </a:r>
          </a:p>
        </p:txBody>
      </p:sp>
      <p:cxnSp>
        <p:nvCxnSpPr>
          <p:cNvPr id="4" name="Straight Arrow Connector 3"/>
          <p:cNvCxnSpPr/>
          <p:nvPr/>
        </p:nvCxnSpPr>
        <p:spPr>
          <a:xfrm flipH="1">
            <a:off x="3731664" y="3591185"/>
            <a:ext cx="2057400" cy="12271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4"/>
          <a:stretch>
            <a:fillRect/>
          </a:stretch>
        </p:blipFill>
        <p:spPr>
          <a:xfrm>
            <a:off x="7096125" y="846138"/>
            <a:ext cx="1914525" cy="2390775"/>
          </a:xfrm>
          <a:prstGeom prst="rect">
            <a:avLst/>
          </a:prstGeom>
        </p:spPr>
      </p:pic>
    </p:spTree>
    <p:extLst>
      <p:ext uri="{BB962C8B-B14F-4D97-AF65-F5344CB8AC3E}">
        <p14:creationId xmlns:p14="http://schemas.microsoft.com/office/powerpoint/2010/main" val="19397552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altLang="en-US" smtClean="0">
                <a:hlinkClick r:id="rId2"/>
              </a:rPr>
              <a:t>Playing to Win</a:t>
            </a:r>
            <a:endParaRPr lang="en-US" altLang="en-US" smtClean="0"/>
          </a:p>
        </p:txBody>
      </p:sp>
      <p:sp>
        <p:nvSpPr>
          <p:cNvPr id="17411" name="Content Placeholder 3"/>
          <p:cNvSpPr>
            <a:spLocks noGrp="1"/>
          </p:cNvSpPr>
          <p:nvPr>
            <p:ph sz="half" idx="1"/>
          </p:nvPr>
        </p:nvSpPr>
        <p:spPr/>
        <p:txBody>
          <a:bodyPr/>
          <a:lstStyle/>
          <a:p>
            <a:pPr marL="514350" indent="-514350">
              <a:buFont typeface="Calibri" panose="020F0502020204030204" pitchFamily="34" charset="0"/>
              <a:buAutoNum type="arabicPeriod"/>
            </a:pPr>
            <a:r>
              <a:rPr lang="en-US" altLang="en-US" smtClean="0"/>
              <a:t>What is your winning aspiration?</a:t>
            </a:r>
          </a:p>
          <a:p>
            <a:pPr marL="514350" indent="-514350">
              <a:buFont typeface="Calibri" panose="020F0502020204030204" pitchFamily="34" charset="0"/>
              <a:buAutoNum type="arabicPeriod"/>
            </a:pPr>
            <a:r>
              <a:rPr lang="en-US" altLang="en-US" smtClean="0"/>
              <a:t>Where will you play?</a:t>
            </a:r>
          </a:p>
          <a:p>
            <a:pPr marL="514350" indent="-514350">
              <a:buFont typeface="Calibri" panose="020F0502020204030204" pitchFamily="34" charset="0"/>
              <a:buAutoNum type="arabicPeriod"/>
            </a:pPr>
            <a:r>
              <a:rPr lang="en-US" altLang="en-US" smtClean="0"/>
              <a:t>How will you win?</a:t>
            </a:r>
          </a:p>
          <a:p>
            <a:pPr marL="514350" indent="-514350">
              <a:buFont typeface="Calibri" panose="020F0502020204030204" pitchFamily="34" charset="0"/>
              <a:buAutoNum type="arabicPeriod"/>
            </a:pPr>
            <a:r>
              <a:rPr lang="en-US" altLang="en-US" smtClean="0"/>
              <a:t>What capabilities must be in place?</a:t>
            </a:r>
          </a:p>
          <a:p>
            <a:pPr marL="514350" indent="-514350">
              <a:buFont typeface="Calibri" panose="020F0502020204030204" pitchFamily="34" charset="0"/>
              <a:buAutoNum type="arabicPeriod"/>
            </a:pPr>
            <a:r>
              <a:rPr lang="en-US" altLang="en-US" smtClean="0"/>
              <a:t>What management systems need to be in place?</a:t>
            </a:r>
          </a:p>
        </p:txBody>
      </p:sp>
      <p:sp>
        <p:nvSpPr>
          <p:cNvPr id="17412" name="Content Placeholder 4"/>
          <p:cNvSpPr>
            <a:spLocks noGrp="1"/>
          </p:cNvSpPr>
          <p:nvPr>
            <p:ph sz="half" idx="2"/>
          </p:nvPr>
        </p:nvSpPr>
        <p:spPr/>
        <p:txBody>
          <a:bodyPr/>
          <a:lstStyle/>
          <a:p>
            <a:endParaRPr lang="en-US" altLang="en-US" smtClean="0"/>
          </a:p>
        </p:txBody>
      </p:sp>
      <p:pic>
        <p:nvPicPr>
          <p:cNvPr id="17413" name="Picture 2" descr="Playing To W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752600"/>
            <a:ext cx="3598863"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Forecasting (Best Guess) </a:t>
            </a:r>
            <a:endParaRPr lang="en-US" dirty="0"/>
          </a:p>
        </p:txBody>
      </p:sp>
      <p:sp>
        <p:nvSpPr>
          <p:cNvPr id="3" name="Content Placeholder 2"/>
          <p:cNvSpPr>
            <a:spLocks noGrp="1"/>
          </p:cNvSpPr>
          <p:nvPr>
            <p:ph idx="1"/>
          </p:nvPr>
        </p:nvSpPr>
        <p:spPr>
          <a:xfrm>
            <a:off x="153988" y="1524000"/>
            <a:ext cx="8458200" cy="4114800"/>
          </a:xfrm>
        </p:spPr>
        <p:txBody>
          <a:bodyPr/>
          <a:lstStyle/>
          <a:p>
            <a:pPr marL="0" indent="0">
              <a:buFont typeface="Wingdings" panose="05000000000000000000" pitchFamily="2" charset="2"/>
              <a:buNone/>
              <a:defRPr/>
            </a:pPr>
            <a:r>
              <a:rPr lang="en-US" dirty="0"/>
              <a:t>M</a:t>
            </a:r>
            <a:r>
              <a:rPr lang="en-US" dirty="0" smtClean="0"/>
              <a:t>aking predictions of the future based on past and present data and future trends.</a:t>
            </a:r>
          </a:p>
          <a:p>
            <a:pPr marL="0" indent="0">
              <a:buFont typeface="Wingdings" panose="05000000000000000000" pitchFamily="2" charset="2"/>
              <a:buNone/>
              <a:defRPr/>
            </a:pPr>
            <a:endParaRPr lang="en-US" sz="1800" b="1" dirty="0" smtClean="0"/>
          </a:p>
          <a:p>
            <a:pPr marL="0" indent="0">
              <a:buFont typeface="Wingdings" panose="05000000000000000000" pitchFamily="2" charset="2"/>
              <a:buNone/>
              <a:defRPr/>
            </a:pPr>
            <a:r>
              <a:rPr lang="en-US" sz="1800" b="1" dirty="0" smtClean="0">
                <a:solidFill>
                  <a:srgbClr val="0070C0"/>
                </a:solidFill>
              </a:rPr>
              <a:t>Qualitative techniques </a:t>
            </a:r>
          </a:p>
          <a:p>
            <a:pPr marL="0" indent="0">
              <a:buFont typeface="Wingdings" panose="05000000000000000000" pitchFamily="2" charset="2"/>
              <a:buNone/>
              <a:defRPr/>
            </a:pPr>
            <a:r>
              <a:rPr lang="en-US" sz="1800" dirty="0" smtClean="0"/>
              <a:t>Primarily, these are used when data are scarce—for example, when a product is first introduced into a market. They use human judgment and rating schemes to turn qualitative information into quantitative estimates.</a:t>
            </a:r>
          </a:p>
          <a:p>
            <a:pPr marL="0" indent="0">
              <a:buFont typeface="Wingdings" panose="05000000000000000000" pitchFamily="2" charset="2"/>
              <a:buNone/>
              <a:defRPr/>
            </a:pPr>
            <a:r>
              <a:rPr lang="en-US" sz="1800" b="1" dirty="0" smtClean="0">
                <a:solidFill>
                  <a:srgbClr val="0070C0"/>
                </a:solidFill>
              </a:rPr>
              <a:t>Time series analysis </a:t>
            </a:r>
          </a:p>
          <a:p>
            <a:pPr marL="0" indent="0">
              <a:buFont typeface="Wingdings" panose="05000000000000000000" pitchFamily="2" charset="2"/>
              <a:buNone/>
              <a:defRPr/>
            </a:pPr>
            <a:r>
              <a:rPr lang="en-US" sz="1800" dirty="0" smtClean="0"/>
              <a:t>These are statistical techniques used when several years’ data for a product or product line are available and when relationships and trends are both clear and relatively stable.</a:t>
            </a:r>
          </a:p>
          <a:p>
            <a:pPr marL="0" indent="0">
              <a:buFont typeface="Wingdings" panose="05000000000000000000" pitchFamily="2" charset="2"/>
              <a:buNone/>
              <a:defRPr/>
            </a:pPr>
            <a:r>
              <a:rPr lang="en-US" sz="1800" b="1" dirty="0" smtClean="0">
                <a:solidFill>
                  <a:srgbClr val="0070C0"/>
                </a:solidFill>
              </a:rPr>
              <a:t>Causal models</a:t>
            </a:r>
          </a:p>
          <a:p>
            <a:pPr marL="0" indent="0">
              <a:buFont typeface="Wingdings" panose="05000000000000000000" pitchFamily="2" charset="2"/>
              <a:buNone/>
              <a:defRPr/>
            </a:pPr>
            <a:r>
              <a:rPr lang="en-US" sz="1800" dirty="0" smtClean="0"/>
              <a:t>When historical data are available and enough analysis has been performed to spell out explicitly the relationships between the factor to be forecast and other factors, the forecaster often constructs a causal model.</a:t>
            </a:r>
          </a:p>
          <a:p>
            <a:pPr marL="0" indent="0">
              <a:buFont typeface="Wingdings" panose="05000000000000000000" pitchFamily="2" charset="2"/>
              <a:buNone/>
              <a:defRPr/>
            </a:pPr>
            <a:r>
              <a:rPr lang="en-US" sz="1800" dirty="0" smtClean="0"/>
              <a:t> </a:t>
            </a:r>
            <a:endParaRPr lang="en-US" sz="1800" dirty="0"/>
          </a:p>
        </p:txBody>
      </p:sp>
    </p:spTree>
    <p:extLst>
      <p:ext uri="{BB962C8B-B14F-4D97-AF65-F5344CB8AC3E}">
        <p14:creationId xmlns:p14="http://schemas.microsoft.com/office/powerpoint/2010/main" val="4113480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altLang="en-US" smtClean="0"/>
          </a:p>
        </p:txBody>
      </p:sp>
      <p:sp>
        <p:nvSpPr>
          <p:cNvPr id="18435" name="Content Placeholder 2"/>
          <p:cNvSpPr>
            <a:spLocks noGrp="1"/>
          </p:cNvSpPr>
          <p:nvPr>
            <p:ph idx="1"/>
          </p:nvPr>
        </p:nvSpPr>
        <p:spPr/>
        <p:txBody>
          <a:bodyPr/>
          <a:lstStyle/>
          <a:p>
            <a:pPr eaLnBrk="1" hangingPunct="1"/>
            <a:endParaRPr lang="en-US" altLang="en-US" smtClean="0"/>
          </a:p>
        </p:txBody>
      </p:sp>
      <p:graphicFrame>
        <p:nvGraphicFramePr>
          <p:cNvPr id="18436" name="Object 3"/>
          <p:cNvGraphicFramePr>
            <a:graphicFrameLocks noChangeAspect="1"/>
          </p:cNvGraphicFramePr>
          <p:nvPr/>
        </p:nvGraphicFramePr>
        <p:xfrm>
          <a:off x="228600" y="228600"/>
          <a:ext cx="8610600" cy="6457950"/>
        </p:xfrm>
        <a:graphic>
          <a:graphicData uri="http://schemas.openxmlformats.org/presentationml/2006/ole">
            <mc:AlternateContent xmlns:mc="http://schemas.openxmlformats.org/markup-compatibility/2006">
              <mc:Choice xmlns:v="urn:schemas-microsoft-com:vml" Requires="v">
                <p:oleObj spid="_x0000_s18446" name="Presentation" r:id="rId3" imgW="4571831" imgH="3428876" progId="PowerPoint.Show.8">
                  <p:embed/>
                </p:oleObj>
              </mc:Choice>
              <mc:Fallback>
                <p:oleObj name="Presentation" r:id="rId3" imgW="4571831" imgH="3428876" progId="PowerPoint.Show.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6106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altLang="en-US" smtClean="0"/>
          </a:p>
        </p:txBody>
      </p:sp>
      <p:sp>
        <p:nvSpPr>
          <p:cNvPr id="19459" name="Content Placeholder 2"/>
          <p:cNvSpPr>
            <a:spLocks noGrp="1"/>
          </p:cNvSpPr>
          <p:nvPr>
            <p:ph idx="1"/>
          </p:nvPr>
        </p:nvSpPr>
        <p:spPr/>
        <p:txBody>
          <a:bodyPr/>
          <a:lstStyle/>
          <a:p>
            <a:pPr eaLnBrk="1" hangingPunct="1"/>
            <a:endParaRPr lang="en-US" altLang="en-US" smtClean="0"/>
          </a:p>
        </p:txBody>
      </p:sp>
      <p:graphicFrame>
        <p:nvGraphicFramePr>
          <p:cNvPr id="19460" name="Object 3"/>
          <p:cNvGraphicFramePr>
            <a:graphicFrameLocks noChangeAspect="1"/>
          </p:cNvGraphicFramePr>
          <p:nvPr/>
        </p:nvGraphicFramePr>
        <p:xfrm>
          <a:off x="152400" y="152400"/>
          <a:ext cx="8788400" cy="6591300"/>
        </p:xfrm>
        <a:graphic>
          <a:graphicData uri="http://schemas.openxmlformats.org/presentationml/2006/ole">
            <mc:AlternateContent xmlns:mc="http://schemas.openxmlformats.org/markup-compatibility/2006">
              <mc:Choice xmlns:v="urn:schemas-microsoft-com:vml" Requires="v">
                <p:oleObj spid="_x0000_s19470" name="Slide" r:id="rId3" imgW="4571831" imgH="3428876" progId="PowerPoint.Slide.8">
                  <p:embed/>
                </p:oleObj>
              </mc:Choice>
              <mc:Fallback>
                <p:oleObj name="Slide" r:id="rId3" imgW="4571831" imgH="3428876" progId="PowerPoint.Slid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7884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ltLang="en-US" smtClean="0"/>
          </a:p>
        </p:txBody>
      </p:sp>
      <p:sp>
        <p:nvSpPr>
          <p:cNvPr id="20483" name="Content Placeholder 2"/>
          <p:cNvSpPr>
            <a:spLocks noGrp="1"/>
          </p:cNvSpPr>
          <p:nvPr>
            <p:ph idx="1"/>
          </p:nvPr>
        </p:nvSpPr>
        <p:spPr/>
        <p:txBody>
          <a:bodyPr/>
          <a:lstStyle/>
          <a:p>
            <a:pPr eaLnBrk="1" hangingPunct="1"/>
            <a:endParaRPr lang="en-US" altLang="en-US" smtClean="0"/>
          </a:p>
        </p:txBody>
      </p:sp>
      <p:graphicFrame>
        <p:nvGraphicFramePr>
          <p:cNvPr id="20484" name="Object 3"/>
          <p:cNvGraphicFramePr>
            <a:graphicFrameLocks noChangeAspect="1"/>
          </p:cNvGraphicFramePr>
          <p:nvPr/>
        </p:nvGraphicFramePr>
        <p:xfrm>
          <a:off x="152400" y="152400"/>
          <a:ext cx="8788400" cy="6591300"/>
        </p:xfrm>
        <a:graphic>
          <a:graphicData uri="http://schemas.openxmlformats.org/presentationml/2006/ole">
            <mc:AlternateContent xmlns:mc="http://schemas.openxmlformats.org/markup-compatibility/2006">
              <mc:Choice xmlns:v="urn:schemas-microsoft-com:vml" Requires="v">
                <p:oleObj spid="_x0000_s20494" name="Slide" r:id="rId3" imgW="4571831" imgH="3428876" progId="PowerPoint.Slide.8">
                  <p:embed/>
                </p:oleObj>
              </mc:Choice>
              <mc:Fallback>
                <p:oleObj name="Slide" r:id="rId3" imgW="4571831" imgH="3428876" progId="PowerPoint.Slid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7884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altLang="en-US" smtClean="0"/>
          </a:p>
        </p:txBody>
      </p:sp>
      <p:sp>
        <p:nvSpPr>
          <p:cNvPr id="21507" name="Content Placeholder 2"/>
          <p:cNvSpPr>
            <a:spLocks noGrp="1"/>
          </p:cNvSpPr>
          <p:nvPr>
            <p:ph idx="1"/>
          </p:nvPr>
        </p:nvSpPr>
        <p:spPr/>
        <p:txBody>
          <a:bodyPr/>
          <a:lstStyle/>
          <a:p>
            <a:pPr eaLnBrk="1" hangingPunct="1"/>
            <a:endParaRPr lang="en-US" altLang="en-US" smtClean="0"/>
          </a:p>
        </p:txBody>
      </p:sp>
      <p:graphicFrame>
        <p:nvGraphicFramePr>
          <p:cNvPr id="21508" name="Object 3"/>
          <p:cNvGraphicFramePr>
            <a:graphicFrameLocks noChangeAspect="1"/>
          </p:cNvGraphicFramePr>
          <p:nvPr/>
        </p:nvGraphicFramePr>
        <p:xfrm>
          <a:off x="152400" y="152400"/>
          <a:ext cx="8788400" cy="6591300"/>
        </p:xfrm>
        <a:graphic>
          <a:graphicData uri="http://schemas.openxmlformats.org/presentationml/2006/ole">
            <mc:AlternateContent xmlns:mc="http://schemas.openxmlformats.org/markup-compatibility/2006">
              <mc:Choice xmlns:v="urn:schemas-microsoft-com:vml" Requires="v">
                <p:oleObj spid="_x0000_s21518" name="Slide" r:id="rId3" imgW="4571831" imgH="3428876" progId="PowerPoint.Slide.8">
                  <p:embed/>
                </p:oleObj>
              </mc:Choice>
              <mc:Fallback>
                <p:oleObj name="Slide" r:id="rId3" imgW="4571831" imgH="3428876" progId="PowerPoint.Slid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7884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D4B188F2-8979-4342-803D-984226BDEB1A}" type="slidenum">
              <a:rPr lang="en-US" altLang="en-US" sz="1200" smtClean="0">
                <a:solidFill>
                  <a:srgbClr val="898989"/>
                </a:solidFill>
              </a:rPr>
              <a:pPr algn="ctr">
                <a:spcBef>
                  <a:spcPct val="0"/>
                </a:spcBef>
                <a:buFontTx/>
                <a:buNone/>
              </a:pPr>
              <a:t>34</a:t>
            </a:fld>
            <a:endParaRPr lang="en-US" altLang="en-US" sz="1200" dirty="0" smtClean="0">
              <a:solidFill>
                <a:srgbClr val="898989"/>
              </a:solidFill>
            </a:endParaRPr>
          </a:p>
        </p:txBody>
      </p:sp>
      <p:sp>
        <p:nvSpPr>
          <p:cNvPr id="22531" name="Rectangle 2"/>
          <p:cNvSpPr>
            <a:spLocks noGrp="1" noChangeArrowheads="1"/>
          </p:cNvSpPr>
          <p:nvPr>
            <p:ph type="title"/>
          </p:nvPr>
        </p:nvSpPr>
        <p:spPr/>
        <p:txBody>
          <a:bodyPr/>
          <a:lstStyle/>
          <a:p>
            <a:pPr eaLnBrk="1" hangingPunct="1"/>
            <a:r>
              <a:rPr lang="en-US" altLang="en-US" smtClean="0"/>
              <a:t>Next Day</a:t>
            </a:r>
          </a:p>
        </p:txBody>
      </p:sp>
      <p:sp>
        <p:nvSpPr>
          <p:cNvPr id="22532" name="Rectangle 3"/>
          <p:cNvSpPr>
            <a:spLocks noGrp="1" noChangeArrowheads="1"/>
          </p:cNvSpPr>
          <p:nvPr>
            <p:ph type="body" idx="1"/>
          </p:nvPr>
        </p:nvSpPr>
        <p:spPr>
          <a:xfrm>
            <a:off x="152400" y="1600200"/>
            <a:ext cx="8534400" cy="4525963"/>
          </a:xfrm>
        </p:spPr>
        <p:txBody>
          <a:bodyPr/>
          <a:lstStyle/>
          <a:p>
            <a:r>
              <a:rPr lang="en-US" b="1" dirty="0" err="1" smtClean="0"/>
              <a:t>Cpt</a:t>
            </a:r>
            <a:r>
              <a:rPr lang="en-US" b="1" dirty="0" smtClean="0"/>
              <a:t> 5 Global Structures</a:t>
            </a:r>
          </a:p>
          <a:p>
            <a:r>
              <a:rPr lang="en-US" b="1" dirty="0" err="1" smtClean="0"/>
              <a:t>Cpt</a:t>
            </a:r>
            <a:r>
              <a:rPr lang="en-US" b="1" dirty="0" smtClean="0"/>
              <a:t> 6 entrepreneurship (read the chapter case – Shopify)</a:t>
            </a:r>
            <a:endParaRPr lang="en-US" b="1" dirty="0" smtClean="0"/>
          </a:p>
          <a:p>
            <a:r>
              <a:rPr lang="en-US" b="1" dirty="0" smtClean="0"/>
              <a:t>Contract </a:t>
            </a:r>
            <a:r>
              <a:rPr lang="en-US" b="1" dirty="0"/>
              <a:t>Hand-in</a:t>
            </a:r>
            <a:endParaRPr lang="en-US" dirty="0"/>
          </a:p>
          <a:p>
            <a:pPr eaLnBrk="1" hangingPunct="1"/>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382000" cy="1431925"/>
          </a:xfrm>
        </p:spPr>
        <p:txBody>
          <a:bodyPr/>
          <a:lstStyle/>
          <a:p>
            <a:pPr>
              <a:defRPr/>
            </a:pPr>
            <a:r>
              <a:rPr lang="en-US" dirty="0" smtClean="0"/>
              <a:t>Contingency: Plan B</a:t>
            </a:r>
            <a:br>
              <a:rPr lang="en-US" dirty="0" smtClean="0"/>
            </a:br>
            <a:r>
              <a:rPr lang="en-US" sz="3600" dirty="0" smtClean="0"/>
              <a:t>Golfer walking up to her golf ball … </a:t>
            </a:r>
            <a:endParaRPr lang="en-US" sz="3600" dirty="0"/>
          </a:p>
        </p:txBody>
      </p:sp>
      <p:sp>
        <p:nvSpPr>
          <p:cNvPr id="3" name="Content Placeholder 2"/>
          <p:cNvSpPr>
            <a:spLocks noGrp="1"/>
          </p:cNvSpPr>
          <p:nvPr>
            <p:ph idx="1"/>
          </p:nvPr>
        </p:nvSpPr>
        <p:spPr>
          <a:xfrm>
            <a:off x="304800" y="1981200"/>
            <a:ext cx="8382000" cy="4114800"/>
          </a:xfrm>
        </p:spPr>
        <p:txBody>
          <a:bodyPr/>
          <a:lstStyle/>
          <a:p>
            <a:pPr marL="0" indent="0">
              <a:buFont typeface="Wingdings" panose="05000000000000000000" pitchFamily="2" charset="2"/>
              <a:buNone/>
              <a:defRPr/>
            </a:pPr>
            <a:r>
              <a:rPr lang="en-US" dirty="0"/>
              <a:t>I</a:t>
            </a:r>
            <a:r>
              <a:rPr lang="en-US" dirty="0" smtClean="0"/>
              <a:t>t's about preparing for changing events and other disruptive unknowns.</a:t>
            </a:r>
            <a:endParaRPr lang="en-US" dirty="0"/>
          </a:p>
        </p:txBody>
      </p:sp>
      <p:pic>
        <p:nvPicPr>
          <p:cNvPr id="706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200400"/>
            <a:ext cx="6400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785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398" y="457200"/>
            <a:ext cx="8229600" cy="1143000"/>
          </a:xfrm>
        </p:spPr>
        <p:txBody>
          <a:bodyPr/>
          <a:lstStyle/>
          <a:p>
            <a:pPr>
              <a:defRPr/>
            </a:pPr>
            <a:r>
              <a:rPr lang="en-US" dirty="0" smtClean="0"/>
              <a:t>Examples:</a:t>
            </a:r>
            <a:endParaRPr lang="en-US" dirty="0"/>
          </a:p>
        </p:txBody>
      </p:sp>
      <p:sp>
        <p:nvSpPr>
          <p:cNvPr id="3" name="Content Placeholder 2"/>
          <p:cNvSpPr>
            <a:spLocks noGrp="1"/>
          </p:cNvSpPr>
          <p:nvPr>
            <p:ph idx="1"/>
          </p:nvPr>
        </p:nvSpPr>
        <p:spPr>
          <a:xfrm>
            <a:off x="228600" y="2590800"/>
            <a:ext cx="8686800" cy="4114800"/>
          </a:xfrm>
        </p:spPr>
        <p:txBody>
          <a:bodyPr/>
          <a:lstStyle/>
          <a:p>
            <a:pPr marL="0" indent="0">
              <a:buFont typeface="Wingdings" panose="05000000000000000000" pitchFamily="2" charset="2"/>
              <a:buNone/>
              <a:defRPr/>
            </a:pPr>
            <a:r>
              <a:rPr lang="en-US" dirty="0" smtClean="0"/>
              <a:t>Deepwater Horizon</a:t>
            </a:r>
          </a:p>
          <a:p>
            <a:pPr>
              <a:defRPr/>
            </a:pPr>
            <a:r>
              <a:rPr lang="en-US" dirty="0" smtClean="0"/>
              <a:t>“Unprecedented event” – BP Spokesperson</a:t>
            </a:r>
          </a:p>
          <a:p>
            <a:pPr>
              <a:defRPr/>
            </a:pPr>
            <a:r>
              <a:rPr lang="en-US" dirty="0" smtClean="0"/>
              <a:t>“Technology … Ready to deploy?” – Oil Industry expert</a:t>
            </a:r>
          </a:p>
          <a:p>
            <a:pPr>
              <a:defRPr/>
            </a:pPr>
            <a:r>
              <a:rPr lang="en-US" dirty="0" smtClean="0"/>
              <a:t>“There are some …” – Ex CEO Tony Hayward </a:t>
            </a:r>
            <a:endParaRPr lang="en-US" dirty="0"/>
          </a:p>
        </p:txBody>
      </p:sp>
      <p:pic>
        <p:nvPicPr>
          <p:cNvPr id="716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893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445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9275"/>
            <a:ext cx="8382000" cy="1431925"/>
          </a:xfrm>
        </p:spPr>
        <p:txBody>
          <a:bodyPr/>
          <a:lstStyle/>
          <a:p>
            <a:pPr>
              <a:defRPr/>
            </a:pPr>
            <a:r>
              <a:rPr lang="en-US" dirty="0" smtClean="0"/>
              <a:t>Scenario: </a:t>
            </a:r>
            <a:r>
              <a:rPr lang="en-US" sz="2800" b="1" dirty="0" smtClean="0"/>
              <a:t>Long term </a:t>
            </a:r>
            <a:r>
              <a:rPr lang="en-US" sz="2800" dirty="0" smtClean="0"/>
              <a:t>contingency plans</a:t>
            </a:r>
            <a:br>
              <a:rPr lang="en-US" sz="2800" dirty="0" smtClean="0"/>
            </a:br>
            <a:endParaRPr lang="en-US" sz="2800" dirty="0"/>
          </a:p>
        </p:txBody>
      </p:sp>
      <p:sp>
        <p:nvSpPr>
          <p:cNvPr id="3" name="Content Placeholder 2"/>
          <p:cNvSpPr>
            <a:spLocks noGrp="1"/>
          </p:cNvSpPr>
          <p:nvPr>
            <p:ph idx="1"/>
          </p:nvPr>
        </p:nvSpPr>
        <p:spPr/>
        <p:txBody>
          <a:bodyPr/>
          <a:lstStyle/>
          <a:p>
            <a:pPr>
              <a:defRPr/>
            </a:pPr>
            <a:r>
              <a:rPr lang="en-US" dirty="0" smtClean="0"/>
              <a:t>ID several possible future scenarios – far reaching perspective to be open to a wide range of possibilities.</a:t>
            </a:r>
          </a:p>
          <a:p>
            <a:pPr>
              <a:defRPr/>
            </a:pPr>
            <a:r>
              <a:rPr lang="en-US" dirty="0" smtClean="0"/>
              <a:t>“What would Shell do if oil supplies ran out?”  Future Shocks</a:t>
            </a:r>
          </a:p>
          <a:p>
            <a:pPr>
              <a:defRPr/>
            </a:pPr>
            <a:r>
              <a:rPr lang="en-US" dirty="0" smtClean="0"/>
              <a:t>Worst case – Best case (hope for the best – plan for the worst) </a:t>
            </a:r>
            <a:endParaRPr lang="en-US" dirty="0"/>
          </a:p>
        </p:txBody>
      </p:sp>
    </p:spTree>
    <p:extLst>
      <p:ext uri="{BB962C8B-B14F-4D97-AF65-F5344CB8AC3E}">
        <p14:creationId xmlns:p14="http://schemas.microsoft.com/office/powerpoint/2010/main" val="2199958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431925"/>
          </a:xfrm>
        </p:spPr>
        <p:txBody>
          <a:bodyPr/>
          <a:lstStyle/>
          <a:p>
            <a:pPr>
              <a:defRPr/>
            </a:pPr>
            <a:r>
              <a:rPr lang="en-US" dirty="0" smtClean="0"/>
              <a:t>Benchmarking: </a:t>
            </a:r>
            <a:r>
              <a:rPr lang="en-US" sz="2800" dirty="0" smtClean="0"/>
              <a:t>internal and external comparators</a:t>
            </a:r>
            <a:endParaRPr lang="en-US" sz="2800" dirty="0"/>
          </a:p>
        </p:txBody>
      </p:sp>
      <p:sp>
        <p:nvSpPr>
          <p:cNvPr id="3" name="Content Placeholder 2"/>
          <p:cNvSpPr>
            <a:spLocks noGrp="1"/>
          </p:cNvSpPr>
          <p:nvPr>
            <p:ph idx="1"/>
          </p:nvPr>
        </p:nvSpPr>
        <p:spPr>
          <a:xfrm>
            <a:off x="1066800" y="1981200"/>
            <a:ext cx="8001000" cy="4114800"/>
          </a:xfrm>
        </p:spPr>
        <p:txBody>
          <a:bodyPr/>
          <a:lstStyle/>
          <a:p>
            <a:pPr>
              <a:defRPr/>
            </a:pPr>
            <a:r>
              <a:rPr lang="en-US" dirty="0" smtClean="0"/>
              <a:t>Seek Best Practice organizations</a:t>
            </a:r>
          </a:p>
          <a:p>
            <a:pPr>
              <a:defRPr/>
            </a:pPr>
            <a:r>
              <a:rPr lang="en-US" dirty="0" smtClean="0"/>
              <a:t>Xerox benchmarks LL Beans warehousing, FORD’s plant layouts and American Express billing and collections.  </a:t>
            </a:r>
          </a:p>
          <a:p>
            <a:pPr>
              <a:defRPr/>
            </a:pPr>
            <a:endParaRPr lang="en-US" dirty="0" smtClean="0"/>
          </a:p>
          <a:p>
            <a:pPr>
              <a:defRPr/>
            </a:pPr>
            <a:r>
              <a:rPr lang="en-US" dirty="0" smtClean="0"/>
              <a:t>Who might we Benchmark?</a:t>
            </a:r>
            <a:endParaRPr lang="en-US" dirty="0"/>
          </a:p>
        </p:txBody>
      </p:sp>
    </p:spTree>
    <p:extLst>
      <p:ext uri="{BB962C8B-B14F-4D97-AF65-F5344CB8AC3E}">
        <p14:creationId xmlns:p14="http://schemas.microsoft.com/office/powerpoint/2010/main" val="3064105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Let’s make a plan …</a:t>
            </a:r>
          </a:p>
        </p:txBody>
      </p:sp>
      <p:sp>
        <p:nvSpPr>
          <p:cNvPr id="3" name="Content Placeholder 2"/>
          <p:cNvSpPr>
            <a:spLocks noGrp="1"/>
          </p:cNvSpPr>
          <p:nvPr>
            <p:ph idx="1"/>
          </p:nvPr>
        </p:nvSpPr>
        <p:spPr>
          <a:xfrm>
            <a:off x="228600" y="1600200"/>
            <a:ext cx="8458200" cy="4953000"/>
          </a:xfrm>
        </p:spPr>
        <p:txBody>
          <a:bodyPr rtlCol="0">
            <a:normAutofit fontScale="77500" lnSpcReduction="20000"/>
          </a:bodyPr>
          <a:lstStyle/>
          <a:p>
            <a:pPr eaLnBrk="1" fontAlgn="auto" hangingPunct="1">
              <a:spcAft>
                <a:spcPts val="0"/>
              </a:spcAft>
              <a:defRPr/>
            </a:pPr>
            <a:r>
              <a:rPr lang="en-US" dirty="0" smtClean="0"/>
              <a:t>Individually, make a list of </a:t>
            </a:r>
            <a:r>
              <a:rPr lang="en-US" b="1" dirty="0" smtClean="0"/>
              <a:t>three career objectives </a:t>
            </a:r>
            <a:r>
              <a:rPr lang="en-US" dirty="0" smtClean="0"/>
              <a:t>that you hope to accomplish within five years of graduating.  (3 minutes)</a:t>
            </a:r>
          </a:p>
          <a:p>
            <a:pPr eaLnBrk="1" fontAlgn="auto" hangingPunct="1">
              <a:spcAft>
                <a:spcPts val="0"/>
              </a:spcAft>
              <a:defRPr/>
            </a:pPr>
            <a:r>
              <a:rPr lang="en-US" b="1" dirty="0" smtClean="0"/>
              <a:t>For one </a:t>
            </a:r>
            <a:r>
              <a:rPr lang="en-US" dirty="0" smtClean="0"/>
              <a:t>of them, write out a </a:t>
            </a:r>
            <a:r>
              <a:rPr lang="en-US" b="1" dirty="0" smtClean="0"/>
              <a:t>forecasting planning </a:t>
            </a:r>
            <a:r>
              <a:rPr lang="en-US" dirty="0" smtClean="0"/>
              <a:t>approach to help you achieve your objective. (3 minutes)</a:t>
            </a:r>
          </a:p>
          <a:p>
            <a:pPr eaLnBrk="1" fontAlgn="auto" hangingPunct="1">
              <a:spcAft>
                <a:spcPts val="0"/>
              </a:spcAft>
              <a:defRPr/>
            </a:pPr>
            <a:r>
              <a:rPr lang="en-US" dirty="0" smtClean="0"/>
              <a:t>For </a:t>
            </a:r>
            <a:r>
              <a:rPr lang="en-US" b="1" dirty="0" smtClean="0"/>
              <a:t>another one</a:t>
            </a:r>
            <a:r>
              <a:rPr lang="en-US" dirty="0" smtClean="0"/>
              <a:t>, write out a </a:t>
            </a:r>
            <a:r>
              <a:rPr lang="en-US" b="1" dirty="0" smtClean="0"/>
              <a:t>contingency or scenario planning </a:t>
            </a:r>
            <a:r>
              <a:rPr lang="en-US" dirty="0" smtClean="0"/>
              <a:t>approach to help you achieve your objective. (3 minutes)</a:t>
            </a:r>
          </a:p>
          <a:p>
            <a:pPr eaLnBrk="1" fontAlgn="auto" hangingPunct="1">
              <a:spcAft>
                <a:spcPts val="0"/>
              </a:spcAft>
              <a:defRPr/>
            </a:pPr>
            <a:r>
              <a:rPr lang="en-US" dirty="0" smtClean="0"/>
              <a:t>For the </a:t>
            </a:r>
            <a:r>
              <a:rPr lang="en-US" b="1" dirty="0" smtClean="0"/>
              <a:t>third</a:t>
            </a:r>
            <a:r>
              <a:rPr lang="en-US" dirty="0" smtClean="0"/>
              <a:t>, write out a </a:t>
            </a:r>
            <a:r>
              <a:rPr lang="en-US" b="1" dirty="0" smtClean="0"/>
              <a:t>benchmarking or best practices </a:t>
            </a:r>
            <a:r>
              <a:rPr lang="en-US" dirty="0" smtClean="0"/>
              <a:t>planning approach to achieve your objective. (3 minutes) </a:t>
            </a:r>
          </a:p>
          <a:p>
            <a:pPr eaLnBrk="1" fontAlgn="auto" hangingPunct="1">
              <a:spcAft>
                <a:spcPts val="0"/>
              </a:spcAft>
              <a:defRPr/>
            </a:pPr>
            <a:endParaRPr lang="en-US" dirty="0" smtClean="0"/>
          </a:p>
          <a:p>
            <a:pPr eaLnBrk="1" fontAlgn="auto" hangingPunct="1">
              <a:spcAft>
                <a:spcPts val="0"/>
              </a:spcAft>
              <a:defRPr/>
            </a:pPr>
            <a:r>
              <a:rPr lang="en-US" dirty="0" smtClean="0"/>
              <a:t>Get in your groups to discuss your planning approaches – similarities / differences (10 minutes)</a:t>
            </a:r>
          </a:p>
          <a:p>
            <a:pPr eaLnBrk="1" fontAlgn="auto" hangingPunct="1">
              <a:spcAft>
                <a:spcPts val="0"/>
              </a:spcAft>
              <a:defRPr/>
            </a:pPr>
            <a:r>
              <a:rPr lang="en-US" dirty="0" smtClean="0"/>
              <a:t>Select a </a:t>
            </a:r>
            <a:r>
              <a:rPr lang="en-US" b="1" dirty="0" smtClean="0"/>
              <a:t>spokesperson</a:t>
            </a:r>
            <a:r>
              <a:rPr lang="en-US" dirty="0" smtClean="0"/>
              <a:t> to summarize your group’s reflections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9" dur="500"/>
                                        <p:tgtEl>
                                          <p:spTgt spid="3">
                                            <p:txEl>
                                              <p:pRg st="5" end="5"/>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74638"/>
            <a:ext cx="8382000" cy="1143000"/>
          </a:xfrm>
        </p:spPr>
        <p:txBody>
          <a:bodyPr/>
          <a:lstStyle/>
          <a:p>
            <a:r>
              <a:rPr lang="en-US" altLang="en-US" smtClean="0"/>
              <a:t>Well … what did you come up with?</a:t>
            </a:r>
          </a:p>
        </p:txBody>
      </p:sp>
      <p:sp>
        <p:nvSpPr>
          <p:cNvPr id="3" name="Content Placeholder 2"/>
          <p:cNvSpPr>
            <a:spLocks noGrp="1"/>
          </p:cNvSpPr>
          <p:nvPr>
            <p:ph idx="1"/>
          </p:nvPr>
        </p:nvSpPr>
        <p:spPr/>
        <p:txBody>
          <a:bodyPr/>
          <a:lstStyle/>
          <a:p>
            <a:pPr>
              <a:defRPr/>
            </a:pPr>
            <a:r>
              <a:rPr lang="en-US" dirty="0" smtClean="0"/>
              <a:t>What type of plan worked well for you?</a:t>
            </a:r>
          </a:p>
          <a:p>
            <a:pPr>
              <a:defRPr/>
            </a:pPr>
            <a:r>
              <a:rPr lang="en-US" dirty="0" smtClean="0"/>
              <a:t>Least valuable for this exercise?</a:t>
            </a:r>
          </a:p>
          <a:p>
            <a:pPr>
              <a:defRPr/>
            </a:pPr>
            <a:r>
              <a:rPr lang="en-US" dirty="0" smtClean="0"/>
              <a:t>How easy was it to make use of the different types?</a:t>
            </a:r>
          </a:p>
          <a:p>
            <a:pPr>
              <a:defRPr/>
            </a:pPr>
            <a:endParaRPr lang="en-US" dirty="0"/>
          </a:p>
          <a:p>
            <a:pPr marL="0" indent="0" algn="ctr">
              <a:buFont typeface="Arial" panose="020B0604020202020204" pitchFamily="34" charset="0"/>
              <a:buNone/>
              <a:defRPr/>
            </a:pPr>
            <a:r>
              <a:rPr lang="en-US" dirty="0" smtClean="0"/>
              <a:t>“Planning is bringing the future into the present so that you can do something about it now.” Alan </a:t>
            </a:r>
            <a:r>
              <a:rPr lang="en-US" dirty="0" err="1" smtClean="0"/>
              <a:t>Lakein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8222</TotalTime>
  <Words>1506</Words>
  <Application>Microsoft Office PowerPoint</Application>
  <PresentationFormat>On-screen Show (4:3)</PresentationFormat>
  <Paragraphs>185</Paragraphs>
  <Slides>34</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1" baseType="lpstr">
      <vt:lpstr>Arial</vt:lpstr>
      <vt:lpstr>Calibri</vt:lpstr>
      <vt:lpstr>Times New Roman</vt:lpstr>
      <vt:lpstr>Wingdings</vt:lpstr>
      <vt:lpstr>Office Theme</vt:lpstr>
      <vt:lpstr>Presentation</vt:lpstr>
      <vt:lpstr>Slide</vt:lpstr>
      <vt:lpstr>Planning and Strategic Management</vt:lpstr>
      <vt:lpstr>Thoughts from Chapter</vt:lpstr>
      <vt:lpstr>Forecasting (Best Guess) </vt:lpstr>
      <vt:lpstr>Contingency: Plan B Golfer walking up to her golf ball … </vt:lpstr>
      <vt:lpstr>Examples:</vt:lpstr>
      <vt:lpstr>Scenario: Long term contingency plans </vt:lpstr>
      <vt:lpstr>Benchmarking: internal and external comparators</vt:lpstr>
      <vt:lpstr>Let’s make a plan …</vt:lpstr>
      <vt:lpstr>Well … what did you come up with?</vt:lpstr>
      <vt:lpstr>Commercial</vt:lpstr>
      <vt:lpstr>Managing the Unexpected: Assuring High Performance in a  Complex World </vt:lpstr>
      <vt:lpstr>Not on Your Watch</vt:lpstr>
      <vt:lpstr>HRO: Plan for the Unexpected</vt:lpstr>
      <vt:lpstr>Highly Reliable Organization</vt:lpstr>
      <vt:lpstr>5 Mindful Habits of HRO</vt:lpstr>
      <vt:lpstr>5 Mindful Habits of HRO</vt:lpstr>
      <vt:lpstr>5 Mindful Habits of HRO</vt:lpstr>
      <vt:lpstr>5 Mindful Habits of HRO</vt:lpstr>
      <vt:lpstr>5 Habits of HRO</vt:lpstr>
      <vt:lpstr>Mindfulness Is About Connecting</vt:lpstr>
      <vt:lpstr>One point to many …3,456,000 </vt:lpstr>
      <vt:lpstr>Mindfulness Is About Action </vt:lpstr>
      <vt:lpstr>Summary – Being an HRO</vt:lpstr>
      <vt:lpstr>Chapter 10: Strategy</vt:lpstr>
      <vt:lpstr>Startegy: Topics in Chapter </vt:lpstr>
      <vt:lpstr>The Strategic Management Process</vt:lpstr>
      <vt:lpstr>Group work – in your teams</vt:lpstr>
      <vt:lpstr>Carry the Conversation On: with Jim Collins   </vt:lpstr>
      <vt:lpstr>Playing to Win</vt:lpstr>
      <vt:lpstr>PowerPoint Presentation</vt:lpstr>
      <vt:lpstr>PowerPoint Presentation</vt:lpstr>
      <vt:lpstr>PowerPoint Presentation</vt:lpstr>
      <vt:lpstr>PowerPoint Presentation</vt:lpstr>
      <vt:lpstr>Next Day</vt:lpstr>
    </vt:vector>
  </TitlesOfParts>
  <Company>Faculty of Business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Wright</dc:creator>
  <cp:lastModifiedBy>Barry Wright</cp:lastModifiedBy>
  <cp:revision>31</cp:revision>
  <dcterms:created xsi:type="dcterms:W3CDTF">2011-10-11T19:10:24Z</dcterms:created>
  <dcterms:modified xsi:type="dcterms:W3CDTF">2019-01-31T03:24:39Z</dcterms:modified>
</cp:coreProperties>
</file>