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sldIdLst>
    <p:sldId id="256" r:id="rId5"/>
    <p:sldId id="271" r:id="rId6"/>
    <p:sldId id="258" r:id="rId7"/>
    <p:sldId id="441" r:id="rId8"/>
    <p:sldId id="270" r:id="rId9"/>
    <p:sldId id="261" r:id="rId10"/>
    <p:sldId id="262" r:id="rId11"/>
    <p:sldId id="263" r:id="rId12"/>
    <p:sldId id="265" r:id="rId13"/>
    <p:sldId id="266" r:id="rId14"/>
    <p:sldId id="479" r:id="rId15"/>
    <p:sldId id="476" r:id="rId16"/>
    <p:sldId id="477" r:id="rId17"/>
    <p:sldId id="267" r:id="rId18"/>
    <p:sldId id="478" r:id="rId19"/>
    <p:sldId id="26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C4B1F7A-DFAE-4696-A1A3-23828C476654}">
          <p14:sldIdLst>
            <p14:sldId id="256"/>
            <p14:sldId id="271"/>
            <p14:sldId id="258"/>
            <p14:sldId id="441"/>
            <p14:sldId id="270"/>
            <p14:sldId id="261"/>
            <p14:sldId id="262"/>
            <p14:sldId id="263"/>
            <p14:sldId id="265"/>
            <p14:sldId id="266"/>
            <p14:sldId id="479"/>
            <p14:sldId id="476"/>
            <p14:sldId id="477"/>
            <p14:sldId id="267"/>
            <p14:sldId id="478"/>
            <p14:sldId id="26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5263" autoAdjust="0"/>
  </p:normalViewPr>
  <p:slideViewPr>
    <p:cSldViewPr snapToGrid="0">
      <p:cViewPr varScale="1">
        <p:scale>
          <a:sx n="99" d="100"/>
          <a:sy n="99" d="100"/>
        </p:scale>
        <p:origin x="972" y="9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8DC5A8-6463-41BF-B2E9-96B2983B3B2B}" type="datetimeFigureOut">
              <a:rPr lang="en-CA" smtClean="0"/>
              <a:t>23/01/2019</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A10997-6107-41C3-9413-0E52AF7085A5}" type="slidenum">
              <a:rPr lang="en-CA" smtClean="0"/>
              <a:t>‹#›</a:t>
            </a:fld>
            <a:endParaRPr lang="en-CA"/>
          </a:p>
        </p:txBody>
      </p:sp>
    </p:spTree>
    <p:extLst>
      <p:ext uri="{BB962C8B-B14F-4D97-AF65-F5344CB8AC3E}">
        <p14:creationId xmlns:p14="http://schemas.microsoft.com/office/powerpoint/2010/main" val="1414786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Community Partners for Experiential projects are also co-op, summer job and career employers.</a:t>
            </a:r>
          </a:p>
          <a:p>
            <a:r>
              <a:rPr lang="en-US" dirty="0">
                <a:latin typeface="+mn-lt"/>
              </a:rPr>
              <a:t/>
            </a:r>
            <a:br>
              <a:rPr lang="en-US" dirty="0">
                <a:latin typeface="+mn-lt"/>
              </a:rPr>
            </a:br>
            <a:r>
              <a:rPr lang="en-US" dirty="0">
                <a:latin typeface="+mn-lt"/>
              </a:rPr>
              <a:t>Experiential projects are a great way to showcase your skills to a community partner that may be interested in hiring.</a:t>
            </a:r>
          </a:p>
          <a:p>
            <a:endParaRPr lang="en-US" dirty="0">
              <a:latin typeface="+mn-lt"/>
            </a:endParaRPr>
          </a:p>
          <a:p>
            <a:r>
              <a:rPr lang="en-US" dirty="0">
                <a:latin typeface="+mn-lt"/>
              </a:rPr>
              <a:t>View this experience as semester long interview.</a:t>
            </a:r>
          </a:p>
          <a:p>
            <a:r>
              <a:rPr lang="en-US" dirty="0">
                <a:latin typeface="+mn-lt"/>
              </a:rPr>
              <a:t/>
            </a:r>
            <a:br>
              <a:rPr lang="en-US" dirty="0">
                <a:latin typeface="+mn-lt"/>
              </a:rPr>
            </a:br>
            <a:r>
              <a:rPr lang="en-US" dirty="0">
                <a:latin typeface="+mn-lt"/>
              </a:rPr>
              <a:t>If you see the opportunity to continue working with your community partner. Let us know!</a:t>
            </a:r>
          </a:p>
          <a:p>
            <a:pPr marL="0" indent="0">
              <a:buNone/>
            </a:pPr>
            <a:endParaRPr lang="en-US" dirty="0">
              <a:latin typeface="+mn-lt"/>
            </a:endParaRPr>
          </a:p>
          <a:p>
            <a:pPr marL="0" indent="0">
              <a:buNone/>
            </a:pPr>
            <a:r>
              <a:rPr lang="en-US" dirty="0">
                <a:latin typeface="+mn-lt"/>
              </a:rPr>
              <a:t>Three students obtained full-time positions as a direct result of their projects last year.</a:t>
            </a:r>
          </a:p>
        </p:txBody>
      </p:sp>
      <p:sp>
        <p:nvSpPr>
          <p:cNvPr id="4" name="Slide Number Placeholder 3"/>
          <p:cNvSpPr>
            <a:spLocks noGrp="1"/>
          </p:cNvSpPr>
          <p:nvPr>
            <p:ph type="sldNum" sz="quarter" idx="10"/>
          </p:nvPr>
        </p:nvSpPr>
        <p:spPr/>
        <p:txBody>
          <a:bodyPr/>
          <a:lstStyle/>
          <a:p>
            <a:pPr>
              <a:defRPr/>
            </a:pPr>
            <a:fld id="{65DE1516-08F2-42F8-BAA3-000177EB7345}" type="slidenum">
              <a:rPr lang="en-US" smtClean="0"/>
              <a:pPr>
                <a:defRPr/>
              </a:pPr>
              <a:t>4</a:t>
            </a:fld>
            <a:endParaRPr lang="en-US"/>
          </a:p>
        </p:txBody>
      </p:sp>
    </p:spTree>
    <p:extLst>
      <p:ext uri="{BB962C8B-B14F-4D97-AF65-F5344CB8AC3E}">
        <p14:creationId xmlns:p14="http://schemas.microsoft.com/office/powerpoint/2010/main" val="23593322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tm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ctrTitle"/>
          </p:nvPr>
        </p:nvSpPr>
        <p:spPr>
          <a:xfrm>
            <a:off x="1524000" y="1466613"/>
            <a:ext cx="9144000" cy="2387600"/>
          </a:xfrm>
        </p:spPr>
        <p:txBody>
          <a:bodyPr anchor="b"/>
          <a:lstStyle>
            <a:lvl1pPr algn="ctr">
              <a:defRPr sz="6000">
                <a:solidFill>
                  <a:schemeClr val="bg1"/>
                </a:solidFill>
                <a:latin typeface="Trebuchet MS" panose="020B0603020202020204" pitchFamily="34" charset="0"/>
              </a:defRPr>
            </a:lvl1pPr>
          </a:lstStyle>
          <a:p>
            <a:r>
              <a:rPr lang="en-US"/>
              <a:t>Click to edit Master title style</a:t>
            </a:r>
            <a:endParaRPr lang="en-CA" dirty="0"/>
          </a:p>
        </p:txBody>
      </p:sp>
      <p:sp>
        <p:nvSpPr>
          <p:cNvPr id="3" name="Subtitle 2"/>
          <p:cNvSpPr>
            <a:spLocks noGrp="1"/>
          </p:cNvSpPr>
          <p:nvPr>
            <p:ph type="subTitle" idx="1"/>
          </p:nvPr>
        </p:nvSpPr>
        <p:spPr>
          <a:xfrm>
            <a:off x="1524000" y="3946288"/>
            <a:ext cx="9144000" cy="1655762"/>
          </a:xfrm>
        </p:spPr>
        <p:txBody>
          <a:bodyPr/>
          <a:lstStyle>
            <a:lvl1pPr marL="0" indent="0" algn="ctr">
              <a:buNone/>
              <a:defRPr sz="2400">
                <a:solidFill>
                  <a:schemeClr val="bg1"/>
                </a:solidFill>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dirty="0"/>
          </a:p>
        </p:txBody>
      </p:sp>
      <p:pic>
        <p:nvPicPr>
          <p:cNvPr id="8" name="Picture 7"/>
          <p:cNvPicPr>
            <a:picLocks noChangeAspect="1"/>
          </p:cNvPicPr>
          <p:nvPr userDrawn="1"/>
        </p:nvPicPr>
        <p:blipFill>
          <a:blip r:embed="rId2"/>
          <a:stretch>
            <a:fillRect/>
          </a:stretch>
        </p:blipFill>
        <p:spPr>
          <a:xfrm>
            <a:off x="541167" y="219456"/>
            <a:ext cx="1840119" cy="1071543"/>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23600" y="5722628"/>
            <a:ext cx="965200" cy="965966"/>
          </a:xfrm>
          <a:prstGeom prst="rect">
            <a:avLst/>
          </a:prstGeom>
        </p:spPr>
      </p:pic>
    </p:spTree>
    <p:extLst>
      <p:ext uri="{BB962C8B-B14F-4D97-AF65-F5344CB8AC3E}">
        <p14:creationId xmlns:p14="http://schemas.microsoft.com/office/powerpoint/2010/main" val="41792132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r="10596"/>
          <a:stretch/>
        </p:blipFill>
        <p:spPr>
          <a:xfrm>
            <a:off x="3007232" y="0"/>
            <a:ext cx="9184768" cy="6858000"/>
          </a:xfrm>
          <a:prstGeom prst="rect">
            <a:avLst/>
          </a:prstGeom>
        </p:spPr>
      </p:pic>
      <p:sp>
        <p:nvSpPr>
          <p:cNvPr id="8" name="Rectangle 7"/>
          <p:cNvSpPr/>
          <p:nvPr userDrawn="1"/>
        </p:nvSpPr>
        <p:spPr>
          <a:xfrm>
            <a:off x="-1" y="0"/>
            <a:ext cx="3784447" cy="68580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a:xfrm>
            <a:off x="283209" y="1298621"/>
            <a:ext cx="3263741" cy="4368333"/>
          </a:xfrm>
        </p:spPr>
        <p:txBody>
          <a:bodyPr anchor="ctr"/>
          <a:lstStyle>
            <a:lvl1pPr>
              <a:defRPr sz="6000">
                <a:solidFill>
                  <a:schemeClr val="bg1"/>
                </a:solidFill>
                <a:latin typeface="Trebuchet MS" panose="020B0603020202020204" pitchFamily="34" charset="0"/>
              </a:defRPr>
            </a:lvl1pPr>
          </a:lstStyle>
          <a:p>
            <a:r>
              <a:rPr lang="en-US"/>
              <a:t>Click to edit Master title style</a:t>
            </a:r>
            <a:endParaRPr lang="en-CA"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398847" y="6237618"/>
            <a:ext cx="674940" cy="548640"/>
          </a:xfrm>
          <a:prstGeom prst="rect">
            <a:avLst/>
          </a:prstGeom>
        </p:spPr>
      </p:pic>
    </p:spTree>
    <p:extLst>
      <p:ext uri="{BB962C8B-B14F-4D97-AF65-F5344CB8AC3E}">
        <p14:creationId xmlns:p14="http://schemas.microsoft.com/office/powerpoint/2010/main" val="25138881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15079" y="0"/>
            <a:ext cx="10306373" cy="6858000"/>
          </a:xfrm>
          <a:prstGeom prst="rect">
            <a:avLst/>
          </a:prstGeom>
        </p:spPr>
      </p:pic>
      <p:sp>
        <p:nvSpPr>
          <p:cNvPr id="8" name="Rectangle 7"/>
          <p:cNvSpPr/>
          <p:nvPr userDrawn="1"/>
        </p:nvSpPr>
        <p:spPr>
          <a:xfrm>
            <a:off x="-1" y="0"/>
            <a:ext cx="3784447" cy="68580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a:xfrm>
            <a:off x="283209" y="1298621"/>
            <a:ext cx="3263741" cy="4368333"/>
          </a:xfrm>
        </p:spPr>
        <p:txBody>
          <a:bodyPr anchor="ctr"/>
          <a:lstStyle>
            <a:lvl1pPr>
              <a:defRPr sz="6000">
                <a:solidFill>
                  <a:schemeClr val="bg1"/>
                </a:solidFill>
                <a:latin typeface="Trebuchet MS" panose="020B0603020202020204" pitchFamily="34" charset="0"/>
              </a:defRPr>
            </a:lvl1pPr>
          </a:lstStyle>
          <a:p>
            <a:r>
              <a:rPr lang="en-US"/>
              <a:t>Click to edit Master title style</a:t>
            </a:r>
            <a:endParaRPr lang="en-CA"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398847" y="6237618"/>
            <a:ext cx="674940" cy="548640"/>
          </a:xfrm>
          <a:prstGeom prst="rect">
            <a:avLst/>
          </a:prstGeom>
        </p:spPr>
      </p:pic>
    </p:spTree>
    <p:extLst>
      <p:ext uri="{BB962C8B-B14F-4D97-AF65-F5344CB8AC3E}">
        <p14:creationId xmlns:p14="http://schemas.microsoft.com/office/powerpoint/2010/main" val="11480728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Section Header">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3762104" y="0"/>
            <a:ext cx="8429896" cy="6858000"/>
          </a:xfrm>
        </p:spPr>
        <p:txBody>
          <a:bodyPr/>
          <a:lstStyle/>
          <a:p>
            <a:r>
              <a:rPr lang="en-US"/>
              <a:t>Click icon to add picture</a:t>
            </a:r>
            <a:endParaRPr lang="en-CA"/>
          </a:p>
        </p:txBody>
      </p:sp>
      <p:sp>
        <p:nvSpPr>
          <p:cNvPr id="8" name="Rectangle 7"/>
          <p:cNvSpPr/>
          <p:nvPr userDrawn="1"/>
        </p:nvSpPr>
        <p:spPr>
          <a:xfrm>
            <a:off x="0" y="0"/>
            <a:ext cx="3762104" cy="68580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a:xfrm>
            <a:off x="283209" y="1298621"/>
            <a:ext cx="3263741" cy="4368333"/>
          </a:xfrm>
        </p:spPr>
        <p:txBody>
          <a:bodyPr anchor="ctr"/>
          <a:lstStyle>
            <a:lvl1pPr>
              <a:defRPr sz="6000">
                <a:solidFill>
                  <a:schemeClr val="bg1"/>
                </a:solidFill>
                <a:latin typeface="Trebuchet MS" panose="020B0603020202020204" pitchFamily="34" charset="0"/>
              </a:defRPr>
            </a:lvl1pPr>
          </a:lstStyle>
          <a:p>
            <a:r>
              <a:rPr lang="en-US"/>
              <a:t>Click to edit Master title style</a:t>
            </a:r>
            <a:endParaRPr lang="en-CA"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98847" y="6237618"/>
            <a:ext cx="676656" cy="549833"/>
          </a:xfrm>
          <a:prstGeom prst="rect">
            <a:avLst/>
          </a:prstGeom>
        </p:spPr>
      </p:pic>
    </p:spTree>
    <p:extLst>
      <p:ext uri="{BB962C8B-B14F-4D97-AF65-F5344CB8AC3E}">
        <p14:creationId xmlns:p14="http://schemas.microsoft.com/office/powerpoint/2010/main" val="14094398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userDrawn="1"/>
        </p:nvSpPr>
        <p:spPr>
          <a:xfrm>
            <a:off x="0" y="0"/>
            <a:ext cx="12192000" cy="924025"/>
          </a:xfrm>
          <a:prstGeom prst="rect">
            <a:avLst/>
          </a:prstGeom>
          <a:solidFill>
            <a:srgbClr val="CE0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07709" y="6237170"/>
            <a:ext cx="666241" cy="549537"/>
          </a:xfrm>
          <a:prstGeom prst="rect">
            <a:avLst/>
          </a:prstGeom>
        </p:spPr>
      </p:pic>
      <p:sp>
        <p:nvSpPr>
          <p:cNvPr id="2" name="Title 1"/>
          <p:cNvSpPr>
            <a:spLocks noGrp="1"/>
          </p:cNvSpPr>
          <p:nvPr>
            <p:ph type="title"/>
          </p:nvPr>
        </p:nvSpPr>
        <p:spPr>
          <a:xfrm>
            <a:off x="838200" y="1"/>
            <a:ext cx="10515600" cy="924024"/>
          </a:xfrm>
        </p:spPr>
        <p:txBody>
          <a:bodyPr/>
          <a:lstStyle>
            <a:lvl1pPr>
              <a:defRPr>
                <a:solidFill>
                  <a:schemeClr val="bg1"/>
                </a:solidFill>
                <a:latin typeface="Trebuchet MS" panose="020B0603020202020204" pitchFamily="34" charset="0"/>
              </a:defRPr>
            </a:lvl1pPr>
          </a:lstStyle>
          <a:p>
            <a:r>
              <a:rPr lang="en-US"/>
              <a:t>Click to edit Master title style</a:t>
            </a:r>
            <a:endParaRPr lang="en-CA" dirty="0"/>
          </a:p>
        </p:txBody>
      </p:sp>
    </p:spTree>
    <p:extLst>
      <p:ext uri="{BB962C8B-B14F-4D97-AF65-F5344CB8AC3E}">
        <p14:creationId xmlns:p14="http://schemas.microsoft.com/office/powerpoint/2010/main" val="6224870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291771"/>
            <a:ext cx="5181600" cy="48851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4" name="Content Placeholder 3"/>
          <p:cNvSpPr>
            <a:spLocks noGrp="1"/>
          </p:cNvSpPr>
          <p:nvPr>
            <p:ph sz="half" idx="2"/>
          </p:nvPr>
        </p:nvSpPr>
        <p:spPr>
          <a:xfrm>
            <a:off x="6172200" y="1291771"/>
            <a:ext cx="5181600" cy="48851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8" name="Rectangle 7"/>
          <p:cNvSpPr/>
          <p:nvPr userDrawn="1"/>
        </p:nvSpPr>
        <p:spPr>
          <a:xfrm>
            <a:off x="0" y="0"/>
            <a:ext cx="12192000" cy="924025"/>
          </a:xfrm>
          <a:prstGeom prst="rect">
            <a:avLst/>
          </a:prstGeom>
          <a:solidFill>
            <a:srgbClr val="CE0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07709" y="6237170"/>
            <a:ext cx="666241" cy="549537"/>
          </a:xfrm>
          <a:prstGeom prst="rect">
            <a:avLst/>
          </a:prstGeom>
        </p:spPr>
      </p:pic>
      <p:sp>
        <p:nvSpPr>
          <p:cNvPr id="2" name="Title 1"/>
          <p:cNvSpPr>
            <a:spLocks noGrp="1"/>
          </p:cNvSpPr>
          <p:nvPr>
            <p:ph type="title"/>
          </p:nvPr>
        </p:nvSpPr>
        <p:spPr>
          <a:xfrm>
            <a:off x="838200" y="0"/>
            <a:ext cx="10515600" cy="924025"/>
          </a:xfrm>
        </p:spPr>
        <p:txBody>
          <a:bodyPr/>
          <a:lstStyle>
            <a:lvl1pPr>
              <a:defRPr>
                <a:solidFill>
                  <a:schemeClr val="bg1"/>
                </a:solidFill>
              </a:defRPr>
            </a:lvl1pPr>
          </a:lstStyle>
          <a:p>
            <a:r>
              <a:rPr lang="en-US"/>
              <a:t>Click to edit Master title style</a:t>
            </a:r>
            <a:endParaRPr lang="en-CA" dirty="0"/>
          </a:p>
        </p:txBody>
      </p:sp>
    </p:spTree>
    <p:extLst>
      <p:ext uri="{BB962C8B-B14F-4D97-AF65-F5344CB8AC3E}">
        <p14:creationId xmlns:p14="http://schemas.microsoft.com/office/powerpoint/2010/main" val="41200248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202193"/>
            <a:ext cx="5157787" cy="823912"/>
          </a:xfrm>
        </p:spPr>
        <p:txBody>
          <a:bodyPr anchor="b"/>
          <a:lstStyle>
            <a:lvl1pPr marL="0" indent="0">
              <a:buNone/>
              <a:defRPr sz="2400" b="1">
                <a:latin typeface="Trebuchet MS" panose="020B0603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026105"/>
            <a:ext cx="5157787" cy="4163558"/>
          </a:xfrm>
        </p:spPr>
        <p:txBody>
          <a:bodyPr/>
          <a:lstStyle>
            <a:lvl1pPr>
              <a:defRPr>
                <a:latin typeface="Trebuchet MS" panose="020B0603020202020204" pitchFamily="34" charset="0"/>
              </a:defRPr>
            </a:lvl1pPr>
            <a:lvl2pPr>
              <a:defRPr>
                <a:latin typeface="Trebuchet MS" panose="020B0603020202020204" pitchFamily="34" charset="0"/>
              </a:defRPr>
            </a:lvl2pPr>
            <a:lvl3pPr>
              <a:defRPr>
                <a:latin typeface="Trebuchet MS" panose="020B0603020202020204" pitchFamily="34" charset="0"/>
              </a:defRPr>
            </a:lvl3pPr>
            <a:lvl4pPr>
              <a:defRPr>
                <a:latin typeface="Trebuchet MS" panose="020B0603020202020204" pitchFamily="34" charset="0"/>
              </a:defRPr>
            </a:lvl4pPr>
            <a:lvl5pPr>
              <a:defRPr>
                <a:latin typeface="Trebuchet MS" panose="020B0603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5" name="Text Placeholder 4"/>
          <p:cNvSpPr>
            <a:spLocks noGrp="1"/>
          </p:cNvSpPr>
          <p:nvPr>
            <p:ph type="body" sz="quarter" idx="3"/>
          </p:nvPr>
        </p:nvSpPr>
        <p:spPr>
          <a:xfrm>
            <a:off x="6172200" y="1202193"/>
            <a:ext cx="5183188" cy="823912"/>
          </a:xfrm>
        </p:spPr>
        <p:txBody>
          <a:bodyPr anchor="b"/>
          <a:lstStyle>
            <a:lvl1pPr marL="0" indent="0">
              <a:buNone/>
              <a:defRPr sz="2400" b="1">
                <a:latin typeface="Trebuchet MS" panose="020B0603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026105"/>
            <a:ext cx="5183188" cy="4163558"/>
          </a:xfrm>
        </p:spPr>
        <p:txBody>
          <a:bodyPr/>
          <a:lstStyle>
            <a:lvl1pPr>
              <a:defRPr>
                <a:latin typeface="Trebuchet MS" panose="020B0603020202020204" pitchFamily="34" charset="0"/>
              </a:defRPr>
            </a:lvl1pPr>
            <a:lvl2pPr>
              <a:defRPr>
                <a:latin typeface="Trebuchet MS" panose="020B0603020202020204" pitchFamily="34" charset="0"/>
              </a:defRPr>
            </a:lvl2pPr>
            <a:lvl3pPr>
              <a:defRPr>
                <a:latin typeface="Trebuchet MS" panose="020B0603020202020204" pitchFamily="34" charset="0"/>
              </a:defRPr>
            </a:lvl3pPr>
            <a:lvl4pPr>
              <a:defRPr>
                <a:latin typeface="Trebuchet MS" panose="020B0603020202020204" pitchFamily="34" charset="0"/>
              </a:defRPr>
            </a:lvl4pPr>
            <a:lvl5pPr>
              <a:defRPr>
                <a:latin typeface="Trebuchet MS" panose="020B0603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0" name="Rectangle 9"/>
          <p:cNvSpPr/>
          <p:nvPr userDrawn="1"/>
        </p:nvSpPr>
        <p:spPr>
          <a:xfrm>
            <a:off x="0" y="0"/>
            <a:ext cx="12192000" cy="924025"/>
          </a:xfrm>
          <a:prstGeom prst="rect">
            <a:avLst/>
          </a:prstGeom>
          <a:solidFill>
            <a:srgbClr val="CE0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07709" y="6237170"/>
            <a:ext cx="666241" cy="549537"/>
          </a:xfrm>
          <a:prstGeom prst="rect">
            <a:avLst/>
          </a:prstGeom>
        </p:spPr>
      </p:pic>
      <p:sp>
        <p:nvSpPr>
          <p:cNvPr id="2" name="Title 1"/>
          <p:cNvSpPr>
            <a:spLocks noGrp="1"/>
          </p:cNvSpPr>
          <p:nvPr>
            <p:ph type="title"/>
          </p:nvPr>
        </p:nvSpPr>
        <p:spPr>
          <a:xfrm>
            <a:off x="839788" y="0"/>
            <a:ext cx="10515600" cy="924026"/>
          </a:xfrm>
        </p:spPr>
        <p:txBody>
          <a:bodyPr/>
          <a:lstStyle>
            <a:lvl1pPr>
              <a:defRPr>
                <a:solidFill>
                  <a:schemeClr val="bg1"/>
                </a:solidFill>
                <a:latin typeface="Trebuchet MS" panose="020B0603020202020204" pitchFamily="34" charset="0"/>
              </a:defRPr>
            </a:lvl1pPr>
          </a:lstStyle>
          <a:p>
            <a:r>
              <a:rPr lang="en-US"/>
              <a:t>Click to edit Master title style</a:t>
            </a:r>
            <a:endParaRPr lang="en-CA" dirty="0"/>
          </a:p>
        </p:txBody>
      </p:sp>
    </p:spTree>
    <p:extLst>
      <p:ext uri="{BB962C8B-B14F-4D97-AF65-F5344CB8AC3E}">
        <p14:creationId xmlns:p14="http://schemas.microsoft.com/office/powerpoint/2010/main" val="22155793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0"/>
            <a:ext cx="12192000" cy="924025"/>
          </a:xfrm>
          <a:prstGeom prst="rect">
            <a:avLst/>
          </a:prstGeom>
          <a:solidFill>
            <a:srgbClr val="CE0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07709" y="6237170"/>
            <a:ext cx="666241" cy="549537"/>
          </a:xfrm>
          <a:prstGeom prst="rect">
            <a:avLst/>
          </a:prstGeom>
        </p:spPr>
      </p:pic>
    </p:spTree>
    <p:extLst>
      <p:ext uri="{BB962C8B-B14F-4D97-AF65-F5344CB8AC3E}">
        <p14:creationId xmlns:p14="http://schemas.microsoft.com/office/powerpoint/2010/main" val="42481696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924024"/>
            <a:ext cx="3932237" cy="1133375"/>
          </a:xfrm>
        </p:spPr>
        <p:txBody>
          <a:bodyPr anchor="b"/>
          <a:lstStyle>
            <a:lvl1pPr>
              <a:defRPr sz="3200">
                <a:latin typeface="Trebuchet MS" panose="020B0603020202020204" pitchFamily="34" charset="0"/>
              </a:defRPr>
            </a:lvl1pPr>
          </a:lstStyle>
          <a:p>
            <a:r>
              <a:rPr lang="en-US"/>
              <a:t>Click to edit Master title style</a:t>
            </a:r>
            <a:endParaRPr lang="en-CA" dirty="0"/>
          </a:p>
        </p:txBody>
      </p:sp>
      <p:sp>
        <p:nvSpPr>
          <p:cNvPr id="3" name="Content Placeholder 2"/>
          <p:cNvSpPr>
            <a:spLocks noGrp="1"/>
          </p:cNvSpPr>
          <p:nvPr>
            <p:ph idx="1"/>
          </p:nvPr>
        </p:nvSpPr>
        <p:spPr>
          <a:xfrm>
            <a:off x="5183188" y="987425"/>
            <a:ext cx="6172200" cy="4873625"/>
          </a:xfrm>
        </p:spPr>
        <p:txBody>
          <a:bodyPr/>
          <a:lstStyle>
            <a:lvl1pPr>
              <a:defRPr sz="3200">
                <a:latin typeface="Trebuchet MS" panose="020B0603020202020204" pitchFamily="34" charset="0"/>
              </a:defRPr>
            </a:lvl1pPr>
            <a:lvl2pPr>
              <a:defRPr sz="2800">
                <a:latin typeface="Trebuchet MS" panose="020B0603020202020204" pitchFamily="34" charset="0"/>
              </a:defRPr>
            </a:lvl2pPr>
            <a:lvl3pPr>
              <a:defRPr sz="2400">
                <a:latin typeface="Trebuchet MS" panose="020B0603020202020204" pitchFamily="34" charset="0"/>
              </a:defRPr>
            </a:lvl3pPr>
            <a:lvl4pPr>
              <a:defRPr sz="2000">
                <a:latin typeface="Trebuchet MS" panose="020B0603020202020204" pitchFamily="34" charset="0"/>
              </a:defRPr>
            </a:lvl4pPr>
            <a:lvl5pPr>
              <a:defRPr sz="2000">
                <a:latin typeface="Trebuchet MS" panose="020B0603020202020204" pitchFamily="34" charset="0"/>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Trebuchet MS" panose="020B0603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Rectangle 7"/>
          <p:cNvSpPr/>
          <p:nvPr userDrawn="1"/>
        </p:nvSpPr>
        <p:spPr>
          <a:xfrm>
            <a:off x="0" y="0"/>
            <a:ext cx="12192000" cy="924025"/>
          </a:xfrm>
          <a:prstGeom prst="rect">
            <a:avLst/>
          </a:prstGeom>
          <a:solidFill>
            <a:srgbClr val="CE0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07709" y="6237170"/>
            <a:ext cx="666241" cy="549537"/>
          </a:xfrm>
          <a:prstGeom prst="rect">
            <a:avLst/>
          </a:prstGeom>
        </p:spPr>
      </p:pic>
    </p:spTree>
    <p:extLst>
      <p:ext uri="{BB962C8B-B14F-4D97-AF65-F5344CB8AC3E}">
        <p14:creationId xmlns:p14="http://schemas.microsoft.com/office/powerpoint/2010/main" val="12041606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924024"/>
            <a:ext cx="3932237" cy="1133375"/>
          </a:xfrm>
        </p:spPr>
        <p:txBody>
          <a:bodyPr anchor="b"/>
          <a:lstStyle>
            <a:lvl1pPr>
              <a:defRPr sz="3200">
                <a:latin typeface="Trebuchet MS" panose="020B0603020202020204" pitchFamily="34" charset="0"/>
              </a:defRPr>
            </a:lvl1pPr>
          </a:lstStyle>
          <a:p>
            <a:r>
              <a:rPr lang="en-US"/>
              <a:t>Click to edit Master title style</a:t>
            </a:r>
            <a:endParaRPr lang="en-CA" dirty="0"/>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atin typeface="Trebuchet MS" panose="020B0603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Trebuchet MS" panose="020B0603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Rectangle 7"/>
          <p:cNvSpPr/>
          <p:nvPr userDrawn="1"/>
        </p:nvSpPr>
        <p:spPr>
          <a:xfrm>
            <a:off x="0" y="0"/>
            <a:ext cx="12192000" cy="924025"/>
          </a:xfrm>
          <a:prstGeom prst="rect">
            <a:avLst/>
          </a:prstGeom>
          <a:solidFill>
            <a:srgbClr val="CE0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07709" y="6237170"/>
            <a:ext cx="666241" cy="549537"/>
          </a:xfrm>
          <a:prstGeom prst="rect">
            <a:avLst/>
          </a:prstGeom>
        </p:spPr>
      </p:pic>
    </p:spTree>
    <p:extLst>
      <p:ext uri="{BB962C8B-B14F-4D97-AF65-F5344CB8AC3E}">
        <p14:creationId xmlns:p14="http://schemas.microsoft.com/office/powerpoint/2010/main" val="40548540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Closing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ctrTitle" hasCustomPrompt="1"/>
          </p:nvPr>
        </p:nvSpPr>
        <p:spPr>
          <a:xfrm>
            <a:off x="1524000" y="2235200"/>
            <a:ext cx="9144000" cy="2387600"/>
          </a:xfrm>
        </p:spPr>
        <p:txBody>
          <a:bodyPr anchor="b">
            <a:normAutofit/>
          </a:bodyPr>
          <a:lstStyle>
            <a:lvl1pPr algn="ctr">
              <a:defRPr sz="9600" baseline="0">
                <a:solidFill>
                  <a:schemeClr val="bg1"/>
                </a:solidFill>
                <a:latin typeface="Trebuchet MS" panose="020B0603020202020204" pitchFamily="34" charset="0"/>
              </a:defRPr>
            </a:lvl1pPr>
          </a:lstStyle>
          <a:p>
            <a:r>
              <a:rPr lang="en-US" dirty="0"/>
              <a:t>THANK YOU</a:t>
            </a:r>
            <a:endParaRPr lang="en-CA" dirty="0"/>
          </a:p>
        </p:txBody>
      </p:sp>
      <p:sp>
        <p:nvSpPr>
          <p:cNvPr id="3" name="Subtitle 2"/>
          <p:cNvSpPr>
            <a:spLocks noGrp="1"/>
          </p:cNvSpPr>
          <p:nvPr>
            <p:ph type="subTitle" idx="1" hasCustomPrompt="1"/>
          </p:nvPr>
        </p:nvSpPr>
        <p:spPr>
          <a:xfrm>
            <a:off x="1524000" y="5613192"/>
            <a:ext cx="9144000" cy="312855"/>
          </a:xfrm>
        </p:spPr>
        <p:txBody>
          <a:bodyPr>
            <a:normAutofit/>
          </a:bodyPr>
          <a:lstStyle>
            <a:lvl1pPr marL="0" indent="0" algn="ctr">
              <a:buNone/>
              <a:defRPr sz="1600" baseline="0">
                <a:solidFill>
                  <a:schemeClr val="bg1"/>
                </a:solidFill>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Connect with us @</a:t>
            </a:r>
            <a:r>
              <a:rPr lang="en-US" dirty="0" err="1"/>
              <a:t>GoodmanSchool</a:t>
            </a:r>
            <a:endParaRPr lang="en-CA" dirty="0"/>
          </a:p>
        </p:txBody>
      </p:sp>
      <p:pic>
        <p:nvPicPr>
          <p:cNvPr id="8" name="Picture 7"/>
          <p:cNvPicPr>
            <a:picLocks noChangeAspect="1"/>
          </p:cNvPicPr>
          <p:nvPr userDrawn="1"/>
        </p:nvPicPr>
        <p:blipFill>
          <a:blip r:embed="rId2"/>
          <a:stretch>
            <a:fillRect/>
          </a:stretch>
        </p:blipFill>
        <p:spPr>
          <a:xfrm>
            <a:off x="541167" y="219456"/>
            <a:ext cx="1840119" cy="1071543"/>
          </a:xfrm>
          <a:prstGeom prst="rect">
            <a:avLst/>
          </a:prstGeom>
        </p:spPr>
      </p:pic>
      <p:pic>
        <p:nvPicPr>
          <p:cNvPr id="9" name="Picture 8" descr="Screen Clippi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71973" y="6000096"/>
            <a:ext cx="1648055" cy="609685"/>
          </a:xfrm>
          <a:prstGeom prst="rect">
            <a:avLst/>
          </a:prstGeom>
        </p:spPr>
      </p:pic>
    </p:spTree>
    <p:extLst>
      <p:ext uri="{BB962C8B-B14F-4D97-AF65-F5344CB8AC3E}">
        <p14:creationId xmlns:p14="http://schemas.microsoft.com/office/powerpoint/2010/main" val="1318943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287738"/>
            <a:ext cx="10515600" cy="4801090"/>
          </a:xfrm>
        </p:spPr>
        <p:txBody>
          <a:bodyPr/>
          <a:lstStyle>
            <a:lvl1pPr>
              <a:defRPr>
                <a:latin typeface="Trebuchet MS" panose="020B0603020202020204" pitchFamily="34" charset="0"/>
              </a:defRPr>
            </a:lvl1pPr>
            <a:lvl2pPr>
              <a:defRPr>
                <a:latin typeface="Trebuchet MS" panose="020B0603020202020204" pitchFamily="34" charset="0"/>
              </a:defRPr>
            </a:lvl2pPr>
            <a:lvl3pPr>
              <a:defRPr>
                <a:latin typeface="Trebuchet MS" panose="020B0603020202020204" pitchFamily="34" charset="0"/>
              </a:defRPr>
            </a:lvl3pPr>
            <a:lvl4pPr>
              <a:defRPr>
                <a:latin typeface="Trebuchet MS" panose="020B0603020202020204" pitchFamily="34" charset="0"/>
              </a:defRPr>
            </a:lvl4pPr>
            <a:lvl5pPr>
              <a:defRPr>
                <a:latin typeface="Trebuchet MS" panose="020B0603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7" name="Rectangle 6"/>
          <p:cNvSpPr/>
          <p:nvPr userDrawn="1"/>
        </p:nvSpPr>
        <p:spPr>
          <a:xfrm>
            <a:off x="0" y="0"/>
            <a:ext cx="12192000" cy="924025"/>
          </a:xfrm>
          <a:prstGeom prst="rect">
            <a:avLst/>
          </a:prstGeom>
          <a:solidFill>
            <a:srgbClr val="CE0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8200" y="0"/>
            <a:ext cx="10515600" cy="924025"/>
          </a:xfrm>
        </p:spPr>
        <p:txBody>
          <a:bodyPr/>
          <a:lstStyle>
            <a:lvl1pPr>
              <a:defRPr>
                <a:solidFill>
                  <a:schemeClr val="bg1"/>
                </a:solidFill>
                <a:latin typeface="Trebuchet MS" panose="020B0603020202020204" pitchFamily="34" charset="0"/>
              </a:defRPr>
            </a:lvl1pPr>
          </a:lstStyle>
          <a:p>
            <a:r>
              <a:rPr lang="en-US"/>
              <a:t>Click to edit Master title style</a:t>
            </a:r>
            <a:endParaRPr lang="en-CA"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07709" y="6237170"/>
            <a:ext cx="666241" cy="549537"/>
          </a:xfrm>
          <a:prstGeom prst="rect">
            <a:avLst/>
          </a:prstGeom>
        </p:spPr>
      </p:pic>
    </p:spTree>
    <p:extLst>
      <p:ext uri="{BB962C8B-B14F-4D97-AF65-F5344CB8AC3E}">
        <p14:creationId xmlns:p14="http://schemas.microsoft.com/office/powerpoint/2010/main" val="6387211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80" t="1225" r="224"/>
          <a:stretch/>
        </p:blipFill>
        <p:spPr>
          <a:xfrm>
            <a:off x="3657600" y="0"/>
            <a:ext cx="8534400" cy="6858000"/>
          </a:xfrm>
          <a:prstGeom prst="rect">
            <a:avLst/>
          </a:prstGeom>
        </p:spPr>
      </p:pic>
      <p:sp>
        <p:nvSpPr>
          <p:cNvPr id="8" name="Rectangle 7"/>
          <p:cNvSpPr/>
          <p:nvPr userDrawn="1"/>
        </p:nvSpPr>
        <p:spPr>
          <a:xfrm>
            <a:off x="0" y="0"/>
            <a:ext cx="3762104" cy="68580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a:xfrm>
            <a:off x="283209" y="1298621"/>
            <a:ext cx="3263741" cy="4368333"/>
          </a:xfrm>
        </p:spPr>
        <p:txBody>
          <a:bodyPr anchor="ctr"/>
          <a:lstStyle>
            <a:lvl1pPr>
              <a:defRPr sz="6000">
                <a:solidFill>
                  <a:schemeClr val="bg1"/>
                </a:solidFill>
                <a:latin typeface="Trebuchet MS" panose="020B0603020202020204" pitchFamily="34" charset="0"/>
              </a:defRPr>
            </a:lvl1pPr>
          </a:lstStyle>
          <a:p>
            <a:r>
              <a:rPr lang="en-US"/>
              <a:t>Click to edit Master title style</a:t>
            </a:r>
            <a:endParaRPr lang="en-CA"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398847" y="6237618"/>
            <a:ext cx="674940" cy="548640"/>
          </a:xfrm>
          <a:prstGeom prst="rect">
            <a:avLst/>
          </a:prstGeom>
        </p:spPr>
      </p:pic>
    </p:spTree>
    <p:extLst>
      <p:ext uri="{BB962C8B-B14F-4D97-AF65-F5344CB8AC3E}">
        <p14:creationId xmlns:p14="http://schemas.microsoft.com/office/powerpoint/2010/main" val="543933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r="13420"/>
          <a:stretch/>
        </p:blipFill>
        <p:spPr>
          <a:xfrm>
            <a:off x="1637978" y="0"/>
            <a:ext cx="10554022" cy="6858001"/>
          </a:xfrm>
          <a:prstGeom prst="rect">
            <a:avLst/>
          </a:prstGeom>
        </p:spPr>
      </p:pic>
      <p:sp>
        <p:nvSpPr>
          <p:cNvPr id="8" name="Rectangle 7"/>
          <p:cNvSpPr/>
          <p:nvPr userDrawn="1"/>
        </p:nvSpPr>
        <p:spPr>
          <a:xfrm>
            <a:off x="0" y="0"/>
            <a:ext cx="3762104" cy="68580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a:xfrm>
            <a:off x="283209" y="1298621"/>
            <a:ext cx="3263741" cy="4368333"/>
          </a:xfrm>
        </p:spPr>
        <p:txBody>
          <a:bodyPr anchor="ctr"/>
          <a:lstStyle>
            <a:lvl1pPr>
              <a:defRPr sz="6000">
                <a:solidFill>
                  <a:schemeClr val="bg1"/>
                </a:solidFill>
                <a:latin typeface="Trebuchet MS" panose="020B0603020202020204" pitchFamily="34" charset="0"/>
              </a:defRPr>
            </a:lvl1pPr>
          </a:lstStyle>
          <a:p>
            <a:r>
              <a:rPr lang="en-US"/>
              <a:t>Click to edit Master title style</a:t>
            </a:r>
            <a:endParaRPr lang="en-CA"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398847" y="6237618"/>
            <a:ext cx="674940" cy="548640"/>
          </a:xfrm>
          <a:prstGeom prst="rect">
            <a:avLst/>
          </a:prstGeom>
        </p:spPr>
      </p:pic>
    </p:spTree>
    <p:extLst>
      <p:ext uri="{BB962C8B-B14F-4D97-AF65-F5344CB8AC3E}">
        <p14:creationId xmlns:p14="http://schemas.microsoft.com/office/powerpoint/2010/main" val="2071421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r="18423"/>
          <a:stretch/>
        </p:blipFill>
        <p:spPr>
          <a:xfrm>
            <a:off x="3784447" y="0"/>
            <a:ext cx="8407554" cy="6858000"/>
          </a:xfrm>
          <a:prstGeom prst="rect">
            <a:avLst/>
          </a:prstGeom>
        </p:spPr>
      </p:pic>
      <p:sp>
        <p:nvSpPr>
          <p:cNvPr id="8" name="Rectangle 7"/>
          <p:cNvSpPr/>
          <p:nvPr userDrawn="1"/>
        </p:nvSpPr>
        <p:spPr>
          <a:xfrm>
            <a:off x="-1" y="0"/>
            <a:ext cx="3784447" cy="68580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a:xfrm>
            <a:off x="283209" y="1298621"/>
            <a:ext cx="3263741" cy="4368333"/>
          </a:xfrm>
        </p:spPr>
        <p:txBody>
          <a:bodyPr anchor="ctr"/>
          <a:lstStyle>
            <a:lvl1pPr>
              <a:defRPr sz="6000">
                <a:solidFill>
                  <a:schemeClr val="bg1"/>
                </a:solidFill>
                <a:latin typeface="Trebuchet MS" panose="020B0603020202020204" pitchFamily="34" charset="0"/>
              </a:defRPr>
            </a:lvl1pPr>
          </a:lstStyle>
          <a:p>
            <a:r>
              <a:rPr lang="en-US"/>
              <a:t>Click to edit Master title style</a:t>
            </a:r>
            <a:endParaRPr lang="en-CA"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398847" y="6237618"/>
            <a:ext cx="674940" cy="548640"/>
          </a:xfrm>
          <a:prstGeom prst="rect">
            <a:avLst/>
          </a:prstGeom>
        </p:spPr>
      </p:pic>
    </p:spTree>
    <p:extLst>
      <p:ext uri="{BB962C8B-B14F-4D97-AF65-F5344CB8AC3E}">
        <p14:creationId xmlns:p14="http://schemas.microsoft.com/office/powerpoint/2010/main" val="8730396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r="8168"/>
          <a:stretch/>
        </p:blipFill>
        <p:spPr>
          <a:xfrm>
            <a:off x="2727456" y="0"/>
            <a:ext cx="9464544" cy="6858000"/>
          </a:xfrm>
          <a:prstGeom prst="rect">
            <a:avLst/>
          </a:prstGeom>
        </p:spPr>
      </p:pic>
      <p:sp>
        <p:nvSpPr>
          <p:cNvPr id="8" name="Rectangle 7"/>
          <p:cNvSpPr/>
          <p:nvPr userDrawn="1"/>
        </p:nvSpPr>
        <p:spPr>
          <a:xfrm>
            <a:off x="0" y="0"/>
            <a:ext cx="3762104" cy="68580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a:xfrm>
            <a:off x="283209" y="1298621"/>
            <a:ext cx="3263741" cy="4368333"/>
          </a:xfrm>
        </p:spPr>
        <p:txBody>
          <a:bodyPr anchor="ctr"/>
          <a:lstStyle>
            <a:lvl1pPr>
              <a:defRPr sz="6000">
                <a:solidFill>
                  <a:schemeClr val="bg1"/>
                </a:solidFill>
                <a:latin typeface="Trebuchet MS" panose="020B0603020202020204" pitchFamily="34" charset="0"/>
              </a:defRPr>
            </a:lvl1pPr>
          </a:lstStyle>
          <a:p>
            <a:r>
              <a:rPr lang="en-US"/>
              <a:t>Click to edit Master title style</a:t>
            </a:r>
            <a:endParaRPr lang="en-CA" dirty="0"/>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398847" y="6237618"/>
            <a:ext cx="676656" cy="549833"/>
          </a:xfrm>
          <a:prstGeom prst="rect">
            <a:avLst/>
          </a:prstGeom>
        </p:spPr>
      </p:pic>
    </p:spTree>
    <p:extLst>
      <p:ext uri="{BB962C8B-B14F-4D97-AF65-F5344CB8AC3E}">
        <p14:creationId xmlns:p14="http://schemas.microsoft.com/office/powerpoint/2010/main" val="4146586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3760501" y="-6691"/>
            <a:ext cx="8431499" cy="6864691"/>
          </a:xfrm>
          <a:prstGeom prst="rect">
            <a:avLst/>
          </a:prstGeom>
        </p:spPr>
      </p:pic>
      <p:sp>
        <p:nvSpPr>
          <p:cNvPr id="8" name="Rectangle 7"/>
          <p:cNvSpPr/>
          <p:nvPr userDrawn="1"/>
        </p:nvSpPr>
        <p:spPr>
          <a:xfrm>
            <a:off x="0" y="0"/>
            <a:ext cx="3762104" cy="68580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a:xfrm>
            <a:off x="283209" y="1298621"/>
            <a:ext cx="3263741" cy="4368333"/>
          </a:xfrm>
        </p:spPr>
        <p:txBody>
          <a:bodyPr anchor="ctr"/>
          <a:lstStyle>
            <a:lvl1pPr>
              <a:defRPr sz="6000">
                <a:solidFill>
                  <a:schemeClr val="bg1"/>
                </a:solidFill>
                <a:latin typeface="Trebuchet MS" panose="020B0603020202020204" pitchFamily="34" charset="0"/>
              </a:defRPr>
            </a:lvl1pPr>
          </a:lstStyle>
          <a:p>
            <a:r>
              <a:rPr lang="en-US"/>
              <a:t>Click to edit Master title style</a:t>
            </a:r>
            <a:endParaRPr lang="en-CA"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398847" y="6237618"/>
            <a:ext cx="674940" cy="548640"/>
          </a:xfrm>
          <a:prstGeom prst="rect">
            <a:avLst/>
          </a:prstGeom>
        </p:spPr>
      </p:pic>
    </p:spTree>
    <p:extLst>
      <p:ext uri="{BB962C8B-B14F-4D97-AF65-F5344CB8AC3E}">
        <p14:creationId xmlns:p14="http://schemas.microsoft.com/office/powerpoint/2010/main" val="19994014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r="12857"/>
          <a:stretch/>
        </p:blipFill>
        <p:spPr>
          <a:xfrm>
            <a:off x="3239461" y="0"/>
            <a:ext cx="8952539" cy="6858000"/>
          </a:xfrm>
          <a:prstGeom prst="rect">
            <a:avLst/>
          </a:prstGeom>
        </p:spPr>
      </p:pic>
      <p:sp>
        <p:nvSpPr>
          <p:cNvPr id="8" name="Rectangle 7"/>
          <p:cNvSpPr/>
          <p:nvPr userDrawn="1"/>
        </p:nvSpPr>
        <p:spPr>
          <a:xfrm>
            <a:off x="-1" y="0"/>
            <a:ext cx="3784447" cy="68580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a:xfrm>
            <a:off x="283209" y="1298621"/>
            <a:ext cx="3263741" cy="4368333"/>
          </a:xfrm>
        </p:spPr>
        <p:txBody>
          <a:bodyPr anchor="ctr"/>
          <a:lstStyle>
            <a:lvl1pPr>
              <a:defRPr sz="6000">
                <a:solidFill>
                  <a:schemeClr val="bg1"/>
                </a:solidFill>
                <a:latin typeface="Trebuchet MS" panose="020B0603020202020204" pitchFamily="34" charset="0"/>
              </a:defRPr>
            </a:lvl1pPr>
          </a:lstStyle>
          <a:p>
            <a:r>
              <a:rPr lang="en-US"/>
              <a:t>Click to edit Master title style</a:t>
            </a:r>
            <a:endParaRPr lang="en-CA"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398847" y="6237618"/>
            <a:ext cx="674940" cy="548640"/>
          </a:xfrm>
          <a:prstGeom prst="rect">
            <a:avLst/>
          </a:prstGeom>
        </p:spPr>
      </p:pic>
    </p:spTree>
    <p:extLst>
      <p:ext uri="{BB962C8B-B14F-4D97-AF65-F5344CB8AC3E}">
        <p14:creationId xmlns:p14="http://schemas.microsoft.com/office/powerpoint/2010/main" val="1839091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l="16295" r="124"/>
          <a:stretch/>
        </p:blipFill>
        <p:spPr>
          <a:xfrm>
            <a:off x="3579223" y="0"/>
            <a:ext cx="8612777" cy="6858000"/>
          </a:xfrm>
          <a:prstGeom prst="rect">
            <a:avLst/>
          </a:prstGeom>
        </p:spPr>
      </p:pic>
      <p:sp>
        <p:nvSpPr>
          <p:cNvPr id="8" name="Rectangle 7"/>
          <p:cNvSpPr/>
          <p:nvPr userDrawn="1"/>
        </p:nvSpPr>
        <p:spPr>
          <a:xfrm>
            <a:off x="-1" y="0"/>
            <a:ext cx="3784447" cy="68580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a:xfrm>
            <a:off x="283209" y="1298621"/>
            <a:ext cx="3263741" cy="4368333"/>
          </a:xfrm>
        </p:spPr>
        <p:txBody>
          <a:bodyPr anchor="ctr"/>
          <a:lstStyle>
            <a:lvl1pPr>
              <a:defRPr sz="6000">
                <a:solidFill>
                  <a:schemeClr val="bg1"/>
                </a:solidFill>
                <a:latin typeface="Trebuchet MS" panose="020B0603020202020204" pitchFamily="34" charset="0"/>
              </a:defRPr>
            </a:lvl1pPr>
          </a:lstStyle>
          <a:p>
            <a:r>
              <a:rPr lang="en-US"/>
              <a:t>Click to edit Master title style</a:t>
            </a:r>
            <a:endParaRPr lang="en-CA"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398847" y="6237618"/>
            <a:ext cx="674940" cy="548640"/>
          </a:xfrm>
          <a:prstGeom prst="rect">
            <a:avLst/>
          </a:prstGeom>
        </p:spPr>
      </p:pic>
    </p:spTree>
    <p:extLst>
      <p:ext uri="{BB962C8B-B14F-4D97-AF65-F5344CB8AC3E}">
        <p14:creationId xmlns:p14="http://schemas.microsoft.com/office/powerpoint/2010/main" val="11742298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rebuchet MS" panose="020B0603020202020204" pitchFamily="34" charset="0"/>
              </a:defRPr>
            </a:lvl1pPr>
          </a:lstStyle>
          <a:p>
            <a:fld id="{6729E59B-60FF-4096-8723-0D591DCADA66}" type="datetimeFigureOut">
              <a:rPr lang="en-CA" smtClean="0"/>
              <a:pPr/>
              <a:t>23/01/2019</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rebuchet MS" panose="020B0603020202020204" pitchFamily="34" charset="0"/>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rebuchet MS" panose="020B0603020202020204" pitchFamily="34" charset="0"/>
              </a:defRPr>
            </a:lvl1pPr>
          </a:lstStyle>
          <a:p>
            <a:fld id="{EF619821-10D7-4126-8A5C-EBED975DD8F7}" type="slidenum">
              <a:rPr lang="en-CA" smtClean="0"/>
              <a:pPr/>
              <a:t>‹#›</a:t>
            </a:fld>
            <a:endParaRPr lang="en-CA"/>
          </a:p>
        </p:txBody>
      </p:sp>
    </p:spTree>
    <p:extLst>
      <p:ext uri="{BB962C8B-B14F-4D97-AF65-F5344CB8AC3E}">
        <p14:creationId xmlns:p14="http://schemas.microsoft.com/office/powerpoint/2010/main" val="715489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8" r:id="rId4"/>
    <p:sldLayoutId id="2147483665" r:id="rId5"/>
    <p:sldLayoutId id="2147483666" r:id="rId6"/>
    <p:sldLayoutId id="2147483667" r:id="rId7"/>
    <p:sldLayoutId id="2147483659" r:id="rId8"/>
    <p:sldLayoutId id="2147483662" r:id="rId9"/>
    <p:sldLayoutId id="2147483663" r:id="rId10"/>
    <p:sldLayoutId id="2147483664" r:id="rId11"/>
    <p:sldLayoutId id="2147483669" r:id="rId12"/>
    <p:sldLayoutId id="2147483670" r:id="rId13"/>
    <p:sldLayoutId id="2147483652" r:id="rId14"/>
    <p:sldLayoutId id="2147483653" r:id="rId15"/>
    <p:sldLayoutId id="2147483655" r:id="rId16"/>
    <p:sldLayoutId id="2147483656" r:id="rId17"/>
    <p:sldLayoutId id="2147483657" r:id="rId18"/>
    <p:sldLayoutId id="2147483668" r:id="rId19"/>
  </p:sldLayoutIdLst>
  <p:txStyles>
    <p:titleStyle>
      <a:lvl1pPr algn="l" defTabSz="914400" rtl="0" eaLnBrk="1" latinLnBrk="0" hangingPunct="1">
        <a:lnSpc>
          <a:spcPct val="90000"/>
        </a:lnSpc>
        <a:spcBef>
          <a:spcPct val="0"/>
        </a:spcBef>
        <a:buNone/>
        <a:defRPr sz="4400" kern="1200">
          <a:solidFill>
            <a:schemeClr val="tx1"/>
          </a:solidFill>
          <a:latin typeface="Trebuchet MS" panose="020B06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mailto:dlonergan@brocku.ca" TargetMode="External"/><Relationship Id="rId2" Type="http://schemas.openxmlformats.org/officeDocument/2006/relationships/hyperlink" Target="mailto:ddipietro@brocku.ca"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56348" y="2236634"/>
            <a:ext cx="9144000" cy="2387600"/>
          </a:xfrm>
        </p:spPr>
        <p:txBody>
          <a:bodyPr/>
          <a:lstStyle/>
          <a:p>
            <a:r>
              <a:rPr lang="en-US" dirty="0">
                <a:latin typeface="+mn-lt"/>
              </a:rPr>
              <a:t>Experiential Education</a:t>
            </a:r>
            <a:r>
              <a:rPr lang="en-US" dirty="0"/>
              <a:t/>
            </a:r>
            <a:br>
              <a:rPr lang="en-US" dirty="0"/>
            </a:br>
            <a:endParaRPr lang="en-CA" dirty="0"/>
          </a:p>
        </p:txBody>
      </p:sp>
    </p:spTree>
    <p:extLst>
      <p:ext uri="{BB962C8B-B14F-4D97-AF65-F5344CB8AC3E}">
        <p14:creationId xmlns:p14="http://schemas.microsoft.com/office/powerpoint/2010/main" val="31366690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073" y="0"/>
            <a:ext cx="11782927" cy="924025"/>
          </a:xfrm>
        </p:spPr>
        <p:txBody>
          <a:bodyPr>
            <a:noAutofit/>
          </a:bodyPr>
          <a:lstStyle/>
          <a:p>
            <a:r>
              <a:rPr lang="en-US" sz="3200" b="1" dirty="0"/>
              <a:t>3 Project Concerns from Students: Go to whom for what?</a:t>
            </a:r>
          </a:p>
        </p:txBody>
      </p:sp>
      <p:sp>
        <p:nvSpPr>
          <p:cNvPr id="3" name="Content Placeholder 2"/>
          <p:cNvSpPr>
            <a:spLocks noGrp="1"/>
          </p:cNvSpPr>
          <p:nvPr>
            <p:ph idx="1"/>
          </p:nvPr>
        </p:nvSpPr>
        <p:spPr>
          <a:xfrm>
            <a:off x="409073" y="1167065"/>
            <a:ext cx="11105148" cy="5474368"/>
          </a:xfrm>
        </p:spPr>
        <p:txBody>
          <a:bodyPr>
            <a:normAutofit fontScale="92500" lnSpcReduction="10000"/>
          </a:bodyPr>
          <a:lstStyle/>
          <a:p>
            <a:pPr marL="0" indent="0">
              <a:buNone/>
            </a:pPr>
            <a:endParaRPr lang="en-US" sz="2400" dirty="0">
              <a:latin typeface="+mn-lt"/>
            </a:endParaRPr>
          </a:p>
          <a:p>
            <a:pPr marL="0" lvl="4" indent="0">
              <a:buNone/>
            </a:pPr>
            <a:r>
              <a:rPr lang="en-US" sz="3800" dirty="0">
                <a:latin typeface="+mn-lt"/>
              </a:rPr>
              <a:t>Connection to course 				 Professor</a:t>
            </a:r>
            <a:br>
              <a:rPr lang="en-US" sz="3800" dirty="0">
                <a:latin typeface="+mn-lt"/>
              </a:rPr>
            </a:br>
            <a:r>
              <a:rPr lang="en-US" sz="3800" dirty="0">
                <a:latin typeface="+mn-lt"/>
              </a:rPr>
              <a:t>material</a:t>
            </a:r>
          </a:p>
          <a:p>
            <a:pPr marL="0" indent="0">
              <a:buNone/>
            </a:pPr>
            <a:endParaRPr lang="en-US" sz="3800" dirty="0">
              <a:latin typeface="+mn-lt"/>
            </a:endParaRPr>
          </a:p>
          <a:p>
            <a:pPr marL="0" indent="0">
              <a:buNone/>
            </a:pPr>
            <a:r>
              <a:rPr lang="en-US" sz="3800" dirty="0">
                <a:latin typeface="+mn-lt"/>
              </a:rPr>
              <a:t>Concerns about 				Dan or David</a:t>
            </a:r>
          </a:p>
          <a:p>
            <a:pPr marL="0" indent="0">
              <a:buNone/>
            </a:pPr>
            <a:r>
              <a:rPr lang="en-US" sz="3800" dirty="0">
                <a:latin typeface="+mn-lt"/>
              </a:rPr>
              <a:t>team function      								</a:t>
            </a:r>
          </a:p>
          <a:p>
            <a:pPr marL="1828800" lvl="4" indent="0">
              <a:buNone/>
            </a:pPr>
            <a:r>
              <a:rPr lang="en-US" sz="3800" dirty="0">
                <a:latin typeface="+mn-lt"/>
              </a:rPr>
              <a:t>							</a:t>
            </a:r>
          </a:p>
          <a:p>
            <a:pPr marL="0" indent="0">
              <a:buNone/>
            </a:pPr>
            <a:r>
              <a:rPr lang="en-US" sz="3800" dirty="0">
                <a:latin typeface="+mn-lt"/>
              </a:rPr>
              <a:t>Community partner				     Dan or David</a:t>
            </a:r>
            <a:br>
              <a:rPr lang="en-US" sz="3800" dirty="0">
                <a:latin typeface="+mn-lt"/>
              </a:rPr>
            </a:br>
            <a:r>
              <a:rPr lang="en-US" sz="3800" dirty="0">
                <a:latin typeface="+mn-lt"/>
              </a:rPr>
              <a:t>communication concerns						</a:t>
            </a:r>
            <a:endParaRPr lang="en-US" sz="2400" dirty="0">
              <a:latin typeface="+mn-lt"/>
            </a:endParaRPr>
          </a:p>
          <a:p>
            <a:pPr marL="0" indent="0">
              <a:buNone/>
            </a:pPr>
            <a:endParaRPr lang="en-US" sz="2400" dirty="0"/>
          </a:p>
          <a:p>
            <a:pPr marL="0" indent="0">
              <a:buNone/>
            </a:pPr>
            <a:r>
              <a:rPr lang="en-US" sz="2400" dirty="0"/>
              <a:t>									</a:t>
            </a:r>
          </a:p>
        </p:txBody>
      </p:sp>
      <p:cxnSp>
        <p:nvCxnSpPr>
          <p:cNvPr id="8" name="Straight Arrow Connector 7"/>
          <p:cNvCxnSpPr/>
          <p:nvPr/>
        </p:nvCxnSpPr>
        <p:spPr>
          <a:xfrm>
            <a:off x="5170065" y="1778193"/>
            <a:ext cx="2413262"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4047655" y="3322295"/>
            <a:ext cx="2413262"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4881225" y="4899145"/>
            <a:ext cx="2413262"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848591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90800" y="23019"/>
            <a:ext cx="8229600" cy="1143000"/>
          </a:xfrm>
        </p:spPr>
        <p:txBody>
          <a:bodyPr/>
          <a:lstStyle/>
          <a:p>
            <a:r>
              <a:rPr lang="en-US" dirty="0" smtClean="0"/>
              <a:t>Service Learning: </a:t>
            </a:r>
            <a:r>
              <a:rPr lang="en-US" dirty="0" err="1" smtClean="0"/>
              <a:t>Willowbank</a:t>
            </a:r>
            <a:endParaRPr lang="en-US" dirty="0"/>
          </a:p>
        </p:txBody>
      </p:sp>
      <p:sp>
        <p:nvSpPr>
          <p:cNvPr id="7" name="Text Placeholder 6"/>
          <p:cNvSpPr>
            <a:spLocks noGrp="1"/>
          </p:cNvSpPr>
          <p:nvPr>
            <p:ph type="body" sz="quarter" idx="3"/>
          </p:nvPr>
        </p:nvSpPr>
        <p:spPr>
          <a:xfrm>
            <a:off x="5447132" y="1722438"/>
            <a:ext cx="4041775" cy="639762"/>
          </a:xfrm>
        </p:spPr>
        <p:txBody>
          <a:bodyPr>
            <a:normAutofit fontScale="25000" lnSpcReduction="20000"/>
          </a:bodyPr>
          <a:lstStyle/>
          <a:p>
            <a:endParaRPr lang="en-US" sz="1600" dirty="0"/>
          </a:p>
          <a:p>
            <a:endParaRPr lang="en-US" sz="1600" dirty="0"/>
          </a:p>
          <a:p>
            <a:r>
              <a:rPr lang="en-US" sz="8000" dirty="0"/>
              <a:t>Lorri </a:t>
            </a:r>
            <a:r>
              <a:rPr lang="en-US" sz="8000" dirty="0" err="1"/>
              <a:t>Gillanders</a:t>
            </a:r>
            <a:r>
              <a:rPr lang="en-US" sz="8000" dirty="0"/>
              <a:t> – Board Member</a:t>
            </a:r>
          </a:p>
          <a:p>
            <a:r>
              <a:rPr lang="en-US" sz="8000" dirty="0"/>
              <a:t>Proprietor, Grace House B&amp;B, Niagara-on-the-Lake, ON</a:t>
            </a:r>
          </a:p>
          <a:p>
            <a:endParaRPr lang="en-US" sz="8000" dirty="0"/>
          </a:p>
        </p:txBody>
      </p:sp>
      <p:sp>
        <p:nvSpPr>
          <p:cNvPr id="8" name="Content Placeholder 7"/>
          <p:cNvSpPr>
            <a:spLocks noGrp="1"/>
          </p:cNvSpPr>
          <p:nvPr>
            <p:ph sz="quarter" idx="4"/>
          </p:nvPr>
        </p:nvSpPr>
        <p:spPr>
          <a:xfrm>
            <a:off x="5101389" y="2201779"/>
            <a:ext cx="5992145" cy="4835526"/>
          </a:xfrm>
        </p:spPr>
        <p:txBody>
          <a:bodyPr>
            <a:normAutofit fontScale="62500" lnSpcReduction="20000"/>
          </a:bodyPr>
          <a:lstStyle/>
          <a:p>
            <a:pPr marL="0" indent="0">
              <a:buNone/>
            </a:pPr>
            <a:r>
              <a:rPr lang="en-US" sz="2900" dirty="0"/>
              <a:t>Lorri </a:t>
            </a:r>
            <a:r>
              <a:rPr lang="en-US" sz="2900" dirty="0" err="1"/>
              <a:t>Gillanders</a:t>
            </a:r>
            <a:r>
              <a:rPr lang="en-US" sz="2900" dirty="0"/>
              <a:t> </a:t>
            </a:r>
            <a:r>
              <a:rPr lang="en-US" dirty="0"/>
              <a:t>grew up in Niagara and attended the University of Waterloo in Systems Design Engineering. Her career has included positions of specific technology expertise, program and business management at IBM, Digital Equipment and Cisco Networks. The majority of </a:t>
            </a:r>
            <a:r>
              <a:rPr lang="en-US" dirty="0" err="1"/>
              <a:t>Lorri’s</a:t>
            </a:r>
            <a:r>
              <a:rPr lang="en-US" dirty="0"/>
              <a:t> professional experience was in Vancouver, where she was a member of the Vancouver Board of Trade and a successful Chairman of SDSS fundraising for </a:t>
            </a:r>
            <a:r>
              <a:rPr lang="en-US" dirty="0" err="1"/>
              <a:t>DryGrad</a:t>
            </a:r>
            <a:r>
              <a:rPr lang="en-US" dirty="0"/>
              <a:t> for 2 consecutive years. She briefly represented Cisco on the fundraising committee of the Board of the Vancouver Opera. Lorri considers her primary strengths to be in managing diverse businesses, and delivering programs on time/on budget.   She sees as particularly important clear, effective communications. Throughout her career she has been successful in building strong teams, business planning and attaining financial targets. Lorri has always had a passion for architecture and building, and comes from a family of educators. She moved to Niagara on the Lake in 2014, bought and restored the Circa 1825 Grace House in the Old Town, where she currently runs a small bed and breakfast. Lorri is an avid cook, </a:t>
            </a:r>
            <a:r>
              <a:rPr lang="en-US" dirty="0" err="1"/>
              <a:t>traveller</a:t>
            </a:r>
            <a:r>
              <a:rPr lang="en-US" dirty="0"/>
              <a:t>, sailor, and terrible golfer.</a:t>
            </a:r>
          </a:p>
          <a:p>
            <a:endParaRPr lang="en-US" dirty="0"/>
          </a:p>
        </p:txBody>
      </p:sp>
      <p:pic>
        <p:nvPicPr>
          <p:cNvPr id="10" name="Picture 9"/>
          <p:cNvPicPr>
            <a:picLocks noChangeAspect="1"/>
          </p:cNvPicPr>
          <p:nvPr/>
        </p:nvPicPr>
        <p:blipFill>
          <a:blip r:embed="rId2"/>
          <a:stretch>
            <a:fillRect/>
          </a:stretch>
        </p:blipFill>
        <p:spPr>
          <a:xfrm>
            <a:off x="393033" y="1565273"/>
            <a:ext cx="4281472" cy="3167147"/>
          </a:xfrm>
          <a:prstGeom prst="rect">
            <a:avLst/>
          </a:prstGeom>
        </p:spPr>
      </p:pic>
      <p:sp>
        <p:nvSpPr>
          <p:cNvPr id="12" name="TextBox 11"/>
          <p:cNvSpPr txBox="1"/>
          <p:nvPr/>
        </p:nvSpPr>
        <p:spPr>
          <a:xfrm>
            <a:off x="659196" y="5131674"/>
            <a:ext cx="3855351" cy="1077218"/>
          </a:xfrm>
          <a:prstGeom prst="rect">
            <a:avLst/>
          </a:prstGeom>
          <a:noFill/>
        </p:spPr>
        <p:txBody>
          <a:bodyPr wrap="none" rtlCol="0">
            <a:spAutoFit/>
          </a:bodyPr>
          <a:lstStyle/>
          <a:p>
            <a:r>
              <a:rPr lang="en-US" sz="2400" b="1" dirty="0"/>
              <a:t>Service Learning Task: </a:t>
            </a:r>
          </a:p>
          <a:p>
            <a:r>
              <a:rPr lang="en-US" sz="2000" b="1" dirty="0"/>
              <a:t>Creating a High Performance Team</a:t>
            </a:r>
          </a:p>
          <a:p>
            <a:r>
              <a:rPr lang="en-US" sz="2000" b="1" dirty="0"/>
              <a:t>Students / Staff / Board</a:t>
            </a:r>
          </a:p>
        </p:txBody>
      </p:sp>
    </p:spTree>
    <p:extLst>
      <p:ext uri="{BB962C8B-B14F-4D97-AF65-F5344CB8AC3E}">
        <p14:creationId xmlns:p14="http://schemas.microsoft.com/office/powerpoint/2010/main" val="35927249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5D8F74A7-53B2-427F-974B-AF9422B650CF}"/>
              </a:ext>
            </a:extLst>
          </p:cNvPr>
          <p:cNvSpPr>
            <a:spLocks noGrp="1"/>
          </p:cNvSpPr>
          <p:nvPr>
            <p:ph idx="1"/>
          </p:nvPr>
        </p:nvSpPr>
        <p:spPr/>
        <p:txBody>
          <a:bodyPr>
            <a:normAutofit fontScale="92500" lnSpcReduction="10000"/>
          </a:bodyPr>
          <a:lstStyle/>
          <a:p>
            <a:r>
              <a:rPr lang="en-US" dirty="0"/>
              <a:t>Book a 15 minute consultation with EEC’s.</a:t>
            </a:r>
          </a:p>
          <a:p>
            <a:r>
              <a:rPr lang="en-US" dirty="0"/>
              <a:t>Run through your slides and receive feedback on your presentation skills/style.</a:t>
            </a:r>
          </a:p>
          <a:p>
            <a:r>
              <a:rPr lang="en-US" dirty="0"/>
              <a:t>Receive helpful tips about presentation day and pitching to your community partner.</a:t>
            </a:r>
          </a:p>
          <a:p>
            <a:r>
              <a:rPr lang="en-US" dirty="0"/>
              <a:t>Ask questions about formatting, presentation flow, team dynamics, slide style.</a:t>
            </a:r>
          </a:p>
          <a:p>
            <a:r>
              <a:rPr lang="en-US" dirty="0"/>
              <a:t>Registering for this session has no impact on your grade.</a:t>
            </a:r>
          </a:p>
          <a:p>
            <a:r>
              <a:rPr lang="en-US" dirty="0"/>
              <a:t>Sessions will run on Thursday, March 21</a:t>
            </a:r>
            <a:r>
              <a:rPr lang="en-US" baseline="30000" dirty="0"/>
              <a:t>st</a:t>
            </a:r>
            <a:r>
              <a:rPr lang="en-US" dirty="0"/>
              <a:t> and Friday, March 22</a:t>
            </a:r>
            <a:r>
              <a:rPr lang="en-US" baseline="30000" dirty="0"/>
              <a:t>nd</a:t>
            </a:r>
            <a:r>
              <a:rPr lang="en-US" dirty="0"/>
              <a:t>.</a:t>
            </a:r>
          </a:p>
          <a:p>
            <a:pPr marL="0" indent="0">
              <a:buNone/>
            </a:pPr>
            <a:endParaRPr lang="en-US" dirty="0"/>
          </a:p>
          <a:p>
            <a:pPr marL="0" indent="0">
              <a:buNone/>
            </a:pPr>
            <a:r>
              <a:rPr lang="en-US" dirty="0"/>
              <a:t>Registration will occur through CareerZone beginning on February 28</a:t>
            </a:r>
            <a:r>
              <a:rPr lang="en-US" baseline="30000" dirty="0"/>
              <a:t>th</a:t>
            </a:r>
            <a:r>
              <a:rPr lang="en-US" dirty="0"/>
              <a:t>. Limited time slots available, book early.</a:t>
            </a:r>
          </a:p>
        </p:txBody>
      </p:sp>
      <p:sp>
        <p:nvSpPr>
          <p:cNvPr id="3" name="Title 2">
            <a:extLst>
              <a:ext uri="{FF2B5EF4-FFF2-40B4-BE49-F238E27FC236}">
                <a16:creationId xmlns:a16="http://schemas.microsoft.com/office/drawing/2014/main" xmlns="" id="{14A254A9-082E-4B83-8A76-907C93BC3E5C}"/>
              </a:ext>
            </a:extLst>
          </p:cNvPr>
          <p:cNvSpPr>
            <a:spLocks noGrp="1"/>
          </p:cNvSpPr>
          <p:nvPr>
            <p:ph type="title"/>
          </p:nvPr>
        </p:nvSpPr>
        <p:spPr/>
        <p:txBody>
          <a:bodyPr/>
          <a:lstStyle/>
          <a:p>
            <a:r>
              <a:rPr lang="en-US" dirty="0"/>
              <a:t>Drop-in Presentation Session</a:t>
            </a:r>
            <a:endParaRPr lang="en-CA" dirty="0"/>
          </a:p>
        </p:txBody>
      </p:sp>
    </p:spTree>
    <p:extLst>
      <p:ext uri="{BB962C8B-B14F-4D97-AF65-F5344CB8AC3E}">
        <p14:creationId xmlns:p14="http://schemas.microsoft.com/office/powerpoint/2010/main" val="19747936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B7253B57-9A72-46BD-94CE-16976A4EBFF1}"/>
              </a:ext>
            </a:extLst>
          </p:cNvPr>
          <p:cNvSpPr>
            <a:spLocks noGrp="1"/>
          </p:cNvSpPr>
          <p:nvPr>
            <p:ph idx="1"/>
          </p:nvPr>
        </p:nvSpPr>
        <p:spPr/>
        <p:txBody>
          <a:bodyPr/>
          <a:lstStyle/>
          <a:p>
            <a:r>
              <a:rPr lang="en-US" dirty="0"/>
              <a:t>Dress professionally </a:t>
            </a:r>
          </a:p>
          <a:p>
            <a:r>
              <a:rPr lang="en-US" dirty="0"/>
              <a:t>Try not to use notes if possible</a:t>
            </a:r>
          </a:p>
          <a:p>
            <a:r>
              <a:rPr lang="en-US" dirty="0"/>
              <a:t>Create a professional presentation</a:t>
            </a:r>
          </a:p>
          <a:p>
            <a:pPr lvl="1"/>
            <a:r>
              <a:rPr lang="en-US" dirty="0"/>
              <a:t>Check for spelling errors, ensure your technology works</a:t>
            </a:r>
          </a:p>
          <a:p>
            <a:pPr lvl="1"/>
            <a:r>
              <a:rPr lang="en-US" dirty="0"/>
              <a:t>Put your presentation on a USB – technology is unpredictable on campus!</a:t>
            </a:r>
          </a:p>
          <a:p>
            <a:r>
              <a:rPr lang="en-US" dirty="0"/>
              <a:t>Determine your group/presentation dynamic</a:t>
            </a:r>
          </a:p>
          <a:p>
            <a:r>
              <a:rPr lang="en-US" dirty="0"/>
              <a:t>Be a respectful audience member</a:t>
            </a:r>
          </a:p>
          <a:p>
            <a:pPr lvl="1"/>
            <a:r>
              <a:rPr lang="en-US" dirty="0"/>
              <a:t>Do not go in and out while other groups are presenting</a:t>
            </a:r>
          </a:p>
          <a:p>
            <a:pPr marL="457200" lvl="1" indent="0">
              <a:buNone/>
            </a:pPr>
            <a:endParaRPr lang="en-US" dirty="0"/>
          </a:p>
        </p:txBody>
      </p:sp>
      <p:sp>
        <p:nvSpPr>
          <p:cNvPr id="3" name="Title 2">
            <a:extLst>
              <a:ext uri="{FF2B5EF4-FFF2-40B4-BE49-F238E27FC236}">
                <a16:creationId xmlns:a16="http://schemas.microsoft.com/office/drawing/2014/main" xmlns="" id="{419FB68E-EF5D-44DC-B60C-62B335538894}"/>
              </a:ext>
            </a:extLst>
          </p:cNvPr>
          <p:cNvSpPr>
            <a:spLocks noGrp="1"/>
          </p:cNvSpPr>
          <p:nvPr>
            <p:ph type="title"/>
          </p:nvPr>
        </p:nvSpPr>
        <p:spPr/>
        <p:txBody>
          <a:bodyPr/>
          <a:lstStyle/>
          <a:p>
            <a:r>
              <a:rPr lang="en-US" dirty="0"/>
              <a:t>Final Presentation Tips</a:t>
            </a:r>
            <a:endParaRPr lang="en-CA" dirty="0"/>
          </a:p>
        </p:txBody>
      </p:sp>
    </p:spTree>
    <p:extLst>
      <p:ext uri="{BB962C8B-B14F-4D97-AF65-F5344CB8AC3E}">
        <p14:creationId xmlns:p14="http://schemas.microsoft.com/office/powerpoint/2010/main" val="42774312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Extra Resources</a:t>
            </a:r>
          </a:p>
        </p:txBody>
      </p:sp>
      <p:sp>
        <p:nvSpPr>
          <p:cNvPr id="3" name="Content Placeholder 2"/>
          <p:cNvSpPr>
            <a:spLocks noGrp="1"/>
          </p:cNvSpPr>
          <p:nvPr>
            <p:ph idx="1"/>
          </p:nvPr>
        </p:nvSpPr>
        <p:spPr/>
        <p:txBody>
          <a:bodyPr>
            <a:normAutofit/>
          </a:bodyPr>
          <a:lstStyle/>
          <a:p>
            <a:r>
              <a:rPr lang="en-US" sz="4000" dirty="0">
                <a:latin typeface="+mn-lt"/>
              </a:rPr>
              <a:t>Posted on </a:t>
            </a:r>
            <a:r>
              <a:rPr lang="en-US" sz="4000" dirty="0" smtClean="0">
                <a:latin typeface="+mn-lt"/>
              </a:rPr>
              <a:t>Barry’s web page</a:t>
            </a:r>
            <a:endParaRPr lang="en-US" sz="4000" dirty="0">
              <a:latin typeface="+mn-lt"/>
            </a:endParaRPr>
          </a:p>
          <a:p>
            <a:pPr lvl="1"/>
            <a:r>
              <a:rPr lang="en-US" sz="3600" dirty="0">
                <a:latin typeface="+mn-lt"/>
              </a:rPr>
              <a:t>These slides</a:t>
            </a:r>
          </a:p>
          <a:p>
            <a:pPr lvl="1"/>
            <a:r>
              <a:rPr lang="en-US" sz="3600" dirty="0">
                <a:latin typeface="+mn-lt"/>
              </a:rPr>
              <a:t>Confidentiality Agreement &amp; Team Contract</a:t>
            </a:r>
          </a:p>
          <a:p>
            <a:pPr lvl="1"/>
            <a:r>
              <a:rPr lang="en-US" sz="3600" dirty="0">
                <a:latin typeface="+mn-lt"/>
              </a:rPr>
              <a:t>Resume &amp; LinkedIN Resources</a:t>
            </a:r>
          </a:p>
          <a:p>
            <a:pPr lvl="1"/>
            <a:r>
              <a:rPr lang="en-US" sz="3600" dirty="0">
                <a:latin typeface="+mn-lt"/>
              </a:rPr>
              <a:t>Career Action Plan Worksheet</a:t>
            </a:r>
          </a:p>
        </p:txBody>
      </p:sp>
    </p:spTree>
    <p:extLst>
      <p:ext uri="{BB962C8B-B14F-4D97-AF65-F5344CB8AC3E}">
        <p14:creationId xmlns:p14="http://schemas.microsoft.com/office/powerpoint/2010/main" val="18403386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90E3DD42-1EE8-4001-83EC-DDE602256BE0}"/>
              </a:ext>
            </a:extLst>
          </p:cNvPr>
          <p:cNvSpPr>
            <a:spLocks noGrp="1"/>
          </p:cNvSpPr>
          <p:nvPr>
            <p:ph idx="1"/>
          </p:nvPr>
        </p:nvSpPr>
        <p:spPr/>
        <p:txBody>
          <a:bodyPr>
            <a:normAutofit fontScale="70000" lnSpcReduction="20000"/>
          </a:bodyPr>
          <a:lstStyle/>
          <a:p>
            <a:pPr marL="0" indent="0">
              <a:buNone/>
            </a:pPr>
            <a:r>
              <a:rPr lang="en-CA" b="1" dirty="0"/>
              <a:t>Exploring Careers in Accounting and Finance</a:t>
            </a:r>
          </a:p>
          <a:p>
            <a:r>
              <a:rPr lang="en-CA" dirty="0"/>
              <a:t>Wednesday, January 23rd 5PM – 7PM</a:t>
            </a:r>
          </a:p>
          <a:p>
            <a:endParaRPr lang="en-CA" dirty="0"/>
          </a:p>
          <a:p>
            <a:pPr marL="0" indent="0">
              <a:buNone/>
            </a:pPr>
            <a:r>
              <a:rPr lang="en-CA" b="1" dirty="0"/>
              <a:t>Grad Send-Off</a:t>
            </a:r>
          </a:p>
          <a:p>
            <a:r>
              <a:rPr lang="en-CA" dirty="0"/>
              <a:t>Wednesday February 6th 1PM – 3PM</a:t>
            </a:r>
          </a:p>
          <a:p>
            <a:r>
              <a:rPr lang="en-CA" dirty="0"/>
              <a:t>Register on Campus Career Events Calendar</a:t>
            </a:r>
          </a:p>
          <a:p>
            <a:endParaRPr lang="en-CA" dirty="0"/>
          </a:p>
          <a:p>
            <a:pPr marL="0" indent="0">
              <a:buNone/>
            </a:pPr>
            <a:r>
              <a:rPr lang="en-CA" b="1" dirty="0"/>
              <a:t>Exploring Careers in Entrepreneurship</a:t>
            </a:r>
          </a:p>
          <a:p>
            <a:r>
              <a:rPr lang="en-CA" dirty="0"/>
              <a:t>Wednesday, February 13th 5PM – 7PM</a:t>
            </a:r>
          </a:p>
          <a:p>
            <a:endParaRPr lang="en-CA" dirty="0"/>
          </a:p>
          <a:p>
            <a:pPr marL="0" indent="0">
              <a:buNone/>
            </a:pPr>
            <a:r>
              <a:rPr lang="en-CA" b="1" dirty="0"/>
              <a:t>A Day in Toronto with Goodman Career</a:t>
            </a:r>
          </a:p>
          <a:p>
            <a:r>
              <a:rPr lang="en-CA" dirty="0"/>
              <a:t>Friday, February 15</a:t>
            </a:r>
            <a:r>
              <a:rPr lang="en-CA" baseline="30000" dirty="0"/>
              <a:t>th</a:t>
            </a:r>
          </a:p>
          <a:p>
            <a:r>
              <a:rPr lang="en-CA" dirty="0"/>
              <a:t>Application Deadline is Sunday, January 20th </a:t>
            </a:r>
          </a:p>
          <a:p>
            <a:r>
              <a:rPr lang="en-CA" dirty="0"/>
              <a:t>Details on Goodman Career Event Calendar and Goodman Career Job Board</a:t>
            </a:r>
          </a:p>
          <a:p>
            <a:endParaRPr lang="en-CA" dirty="0"/>
          </a:p>
        </p:txBody>
      </p:sp>
      <p:sp>
        <p:nvSpPr>
          <p:cNvPr id="3" name="Title 2">
            <a:extLst>
              <a:ext uri="{FF2B5EF4-FFF2-40B4-BE49-F238E27FC236}">
                <a16:creationId xmlns:a16="http://schemas.microsoft.com/office/drawing/2014/main" xmlns="" id="{486AC36E-CDB3-477B-A10B-66E4834D365D}"/>
              </a:ext>
            </a:extLst>
          </p:cNvPr>
          <p:cNvSpPr>
            <a:spLocks noGrp="1"/>
          </p:cNvSpPr>
          <p:nvPr>
            <p:ph type="title"/>
          </p:nvPr>
        </p:nvSpPr>
        <p:spPr/>
        <p:txBody>
          <a:bodyPr/>
          <a:lstStyle/>
          <a:p>
            <a:r>
              <a:rPr lang="en-CA" dirty="0"/>
              <a:t>Goodman Career Events </a:t>
            </a:r>
          </a:p>
        </p:txBody>
      </p:sp>
    </p:spTree>
    <p:extLst>
      <p:ext uri="{BB962C8B-B14F-4D97-AF65-F5344CB8AC3E}">
        <p14:creationId xmlns:p14="http://schemas.microsoft.com/office/powerpoint/2010/main" val="42618554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Contact Info</a:t>
            </a:r>
          </a:p>
        </p:txBody>
      </p:sp>
      <p:sp>
        <p:nvSpPr>
          <p:cNvPr id="3" name="Content Placeholder 2"/>
          <p:cNvSpPr>
            <a:spLocks noGrp="1"/>
          </p:cNvSpPr>
          <p:nvPr>
            <p:ph idx="1"/>
          </p:nvPr>
        </p:nvSpPr>
        <p:spPr>
          <a:xfrm>
            <a:off x="609600" y="1402333"/>
            <a:ext cx="8474364" cy="4477707"/>
          </a:xfrm>
        </p:spPr>
        <p:txBody>
          <a:bodyPr>
            <a:normAutofit fontScale="85000" lnSpcReduction="20000"/>
          </a:bodyPr>
          <a:lstStyle/>
          <a:p>
            <a:pPr marL="0" indent="0">
              <a:buNone/>
            </a:pPr>
            <a:r>
              <a:rPr lang="en-US" sz="3200" b="1" dirty="0"/>
              <a:t>David DiPietro</a:t>
            </a:r>
          </a:p>
          <a:p>
            <a:pPr marL="0" indent="0">
              <a:buNone/>
            </a:pPr>
            <a:r>
              <a:rPr lang="en-US" sz="3200" dirty="0">
                <a:hlinkClick r:id="rId2"/>
              </a:rPr>
              <a:t>ddipietro@brocku.ca</a:t>
            </a:r>
            <a:r>
              <a:rPr lang="en-US" sz="3200" dirty="0"/>
              <a:t> </a:t>
            </a:r>
          </a:p>
          <a:p>
            <a:pPr marL="0" indent="0">
              <a:buNone/>
            </a:pPr>
            <a:r>
              <a:rPr lang="en-US" sz="3200" dirty="0"/>
              <a:t>Ext. 5933</a:t>
            </a:r>
          </a:p>
          <a:p>
            <a:pPr marL="0" indent="0">
              <a:buNone/>
            </a:pPr>
            <a:endParaRPr lang="en-US" sz="3200" dirty="0"/>
          </a:p>
          <a:p>
            <a:pPr marL="0" indent="0">
              <a:buNone/>
            </a:pPr>
            <a:r>
              <a:rPr lang="en-US" sz="3200" b="1" dirty="0"/>
              <a:t>Dan Lonergan</a:t>
            </a:r>
          </a:p>
          <a:p>
            <a:pPr marL="0" indent="0">
              <a:buNone/>
            </a:pPr>
            <a:r>
              <a:rPr lang="en-US" sz="3200" dirty="0">
                <a:hlinkClick r:id="rId3"/>
              </a:rPr>
              <a:t>dlonergan@brocku.ca</a:t>
            </a:r>
            <a:endParaRPr lang="en-US" sz="3200" dirty="0"/>
          </a:p>
          <a:p>
            <a:pPr marL="0" indent="0">
              <a:buNone/>
            </a:pPr>
            <a:r>
              <a:rPr lang="en-US" sz="3200" dirty="0"/>
              <a:t>Ext.5023</a:t>
            </a:r>
          </a:p>
          <a:p>
            <a:pPr marL="0" indent="0">
              <a:buNone/>
            </a:pPr>
            <a:endParaRPr lang="en-US" sz="3200" dirty="0"/>
          </a:p>
          <a:p>
            <a:pPr marL="0" indent="0">
              <a:buNone/>
            </a:pPr>
            <a:r>
              <a:rPr lang="en-US" sz="3600" b="1" dirty="0"/>
              <a:t>GSB 349</a:t>
            </a:r>
          </a:p>
          <a:p>
            <a:pPr marL="0" indent="0">
              <a:buNone/>
            </a:pPr>
            <a:r>
              <a:rPr lang="en-US" sz="3600" b="1" dirty="0"/>
              <a:t>@BrockExpEd </a:t>
            </a:r>
          </a:p>
          <a:p>
            <a:endParaRPr lang="en-US" sz="3200" dirty="0"/>
          </a:p>
          <a:p>
            <a:endParaRPr lang="en-US" dirty="0"/>
          </a:p>
        </p:txBody>
      </p:sp>
    </p:spTree>
    <p:extLst>
      <p:ext uri="{BB962C8B-B14F-4D97-AF65-F5344CB8AC3E}">
        <p14:creationId xmlns:p14="http://schemas.microsoft.com/office/powerpoint/2010/main" val="8482991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32C3D282-1C39-4AC8-84F3-6A979B59817C}"/>
              </a:ext>
            </a:extLst>
          </p:cNvPr>
          <p:cNvSpPr>
            <a:spLocks noGrp="1"/>
          </p:cNvSpPr>
          <p:nvPr>
            <p:ph idx="1"/>
          </p:nvPr>
        </p:nvSpPr>
        <p:spPr/>
        <p:txBody>
          <a:bodyPr/>
          <a:lstStyle/>
          <a:p>
            <a:r>
              <a:rPr lang="en-US" dirty="0"/>
              <a:t>Connecting students with community partners in a variety of ways</a:t>
            </a:r>
          </a:p>
          <a:p>
            <a:pPr lvl="1"/>
            <a:r>
              <a:rPr lang="en-US" dirty="0"/>
              <a:t>Service-Learning</a:t>
            </a:r>
          </a:p>
          <a:p>
            <a:pPr lvl="1"/>
            <a:r>
              <a:rPr lang="en-US" dirty="0"/>
              <a:t>Live Case Studies</a:t>
            </a:r>
          </a:p>
          <a:p>
            <a:pPr lvl="1"/>
            <a:r>
              <a:rPr lang="en-US" dirty="0"/>
              <a:t>Simulations</a:t>
            </a:r>
          </a:p>
          <a:p>
            <a:pPr lvl="1"/>
            <a:r>
              <a:rPr lang="en-US" dirty="0"/>
              <a:t>Field Courses</a:t>
            </a:r>
          </a:p>
          <a:p>
            <a:r>
              <a:rPr lang="en-US" dirty="0"/>
              <a:t>The goal is to provide students with a hands-on approach to learning with relevant projects and experiences.</a:t>
            </a:r>
          </a:p>
          <a:p>
            <a:r>
              <a:rPr lang="en-US" dirty="0"/>
              <a:t>Experiential can take on different forms depending on which program/course you’re in.</a:t>
            </a:r>
          </a:p>
          <a:p>
            <a:pPr marL="0" indent="0">
              <a:buNone/>
            </a:pPr>
            <a:endParaRPr lang="en-US" dirty="0"/>
          </a:p>
        </p:txBody>
      </p:sp>
      <p:sp>
        <p:nvSpPr>
          <p:cNvPr id="3" name="Title 2">
            <a:extLst>
              <a:ext uri="{FF2B5EF4-FFF2-40B4-BE49-F238E27FC236}">
                <a16:creationId xmlns:a16="http://schemas.microsoft.com/office/drawing/2014/main" xmlns="" id="{261EC645-B930-41FF-9C5D-73FA18EF288F}"/>
              </a:ext>
            </a:extLst>
          </p:cNvPr>
          <p:cNvSpPr>
            <a:spLocks noGrp="1"/>
          </p:cNvSpPr>
          <p:nvPr>
            <p:ph type="title"/>
          </p:nvPr>
        </p:nvSpPr>
        <p:spPr/>
        <p:txBody>
          <a:bodyPr/>
          <a:lstStyle/>
          <a:p>
            <a:r>
              <a:rPr lang="en-US" dirty="0"/>
              <a:t>Experiential Learning in Goodman</a:t>
            </a:r>
            <a:endParaRPr lang="en-CA" dirty="0"/>
          </a:p>
        </p:txBody>
      </p:sp>
    </p:spTree>
    <p:extLst>
      <p:ext uri="{BB962C8B-B14F-4D97-AF65-F5344CB8AC3E}">
        <p14:creationId xmlns:p14="http://schemas.microsoft.com/office/powerpoint/2010/main" val="19962476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6956" y="0"/>
            <a:ext cx="10772275" cy="924025"/>
          </a:xfrm>
        </p:spPr>
        <p:txBody>
          <a:bodyPr>
            <a:noAutofit/>
          </a:bodyPr>
          <a:lstStyle/>
          <a:p>
            <a:r>
              <a:rPr lang="en-US" sz="3200" dirty="0"/>
              <a:t>What Students report getting out of Experiential Projects</a:t>
            </a:r>
          </a:p>
        </p:txBody>
      </p:sp>
      <p:sp>
        <p:nvSpPr>
          <p:cNvPr id="3" name="Content Placeholder 2"/>
          <p:cNvSpPr>
            <a:spLocks noGrp="1"/>
          </p:cNvSpPr>
          <p:nvPr>
            <p:ph idx="1"/>
          </p:nvPr>
        </p:nvSpPr>
        <p:spPr/>
        <p:txBody>
          <a:bodyPr>
            <a:normAutofit/>
          </a:bodyPr>
          <a:lstStyle/>
          <a:p>
            <a:pPr>
              <a:buNone/>
            </a:pPr>
            <a:r>
              <a:rPr lang="en-US" sz="2400" dirty="0">
                <a:latin typeface="+mn-lt"/>
              </a:rPr>
              <a:t>Students report:</a:t>
            </a:r>
          </a:p>
          <a:p>
            <a:r>
              <a:rPr lang="en-US" sz="2400" dirty="0">
                <a:latin typeface="+mn-lt"/>
              </a:rPr>
              <a:t>Work experience on my resume.</a:t>
            </a:r>
          </a:p>
          <a:p>
            <a:r>
              <a:rPr lang="en-US" sz="2400" dirty="0">
                <a:latin typeface="+mn-lt"/>
              </a:rPr>
              <a:t>Have a new understanding of services in my community.</a:t>
            </a:r>
          </a:p>
          <a:p>
            <a:r>
              <a:rPr lang="en-US" sz="2400" dirty="0">
                <a:latin typeface="+mn-lt"/>
              </a:rPr>
              <a:t>Have a better understanding of course material</a:t>
            </a:r>
          </a:p>
          <a:p>
            <a:r>
              <a:rPr lang="en-US" sz="2400" dirty="0">
                <a:latin typeface="+mn-lt"/>
              </a:rPr>
              <a:t>Have something I could speak about in a job interview about how I have applied my business skills.</a:t>
            </a:r>
          </a:p>
          <a:p>
            <a:r>
              <a:rPr lang="en-US" sz="2400" dirty="0">
                <a:latin typeface="+mn-lt"/>
              </a:rPr>
              <a:t>Feel good knowing I made a difference for a community serving organization.</a:t>
            </a:r>
          </a:p>
          <a:p>
            <a:r>
              <a:rPr lang="en-US" sz="2400" dirty="0">
                <a:latin typeface="+mn-lt"/>
              </a:rPr>
              <a:t>I’m more motivated by this type of project.</a:t>
            </a:r>
          </a:p>
          <a:p>
            <a:pPr marL="0" indent="0">
              <a:buNone/>
            </a:pPr>
            <a:endParaRPr lang="en-US" dirty="0"/>
          </a:p>
        </p:txBody>
      </p:sp>
    </p:spTree>
    <p:extLst>
      <p:ext uri="{BB962C8B-B14F-4D97-AF65-F5344CB8AC3E}">
        <p14:creationId xmlns:p14="http://schemas.microsoft.com/office/powerpoint/2010/main" val="40913237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747709" y="43934"/>
            <a:ext cx="13513797" cy="1010722"/>
          </a:xfrm>
          <a:prstGeom prst="rect">
            <a:avLst/>
          </a:prstGeom>
        </p:spPr>
        <p:txBody>
          <a:bodyPr/>
          <a:lstStyle>
            <a:lvl1pPr algn="ctr" defTabSz="457200" rtl="0" eaLnBrk="1" latinLnBrk="0" hangingPunct="1">
              <a:spcBef>
                <a:spcPct val="0"/>
              </a:spcBef>
              <a:buNone/>
              <a:defRPr sz="4400" kern="1200">
                <a:solidFill>
                  <a:schemeClr val="bg1"/>
                </a:solidFill>
                <a:latin typeface="Trebuchet MS"/>
                <a:ea typeface="+mj-ea"/>
                <a:cs typeface="Trebuchet MS"/>
              </a:defRPr>
            </a:lvl1pPr>
          </a:lstStyle>
          <a:p>
            <a:r>
              <a:rPr lang="en-US" dirty="0"/>
              <a:t> </a:t>
            </a:r>
            <a:r>
              <a:rPr lang="en-US" sz="3600" dirty="0"/>
              <a:t>CCEE Career Model – Experiential and your Career</a:t>
            </a:r>
            <a:endParaRPr lang="en-US" dirty="0"/>
          </a:p>
        </p:txBody>
      </p:sp>
      <p:pic>
        <p:nvPicPr>
          <p:cNvPr id="3" name="Picture 2">
            <a:extLst>
              <a:ext uri="{FF2B5EF4-FFF2-40B4-BE49-F238E27FC236}">
                <a16:creationId xmlns:a16="http://schemas.microsoft.com/office/drawing/2014/main" xmlns="" id="{76945E29-2039-4979-9EF4-5CE6D3E11229}"/>
              </a:ext>
            </a:extLst>
          </p:cNvPr>
          <p:cNvPicPr>
            <a:picLocks noChangeAspect="1"/>
          </p:cNvPicPr>
          <p:nvPr/>
        </p:nvPicPr>
        <p:blipFill>
          <a:blip r:embed="rId3"/>
          <a:stretch>
            <a:fillRect/>
          </a:stretch>
        </p:blipFill>
        <p:spPr>
          <a:xfrm>
            <a:off x="290930" y="939859"/>
            <a:ext cx="5352785" cy="5352785"/>
          </a:xfrm>
          <a:prstGeom prst="rect">
            <a:avLst/>
          </a:prstGeom>
        </p:spPr>
      </p:pic>
      <p:sp>
        <p:nvSpPr>
          <p:cNvPr id="4" name="Rounded Rectangle 3">
            <a:extLst>
              <a:ext uri="{FF2B5EF4-FFF2-40B4-BE49-F238E27FC236}">
                <a16:creationId xmlns:a16="http://schemas.microsoft.com/office/drawing/2014/main" xmlns="" id="{B1B32294-9CA7-3C45-9D9A-59B0DCA4108D}"/>
              </a:ext>
            </a:extLst>
          </p:cNvPr>
          <p:cNvSpPr/>
          <p:nvPr/>
        </p:nvSpPr>
        <p:spPr>
          <a:xfrm>
            <a:off x="5928852" y="1166002"/>
            <a:ext cx="5692877" cy="5018488"/>
          </a:xfrm>
          <a:prstGeom prst="roundRect">
            <a:avLst/>
          </a:prstGeom>
          <a:solidFill>
            <a:schemeClr val="bg1">
              <a:lumMod val="85000"/>
            </a:schemeClr>
          </a:soli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pPr>
            <a:r>
              <a:rPr lang="en-US" sz="1500" dirty="0">
                <a:solidFill>
                  <a:srgbClr val="C00000"/>
                </a:solidFill>
                <a:latin typeface="Trebuchet MS" panose="020B0603020202020204" pitchFamily="34" charset="0"/>
                <a:ea typeface="Calibri" panose="020F0502020204030204" pitchFamily="34" charset="0"/>
                <a:cs typeface="Times New Roman" panose="02020603050405020304" pitchFamily="18" charset="0"/>
              </a:rPr>
              <a:t>How can you develop your own…</a:t>
            </a:r>
          </a:p>
          <a:p>
            <a:pPr marL="342900" indent="-342900">
              <a:lnSpc>
                <a:spcPct val="115000"/>
              </a:lnSpc>
              <a:buFont typeface="+mj-lt"/>
              <a:buAutoNum type="arabicPeriod"/>
            </a:pPr>
            <a:r>
              <a:rPr lang="en-US" sz="1500" dirty="0">
                <a:latin typeface="Trebuchet MS" panose="020B0603020202020204" pitchFamily="34" charset="0"/>
                <a:ea typeface="Calibri" panose="020F0502020204030204" pitchFamily="34" charset="0"/>
                <a:cs typeface="Times New Roman" panose="02020603050405020304" pitchFamily="18" charset="0"/>
              </a:rPr>
              <a:t>Curiosity – explore new learning opportunities</a:t>
            </a:r>
          </a:p>
          <a:p>
            <a:pPr marL="800100" lvl="1" indent="-342900">
              <a:lnSpc>
                <a:spcPct val="115000"/>
              </a:lnSpc>
              <a:buFont typeface="Arial" panose="020B0604020202020204" pitchFamily="34" charset="0"/>
              <a:buChar char="•"/>
            </a:pPr>
            <a:r>
              <a:rPr lang="en-US" sz="1500" dirty="0">
                <a:latin typeface="Trebuchet MS" panose="020B0603020202020204" pitchFamily="34" charset="0"/>
                <a:ea typeface="Calibri" panose="020F0502020204030204" pitchFamily="34" charset="0"/>
                <a:cs typeface="Times New Roman" panose="02020603050405020304" pitchFamily="18" charset="0"/>
              </a:rPr>
              <a:t>Career path exploration, engaging with your course material in a new way.</a:t>
            </a:r>
          </a:p>
          <a:p>
            <a:pPr marL="342900" indent="-342900">
              <a:lnSpc>
                <a:spcPct val="115000"/>
              </a:lnSpc>
              <a:buFont typeface="+mj-lt"/>
              <a:buAutoNum type="arabicPeriod"/>
            </a:pPr>
            <a:r>
              <a:rPr lang="en-US" sz="1500" dirty="0">
                <a:latin typeface="Trebuchet MS" panose="020B0603020202020204" pitchFamily="34" charset="0"/>
                <a:ea typeface="Calibri" panose="020F0502020204030204" pitchFamily="34" charset="0"/>
                <a:cs typeface="Times New Roman" panose="02020603050405020304" pitchFamily="18" charset="0"/>
              </a:rPr>
              <a:t>Persistence – make an effort despite setbacks</a:t>
            </a:r>
          </a:p>
          <a:p>
            <a:pPr marL="800100" lvl="1" indent="-342900">
              <a:lnSpc>
                <a:spcPct val="115000"/>
              </a:lnSpc>
              <a:buFont typeface="Arial" panose="020B0604020202020204" pitchFamily="34" charset="0"/>
              <a:buChar char="•"/>
            </a:pPr>
            <a:r>
              <a:rPr lang="en-US" sz="1500" dirty="0">
                <a:latin typeface="Trebuchet MS" panose="020B0603020202020204" pitchFamily="34" charset="0"/>
                <a:ea typeface="Calibri" panose="020F0502020204030204" pitchFamily="34" charset="0"/>
                <a:cs typeface="Times New Roman" panose="02020603050405020304" pitchFamily="18" charset="0"/>
              </a:rPr>
              <a:t>Use problem solving when dealing with roadblocks.</a:t>
            </a:r>
          </a:p>
          <a:p>
            <a:pPr marL="342900" indent="-342900">
              <a:lnSpc>
                <a:spcPct val="115000"/>
              </a:lnSpc>
              <a:buFont typeface="+mj-lt"/>
              <a:buAutoNum type="arabicPeriod"/>
            </a:pPr>
            <a:r>
              <a:rPr lang="en-US" sz="1500" dirty="0">
                <a:latin typeface="Trebuchet MS" panose="020B0603020202020204" pitchFamily="34" charset="0"/>
                <a:ea typeface="Calibri" panose="020F0502020204030204" pitchFamily="34" charset="0"/>
                <a:cs typeface="Times New Roman" panose="02020603050405020304" pitchFamily="18" charset="0"/>
              </a:rPr>
              <a:t>Flexibility – be flexible to changing attitudes and circumstances.</a:t>
            </a:r>
          </a:p>
          <a:p>
            <a:pPr marL="800100" lvl="1" indent="-342900">
              <a:lnSpc>
                <a:spcPct val="115000"/>
              </a:lnSpc>
              <a:buFont typeface="Arial" panose="020B0604020202020204" pitchFamily="34" charset="0"/>
              <a:buChar char="•"/>
            </a:pPr>
            <a:r>
              <a:rPr lang="en-US" sz="1500" dirty="0">
                <a:latin typeface="Trebuchet MS" panose="020B0603020202020204" pitchFamily="34" charset="0"/>
                <a:ea typeface="Calibri" panose="020F0502020204030204" pitchFamily="34" charset="0"/>
                <a:cs typeface="Times New Roman" panose="02020603050405020304" pitchFamily="18" charset="0"/>
              </a:rPr>
              <a:t>Adaptability in your team and with your community partner.</a:t>
            </a:r>
          </a:p>
          <a:p>
            <a:pPr marL="342900" indent="-342900">
              <a:lnSpc>
                <a:spcPct val="115000"/>
              </a:lnSpc>
              <a:buFont typeface="+mj-lt"/>
              <a:buAutoNum type="arabicPeriod"/>
            </a:pPr>
            <a:r>
              <a:rPr lang="en-US" sz="1500" dirty="0">
                <a:latin typeface="Trebuchet MS" panose="020B0603020202020204" pitchFamily="34" charset="0"/>
                <a:ea typeface="Calibri" panose="020F0502020204030204" pitchFamily="34" charset="0"/>
                <a:cs typeface="Times New Roman" panose="02020603050405020304" pitchFamily="18" charset="0"/>
              </a:rPr>
              <a:t>Optimism – consider new opportunities as possibilities and achievable</a:t>
            </a:r>
          </a:p>
          <a:p>
            <a:pPr marL="800100" lvl="1" indent="-342900">
              <a:lnSpc>
                <a:spcPct val="115000"/>
              </a:lnSpc>
              <a:buFont typeface="Arial" panose="020B0604020202020204" pitchFamily="34" charset="0"/>
              <a:buChar char="•"/>
            </a:pPr>
            <a:r>
              <a:rPr lang="en-US" sz="1500" dirty="0">
                <a:latin typeface="Trebuchet MS" panose="020B0603020202020204" pitchFamily="34" charset="0"/>
                <a:ea typeface="Calibri" panose="020F0502020204030204" pitchFamily="34" charset="0"/>
                <a:cs typeface="Times New Roman" panose="02020603050405020304" pitchFamily="18" charset="0"/>
              </a:rPr>
              <a:t>View this opportunity as a semester long interview.</a:t>
            </a:r>
          </a:p>
          <a:p>
            <a:pPr marL="342900" indent="-342900">
              <a:lnSpc>
                <a:spcPct val="115000"/>
              </a:lnSpc>
              <a:buFont typeface="+mj-lt"/>
              <a:buAutoNum type="arabicPeriod"/>
            </a:pPr>
            <a:r>
              <a:rPr lang="en-US" sz="1500" dirty="0">
                <a:latin typeface="Trebuchet MS" panose="020B0603020202020204" pitchFamily="34" charset="0"/>
                <a:ea typeface="Calibri" panose="020F0502020204030204" pitchFamily="34" charset="0"/>
                <a:cs typeface="Times New Roman" panose="02020603050405020304" pitchFamily="18" charset="0"/>
              </a:rPr>
              <a:t>Risk Taking – take action even in uncertain situations.</a:t>
            </a:r>
          </a:p>
          <a:p>
            <a:pPr marL="742950" lvl="1" indent="-285750">
              <a:lnSpc>
                <a:spcPct val="115000"/>
              </a:lnSpc>
              <a:buFont typeface="Arial" panose="020B0604020202020204" pitchFamily="34" charset="0"/>
              <a:buChar char="•"/>
            </a:pPr>
            <a:r>
              <a:rPr lang="en-US" sz="1500" dirty="0">
                <a:latin typeface="Trebuchet MS" panose="020B0603020202020204" pitchFamily="34" charset="0"/>
                <a:ea typeface="Calibri" panose="020F0502020204030204" pitchFamily="34" charset="0"/>
                <a:cs typeface="Times New Roman" panose="02020603050405020304" pitchFamily="18" charset="0"/>
              </a:rPr>
              <a:t>See opportunities beyond your project for employment.</a:t>
            </a:r>
          </a:p>
          <a:p>
            <a:pPr algn="ctr">
              <a:lnSpc>
                <a:spcPct val="115000"/>
              </a:lnSpc>
              <a:spcAft>
                <a:spcPts val="1000"/>
              </a:spcAft>
            </a:pPr>
            <a:r>
              <a:rPr lang="en-US" sz="1100" dirty="0">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9955451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70242C28-C6F2-45C9-A37E-A0E653064F87}"/>
              </a:ext>
            </a:extLst>
          </p:cNvPr>
          <p:cNvSpPr>
            <a:spLocks noGrp="1"/>
          </p:cNvSpPr>
          <p:nvPr>
            <p:ph idx="1"/>
          </p:nvPr>
        </p:nvSpPr>
        <p:spPr/>
        <p:txBody>
          <a:bodyPr/>
          <a:lstStyle/>
          <a:p>
            <a:r>
              <a:rPr lang="en-US" dirty="0"/>
              <a:t>Showcasing your experiential project on your resume/LinkedIN is a great way to differentiate yourself from other job applicants.</a:t>
            </a:r>
          </a:p>
          <a:p>
            <a:r>
              <a:rPr lang="en-US" dirty="0"/>
              <a:t>It is important to list these experiences appropriately.</a:t>
            </a:r>
          </a:p>
          <a:p>
            <a:pPr lvl="1"/>
            <a:r>
              <a:rPr lang="en-US" dirty="0"/>
              <a:t>Please refer to the documents on Sakai before you list any of your experiences.</a:t>
            </a:r>
          </a:p>
          <a:p>
            <a:r>
              <a:rPr lang="en-US" dirty="0"/>
              <a:t>Highlight the skills that employers are looking for.</a:t>
            </a:r>
          </a:p>
          <a:p>
            <a:r>
              <a:rPr lang="en-US" dirty="0"/>
              <a:t>If you are unsure, please reach out to the experiential team to review before you finalize.</a:t>
            </a:r>
          </a:p>
          <a:p>
            <a:r>
              <a:rPr lang="en-US" dirty="0"/>
              <a:t>Utilize the career resources on campus!</a:t>
            </a:r>
          </a:p>
          <a:p>
            <a:pPr lvl="1"/>
            <a:r>
              <a:rPr lang="en-US" dirty="0"/>
              <a:t>Goodman Career &amp; </a:t>
            </a:r>
            <a:r>
              <a:rPr lang="en-US" dirty="0" err="1"/>
              <a:t>CareerZone</a:t>
            </a:r>
            <a:endParaRPr lang="en-US" dirty="0"/>
          </a:p>
          <a:p>
            <a:pPr marL="457200" lvl="1" indent="0">
              <a:buNone/>
            </a:pPr>
            <a:endParaRPr lang="en-US" dirty="0"/>
          </a:p>
        </p:txBody>
      </p:sp>
      <p:sp>
        <p:nvSpPr>
          <p:cNvPr id="3" name="Title 2">
            <a:extLst>
              <a:ext uri="{FF2B5EF4-FFF2-40B4-BE49-F238E27FC236}">
                <a16:creationId xmlns:a16="http://schemas.microsoft.com/office/drawing/2014/main" xmlns="" id="{5A93138D-9A69-48E7-BF40-4A41E3C002D8}"/>
              </a:ext>
            </a:extLst>
          </p:cNvPr>
          <p:cNvSpPr>
            <a:spLocks noGrp="1"/>
          </p:cNvSpPr>
          <p:nvPr>
            <p:ph type="title"/>
          </p:nvPr>
        </p:nvSpPr>
        <p:spPr/>
        <p:txBody>
          <a:bodyPr/>
          <a:lstStyle/>
          <a:p>
            <a:r>
              <a:rPr lang="en-US" dirty="0"/>
              <a:t>Experiential &amp; Your Portfolio</a:t>
            </a:r>
            <a:endParaRPr lang="en-CA" dirty="0"/>
          </a:p>
        </p:txBody>
      </p:sp>
    </p:spTree>
    <p:extLst>
      <p:ext uri="{BB962C8B-B14F-4D97-AF65-F5344CB8AC3E}">
        <p14:creationId xmlns:p14="http://schemas.microsoft.com/office/powerpoint/2010/main" val="720121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Agenda</a:t>
            </a:r>
          </a:p>
        </p:txBody>
      </p:sp>
      <p:sp>
        <p:nvSpPr>
          <p:cNvPr id="3" name="Content Placeholder 2"/>
          <p:cNvSpPr>
            <a:spLocks noGrp="1"/>
          </p:cNvSpPr>
          <p:nvPr>
            <p:ph idx="1"/>
          </p:nvPr>
        </p:nvSpPr>
        <p:spPr>
          <a:xfrm>
            <a:off x="405063" y="1239611"/>
            <a:ext cx="10515600" cy="4801090"/>
          </a:xfrm>
        </p:spPr>
        <p:txBody>
          <a:bodyPr>
            <a:normAutofit/>
          </a:bodyPr>
          <a:lstStyle/>
          <a:p>
            <a:endParaRPr lang="en-US" sz="3200" dirty="0"/>
          </a:p>
          <a:p>
            <a:r>
              <a:rPr lang="en-US" sz="3200" dirty="0">
                <a:latin typeface="+mn-lt"/>
              </a:rPr>
              <a:t>Project description &amp; Timeline</a:t>
            </a:r>
          </a:p>
          <a:p>
            <a:r>
              <a:rPr lang="en-US" sz="3200" dirty="0">
                <a:latin typeface="+mn-lt"/>
              </a:rPr>
              <a:t>Communication Strategies</a:t>
            </a:r>
          </a:p>
          <a:p>
            <a:r>
              <a:rPr lang="en-US" sz="3200" dirty="0">
                <a:latin typeface="+mn-lt"/>
              </a:rPr>
              <a:t>3 experiential hang ups/roadblocks</a:t>
            </a:r>
          </a:p>
          <a:p>
            <a:r>
              <a:rPr lang="en-US" sz="3200">
                <a:latin typeface="+mn-lt"/>
              </a:rPr>
              <a:t>Drop-in session</a:t>
            </a:r>
            <a:endParaRPr lang="en-US" sz="3200" dirty="0">
              <a:latin typeface="+mn-lt"/>
            </a:endParaRPr>
          </a:p>
          <a:p>
            <a:r>
              <a:rPr lang="en-US" sz="3200" dirty="0">
                <a:latin typeface="+mn-lt"/>
              </a:rPr>
              <a:t>Community Partner(s)</a:t>
            </a:r>
          </a:p>
          <a:p>
            <a:endParaRPr lang="en-US" dirty="0"/>
          </a:p>
        </p:txBody>
      </p:sp>
    </p:spTree>
    <p:extLst>
      <p:ext uri="{BB962C8B-B14F-4D97-AF65-F5344CB8AC3E}">
        <p14:creationId xmlns:p14="http://schemas.microsoft.com/office/powerpoint/2010/main" val="35192581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Project Description </a:t>
            </a:r>
          </a:p>
        </p:txBody>
      </p:sp>
      <p:sp>
        <p:nvSpPr>
          <p:cNvPr id="3" name="Content Placeholder 2"/>
          <p:cNvSpPr>
            <a:spLocks noGrp="1"/>
          </p:cNvSpPr>
          <p:nvPr>
            <p:ph idx="1"/>
          </p:nvPr>
        </p:nvSpPr>
        <p:spPr>
          <a:xfrm>
            <a:off x="681789" y="1174157"/>
            <a:ext cx="10158664" cy="4973979"/>
          </a:xfrm>
        </p:spPr>
        <p:txBody>
          <a:bodyPr>
            <a:normAutofit/>
          </a:bodyPr>
          <a:lstStyle/>
          <a:p>
            <a:pPr marL="438912" lvl="0" indent="-320040">
              <a:spcBef>
                <a:spcPts val="0"/>
              </a:spcBef>
              <a:buClr>
                <a:srgbClr val="F0AD00"/>
              </a:buClr>
              <a:buSzPct val="80000"/>
              <a:buNone/>
            </a:pPr>
            <a:r>
              <a:rPr lang="en-CA" sz="2600" b="1" dirty="0" smtClean="0">
                <a:latin typeface="+mn-lt"/>
              </a:rPr>
              <a:t>Project Description</a:t>
            </a:r>
            <a:endParaRPr lang="en-CA" sz="2600" b="1" dirty="0">
              <a:latin typeface="+mn-lt"/>
            </a:endParaRPr>
          </a:p>
          <a:p>
            <a:pPr marL="438912" lvl="0" indent="-320040">
              <a:spcBef>
                <a:spcPts val="0"/>
              </a:spcBef>
              <a:buClr>
                <a:srgbClr val="F0AD00"/>
              </a:buClr>
              <a:buSzPct val="80000"/>
              <a:buNone/>
            </a:pPr>
            <a:r>
              <a:rPr lang="en-US" sz="2600" dirty="0" smtClean="0">
                <a:latin typeface="+mn-lt"/>
              </a:rPr>
              <a:t>	Your </a:t>
            </a:r>
            <a:r>
              <a:rPr lang="en-US" sz="2600" dirty="0">
                <a:latin typeface="+mn-lt"/>
              </a:rPr>
              <a:t>group’s objective is to present a detailed diagnosis of how the organization, with its distinct capabilities should navigate its HR resources (e.g., human capital, intellectual capital, social capital, knowledge, etc.) to deal effectively with the HR challenge that was identified and selected.</a:t>
            </a:r>
          </a:p>
          <a:p>
            <a:pPr marL="438912" lvl="0" indent="-320040">
              <a:spcBef>
                <a:spcPts val="0"/>
              </a:spcBef>
              <a:buClr>
                <a:srgbClr val="F0AD00"/>
              </a:buClr>
              <a:buSzPct val="80000"/>
              <a:buNone/>
            </a:pPr>
            <a:endParaRPr lang="en-US" sz="2600" dirty="0">
              <a:latin typeface="+mn-lt"/>
            </a:endParaRPr>
          </a:p>
          <a:p>
            <a:pPr>
              <a:lnSpc>
                <a:spcPct val="80000"/>
              </a:lnSpc>
              <a:buSzPct val="80000"/>
            </a:pPr>
            <a:r>
              <a:rPr lang="en-US" sz="2600" dirty="0">
                <a:latin typeface="+mn-lt"/>
              </a:rPr>
              <a:t>Presentation of solution to Client and Professor</a:t>
            </a:r>
          </a:p>
          <a:p>
            <a:pPr>
              <a:lnSpc>
                <a:spcPct val="80000"/>
              </a:lnSpc>
              <a:buSzPct val="80000"/>
            </a:pPr>
            <a:r>
              <a:rPr lang="en-US" sz="2600" dirty="0">
                <a:latin typeface="+mn-lt"/>
              </a:rPr>
              <a:t>Final report – To be given to your community partner.</a:t>
            </a:r>
          </a:p>
          <a:p>
            <a:pPr>
              <a:lnSpc>
                <a:spcPct val="80000"/>
              </a:lnSpc>
              <a:buSzPct val="80000"/>
            </a:pPr>
            <a:r>
              <a:rPr lang="en-US" sz="2600" dirty="0">
                <a:latin typeface="+mn-lt"/>
              </a:rPr>
              <a:t>Final step – Self Assessment</a:t>
            </a:r>
            <a:endParaRPr lang="en-US" sz="1900" dirty="0">
              <a:latin typeface="+mn-lt"/>
            </a:endParaRPr>
          </a:p>
          <a:p>
            <a:pPr marL="118872" indent="0">
              <a:spcBef>
                <a:spcPts val="0"/>
              </a:spcBef>
              <a:buClr>
                <a:srgbClr val="F0AD00"/>
              </a:buClr>
              <a:buSzPct val="80000"/>
              <a:buNone/>
            </a:pPr>
            <a:endParaRPr lang="en-US" sz="3000" dirty="0">
              <a:solidFill>
                <a:srgbClr val="FF0000"/>
              </a:solidFill>
              <a:latin typeface="Calibri" pitchFamily="34" charset="0"/>
            </a:endParaRPr>
          </a:p>
        </p:txBody>
      </p:sp>
    </p:spTree>
    <p:extLst>
      <p:ext uri="{BB962C8B-B14F-4D97-AF65-F5344CB8AC3E}">
        <p14:creationId xmlns:p14="http://schemas.microsoft.com/office/powerpoint/2010/main" val="16855699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Timeline</a:t>
            </a:r>
          </a:p>
        </p:txBody>
      </p:sp>
      <p:sp>
        <p:nvSpPr>
          <p:cNvPr id="3" name="Content Placeholder 2"/>
          <p:cNvSpPr>
            <a:spLocks noGrp="1"/>
          </p:cNvSpPr>
          <p:nvPr>
            <p:ph idx="1"/>
          </p:nvPr>
        </p:nvSpPr>
        <p:spPr>
          <a:xfrm>
            <a:off x="501316" y="1361088"/>
            <a:ext cx="10579768" cy="4572571"/>
          </a:xfrm>
        </p:spPr>
        <p:txBody>
          <a:bodyPr>
            <a:noAutofit/>
          </a:bodyPr>
          <a:lstStyle/>
          <a:p>
            <a:pPr marL="0" indent="0">
              <a:buNone/>
            </a:pPr>
            <a:r>
              <a:rPr lang="en-US" sz="3200" dirty="0">
                <a:latin typeface="+mn-lt"/>
              </a:rPr>
              <a:t>Experiential Introduction </a:t>
            </a:r>
            <a:r>
              <a:rPr lang="en-US" sz="3200" dirty="0" smtClean="0">
                <a:latin typeface="+mn-lt"/>
              </a:rPr>
              <a:t>– Today</a:t>
            </a:r>
            <a:endParaRPr lang="en-US" sz="3200" dirty="0">
              <a:latin typeface="+mn-lt"/>
            </a:endParaRPr>
          </a:p>
          <a:p>
            <a:pPr marL="0" indent="0">
              <a:buNone/>
            </a:pPr>
            <a:r>
              <a:rPr lang="en-US" sz="3200" dirty="0" smtClean="0">
                <a:latin typeface="+mn-lt"/>
              </a:rPr>
              <a:t>Community </a:t>
            </a:r>
            <a:r>
              <a:rPr lang="en-US" sz="3200" dirty="0">
                <a:latin typeface="+mn-lt"/>
              </a:rPr>
              <a:t>partner visit </a:t>
            </a:r>
            <a:r>
              <a:rPr lang="en-US" sz="3200" dirty="0" smtClean="0">
                <a:latin typeface="+mn-lt"/>
              </a:rPr>
              <a:t>– Today</a:t>
            </a:r>
          </a:p>
          <a:p>
            <a:pPr marL="0" indent="0">
              <a:buNone/>
            </a:pPr>
            <a:r>
              <a:rPr lang="en-US" sz="3200" dirty="0"/>
              <a:t>Bring NDA package  – Next Wednesday (Jan 30</a:t>
            </a:r>
            <a:r>
              <a:rPr lang="en-US" sz="3200" baseline="30000" dirty="0"/>
              <a:t>th</a:t>
            </a:r>
            <a:r>
              <a:rPr lang="en-US" sz="3200" dirty="0"/>
              <a:t>)</a:t>
            </a:r>
          </a:p>
          <a:p>
            <a:pPr marL="0" indent="0">
              <a:buNone/>
            </a:pPr>
            <a:r>
              <a:rPr lang="en-US" sz="3200" dirty="0"/>
              <a:t>Team Contract – Feb 6</a:t>
            </a:r>
            <a:r>
              <a:rPr lang="en-US" sz="3200" baseline="30000" dirty="0"/>
              <a:t>th</a:t>
            </a:r>
            <a:endParaRPr lang="en-US" sz="3200" dirty="0"/>
          </a:p>
          <a:p>
            <a:pPr marL="0" indent="0">
              <a:buNone/>
            </a:pPr>
            <a:r>
              <a:rPr lang="en-US" sz="3200" dirty="0"/>
              <a:t>Progress Presentation – March 6th</a:t>
            </a:r>
          </a:p>
          <a:p>
            <a:pPr marL="0" indent="0">
              <a:buNone/>
            </a:pPr>
            <a:r>
              <a:rPr lang="en-US" sz="3200" dirty="0"/>
              <a:t>Final presentations –  April 3</a:t>
            </a:r>
          </a:p>
          <a:p>
            <a:pPr marL="0" indent="0">
              <a:buNone/>
            </a:pPr>
            <a:endParaRPr lang="en-US" sz="2400" dirty="0">
              <a:latin typeface="+mn-lt"/>
            </a:endParaRPr>
          </a:p>
          <a:p>
            <a:pPr marL="0" indent="0">
              <a:buNone/>
            </a:pPr>
            <a:r>
              <a:rPr lang="en-US" sz="2400" dirty="0">
                <a:latin typeface="+mn-lt"/>
              </a:rPr>
              <a:t>Additional time to contact/meet with your community partner to be determined.</a:t>
            </a:r>
          </a:p>
          <a:p>
            <a:pPr marL="0" indent="0">
              <a:buNone/>
            </a:pPr>
            <a:endParaRPr lang="en-US" sz="2000" dirty="0"/>
          </a:p>
          <a:p>
            <a:endParaRPr lang="en-US" sz="2000" dirty="0"/>
          </a:p>
        </p:txBody>
      </p:sp>
    </p:spTree>
    <p:extLst>
      <p:ext uri="{BB962C8B-B14F-4D97-AF65-F5344CB8AC3E}">
        <p14:creationId xmlns:p14="http://schemas.microsoft.com/office/powerpoint/2010/main" val="36256294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 strategy</a:t>
            </a:r>
          </a:p>
        </p:txBody>
      </p:sp>
      <p:sp>
        <p:nvSpPr>
          <p:cNvPr id="3" name="Content Placeholder 2"/>
          <p:cNvSpPr>
            <a:spLocks noGrp="1"/>
          </p:cNvSpPr>
          <p:nvPr>
            <p:ph idx="1"/>
          </p:nvPr>
        </p:nvSpPr>
        <p:spPr>
          <a:xfrm>
            <a:off x="729916" y="1227221"/>
            <a:ext cx="10623884" cy="5257800"/>
          </a:xfrm>
        </p:spPr>
        <p:txBody>
          <a:bodyPr>
            <a:normAutofit lnSpcReduction="10000"/>
          </a:bodyPr>
          <a:lstStyle/>
          <a:p>
            <a:pPr marL="0" indent="0">
              <a:buNone/>
            </a:pPr>
            <a:r>
              <a:rPr lang="en-US" sz="2000" b="1" dirty="0">
                <a:latin typeface="+mn-lt"/>
              </a:rPr>
              <a:t>CHALLENGE: Many of our community partners have multiple teams.</a:t>
            </a:r>
            <a:endParaRPr lang="en-US" sz="2000" dirty="0">
              <a:latin typeface="+mn-lt"/>
            </a:endParaRPr>
          </a:p>
          <a:p>
            <a:pPr lvl="0"/>
            <a:r>
              <a:rPr lang="en-US" sz="2000" dirty="0">
                <a:latin typeface="+mn-lt"/>
              </a:rPr>
              <a:t>Single point of contact for the team</a:t>
            </a:r>
          </a:p>
          <a:p>
            <a:pPr lvl="1"/>
            <a:r>
              <a:rPr lang="en-US" sz="2000" dirty="0">
                <a:latin typeface="+mn-lt"/>
              </a:rPr>
              <a:t>Someone who regularly checks email</a:t>
            </a:r>
          </a:p>
          <a:p>
            <a:pPr lvl="0"/>
            <a:r>
              <a:rPr lang="en-US" sz="2000" dirty="0">
                <a:latin typeface="+mn-lt"/>
              </a:rPr>
              <a:t>Team ID in email subject</a:t>
            </a:r>
          </a:p>
          <a:p>
            <a:pPr lvl="1"/>
            <a:r>
              <a:rPr lang="en-US" sz="2000" dirty="0" err="1">
                <a:latin typeface="+mn-lt"/>
              </a:rPr>
              <a:t>Eg.</a:t>
            </a:r>
            <a:r>
              <a:rPr lang="en-US" sz="2000" dirty="0">
                <a:latin typeface="+mn-lt"/>
              </a:rPr>
              <a:t> </a:t>
            </a:r>
            <a:r>
              <a:rPr lang="en-US" sz="2000" b="1" dirty="0">
                <a:latin typeface="+mn-lt"/>
              </a:rPr>
              <a:t>“Project Name – Team Name”   </a:t>
            </a:r>
            <a:r>
              <a:rPr lang="en-US" sz="2000" dirty="0">
                <a:latin typeface="+mn-lt"/>
              </a:rPr>
              <a:t>Not just once…  but every time you email</a:t>
            </a:r>
          </a:p>
          <a:p>
            <a:pPr lvl="1"/>
            <a:r>
              <a:rPr lang="en-US" sz="2000" dirty="0">
                <a:latin typeface="+mn-lt"/>
              </a:rPr>
              <a:t>Continuous email stream… explain the strategy to client so they understand the importance too</a:t>
            </a:r>
          </a:p>
          <a:p>
            <a:pPr lvl="0"/>
            <a:r>
              <a:rPr lang="en-US" sz="2000" dirty="0">
                <a:latin typeface="+mn-lt"/>
              </a:rPr>
              <a:t>First email</a:t>
            </a:r>
          </a:p>
          <a:p>
            <a:pPr lvl="1"/>
            <a:r>
              <a:rPr lang="en-US" sz="2000" dirty="0">
                <a:latin typeface="+mn-lt"/>
              </a:rPr>
              <a:t>Introduce the team + meeting goals</a:t>
            </a:r>
          </a:p>
          <a:p>
            <a:pPr lvl="1"/>
            <a:r>
              <a:rPr lang="en-US" sz="2000" dirty="0">
                <a:latin typeface="+mn-lt"/>
              </a:rPr>
              <a:t>Give 2-3 potential dates/times for a site visit </a:t>
            </a:r>
          </a:p>
          <a:p>
            <a:pPr lvl="0"/>
            <a:r>
              <a:rPr lang="en-US" sz="2000" dirty="0">
                <a:latin typeface="+mn-lt"/>
              </a:rPr>
              <a:t>Thank you email… details in project outline</a:t>
            </a:r>
          </a:p>
          <a:p>
            <a:pPr lvl="0"/>
            <a:r>
              <a:rPr lang="en-US" sz="2000" dirty="0">
                <a:latin typeface="+mn-lt"/>
              </a:rPr>
              <a:t>Interim Report… </a:t>
            </a:r>
            <a:r>
              <a:rPr lang="en-US" sz="2000" b="1" dirty="0">
                <a:latin typeface="+mn-lt"/>
              </a:rPr>
              <a:t>summary of action plan in email body</a:t>
            </a:r>
            <a:r>
              <a:rPr lang="en-US" sz="2000" dirty="0">
                <a:latin typeface="+mn-lt"/>
              </a:rPr>
              <a:t>… attach full report</a:t>
            </a:r>
          </a:p>
          <a:p>
            <a:pPr marL="57150" indent="0">
              <a:buNone/>
            </a:pPr>
            <a:endParaRPr lang="en-US" sz="2000" dirty="0">
              <a:latin typeface="+mn-lt"/>
            </a:endParaRPr>
          </a:p>
          <a:p>
            <a:pPr marL="57150" indent="0">
              <a:buNone/>
            </a:pPr>
            <a:r>
              <a:rPr lang="en-US" sz="2000" dirty="0">
                <a:latin typeface="+mn-lt"/>
              </a:rPr>
              <a:t>NOTE:</a:t>
            </a:r>
            <a:r>
              <a:rPr lang="en-US" sz="2000" b="1" dirty="0">
                <a:latin typeface="+mn-lt"/>
              </a:rPr>
              <a:t> not </a:t>
            </a:r>
            <a:r>
              <a:rPr lang="en-US" sz="2000" dirty="0">
                <a:latin typeface="+mn-lt"/>
              </a:rPr>
              <a:t>all team members must be present  at client meetings but the workload needs to be balanced.</a:t>
            </a:r>
          </a:p>
          <a:p>
            <a:pPr marL="0" indent="0">
              <a:buNone/>
            </a:pPr>
            <a:endParaRPr lang="en-US" dirty="0"/>
          </a:p>
        </p:txBody>
      </p:sp>
    </p:spTree>
    <p:extLst>
      <p:ext uri="{BB962C8B-B14F-4D97-AF65-F5344CB8AC3E}">
        <p14:creationId xmlns:p14="http://schemas.microsoft.com/office/powerpoint/2010/main" val="21295332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L Goodman PPT_2017.potx" id="{61F43298-2C22-41FA-B882-F47AD49A1A6E}" vid="{6EAEE9DD-E7D6-4CC7-BAFE-39C696A586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18AA0ACB24178439036C19BE23E1E03" ma:contentTypeVersion="0" ma:contentTypeDescription="Create a new document." ma:contentTypeScope="" ma:versionID="206427f25530d74e1f19c562421a069e">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9DBDF7E-B7A3-4975-93D1-1197DCF78721}">
  <ds:schemaRefs>
    <ds:schemaRef ds:uri="http://schemas.microsoft.com/sharepoint/v3/contenttype/forms"/>
  </ds:schemaRefs>
</ds:datastoreItem>
</file>

<file path=customXml/itemProps2.xml><?xml version="1.0" encoding="utf-8"?>
<ds:datastoreItem xmlns:ds="http://schemas.openxmlformats.org/officeDocument/2006/customXml" ds:itemID="{B4BBD0C7-2490-4496-8662-B35E7DB6E9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050D5A6D-F535-4A88-BD92-003BD5581F72}">
  <ds:schemaRefs>
    <ds:schemaRef ds:uri="http://purl.org/dc/terms/"/>
    <ds:schemaRef ds:uri="http://schemas.microsoft.com/office/2006/documentManagement/types"/>
    <ds:schemaRef ds:uri="http://schemas.microsoft.com/office/2006/metadata/properties"/>
    <ds:schemaRef ds:uri="http://purl.org/dc/elements/1.1/"/>
    <ds:schemaRef ds:uri="http://www.w3.org/XML/1998/namespace"/>
    <ds:schemaRef ds:uri="http://schemas.microsoft.com/office/infopath/2007/PartnerControls"/>
    <ds:schemaRef ds:uri="http://schemas.openxmlformats.org/package/2006/metadata/core-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SL%20Goodman%20PPT_2017</Template>
  <TotalTime>299</TotalTime>
  <Words>1036</Words>
  <Application>Microsoft Office PowerPoint</Application>
  <PresentationFormat>Widescreen</PresentationFormat>
  <Paragraphs>152</Paragraphs>
  <Slides>16</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Times New Roman</vt:lpstr>
      <vt:lpstr>Trebuchet MS</vt:lpstr>
      <vt:lpstr>Office Theme</vt:lpstr>
      <vt:lpstr>Experiential Education </vt:lpstr>
      <vt:lpstr>Experiential Learning in Goodman</vt:lpstr>
      <vt:lpstr>What Students report getting out of Experiential Projects</vt:lpstr>
      <vt:lpstr>PowerPoint Presentation</vt:lpstr>
      <vt:lpstr>Experiential &amp; Your Portfolio</vt:lpstr>
      <vt:lpstr>Agenda</vt:lpstr>
      <vt:lpstr>Project Description </vt:lpstr>
      <vt:lpstr>Timeline</vt:lpstr>
      <vt:lpstr>Communication strategy</vt:lpstr>
      <vt:lpstr>3 Project Concerns from Students: Go to whom for what?</vt:lpstr>
      <vt:lpstr>Service Learning: Willowbank</vt:lpstr>
      <vt:lpstr>Drop-in Presentation Session</vt:lpstr>
      <vt:lpstr>Final Presentation Tips</vt:lpstr>
      <vt:lpstr>Extra Resources</vt:lpstr>
      <vt:lpstr>Goodman Career Events </vt:lpstr>
      <vt:lpstr>Contact Info</vt:lpstr>
    </vt:vector>
  </TitlesOfParts>
  <Company>Brock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Service-Learning</dc:title>
  <dc:creator>David Dipietro</dc:creator>
  <cp:lastModifiedBy>Barry Wright</cp:lastModifiedBy>
  <cp:revision>50</cp:revision>
  <dcterms:created xsi:type="dcterms:W3CDTF">2017-04-26T14:59:45Z</dcterms:created>
  <dcterms:modified xsi:type="dcterms:W3CDTF">2019-01-23T21:42:03Z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0x010100718AA0ACB24178439036C19BE23E1E03</vt:lpwstr>
  </property>
  <property fmtid="{D5CDD505-2E9C-101B-9397-08002B2CF9AE}" pid="3" name="_dlc_DocIdItemGuid">
    <vt:lpwstr>0f045516-e750-479f-a7d4-506d020d2d3a</vt:lpwstr>
  </property>
</Properties>
</file>