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457200" y="2857500"/>
            <a:ext cx="8229600" cy="1143000"/>
          </a:xfrm>
          <a:prstGeom prst="rect">
            <a:avLst/>
          </a:prstGeom>
        </p:spPr>
        <p:txBody>
          <a:bodyPr vert="horz"/>
          <a:lstStyle>
            <a:lvl1pPr>
              <a:defRPr>
                <a:solidFill>
                  <a:srgbClr val="CD092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782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4E7F5-546B-7B4A-9B68-F87693BCF074}"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108921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4E7F5-546B-7B4A-9B68-F87693BCF074}"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70642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925ED0-7DA5-4AE6-A7BE-229614DD1E71}" type="slidenum">
              <a:rPr lang="en-US"/>
              <a:pPr/>
              <a:t>‹#›</a:t>
            </a:fld>
            <a:endParaRPr lang="en-US"/>
          </a:p>
        </p:txBody>
      </p:sp>
    </p:spTree>
    <p:extLst>
      <p:ext uri="{BB962C8B-B14F-4D97-AF65-F5344CB8AC3E}">
        <p14:creationId xmlns:p14="http://schemas.microsoft.com/office/powerpoint/2010/main" val="38829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9078" y="274638"/>
            <a:ext cx="6677721" cy="1143000"/>
          </a:xfrm>
          <a:prstGeom prst="rect">
            <a:avLst/>
          </a:prstGeom>
        </p:spPr>
        <p:txBody>
          <a:bodyPr>
            <a:normAutofit/>
          </a:bodyPr>
          <a:lstStyle>
            <a:lvl1pPr algn="r">
              <a:defRPr sz="2400">
                <a:solidFill>
                  <a:schemeClr val="bg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1500"/>
            </a:lvl1pPr>
            <a:lvl2pPr>
              <a:defRPr sz="1500"/>
            </a:lvl2pPr>
            <a:lvl3pPr>
              <a:defRPr sz="1500"/>
            </a:lvl3pPr>
            <a:lvl4pPr>
              <a:defRPr sz="1500"/>
            </a:lvl4pPr>
            <a:lvl5pPr marL="1828800" indent="0">
              <a:buNone/>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3E4E7F5-546B-7B4A-9B68-F87693BCF074}"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387384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E4E7F5-546B-7B4A-9B68-F87693BCF074}" type="datetimeFigureOut">
              <a:rPr lang="en-US" smtClean="0"/>
              <a:pPr/>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132893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E4E7F5-546B-7B4A-9B68-F87693BCF074}" type="datetimeFigureOut">
              <a:rPr lang="en-US" smtClean="0"/>
              <a:pPr/>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16213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E4E7F5-546B-7B4A-9B68-F87693BCF074}" type="datetimeFigureOut">
              <a:rPr lang="en-US" smtClean="0"/>
              <a:pPr/>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202700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4E7F5-546B-7B4A-9B68-F87693BCF074}" type="datetimeFigureOut">
              <a:rPr lang="en-US" smtClean="0"/>
              <a:pPr/>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393323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4E7F5-546B-7B4A-9B68-F87693BCF074}" type="datetimeFigureOut">
              <a:rPr lang="en-US" smtClean="0"/>
              <a:pPr/>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191421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4E7F5-546B-7B4A-9B68-F87693BCF074}" type="datetimeFigureOut">
              <a:rPr lang="en-US" smtClean="0"/>
              <a:pPr/>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140197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E4E7F5-546B-7B4A-9B68-F87693BCF074}" type="datetimeFigureOut">
              <a:rPr lang="en-US" smtClean="0"/>
              <a:pPr/>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A615E-100D-204F-8A0B-9EDB02CA4953}" type="slidenum">
              <a:rPr lang="en-US" smtClean="0"/>
              <a:pPr/>
              <a:t>‹#›</a:t>
            </a:fld>
            <a:endParaRPr lang="en-US"/>
          </a:p>
        </p:txBody>
      </p:sp>
    </p:spTree>
    <p:extLst>
      <p:ext uri="{BB962C8B-B14F-4D97-AF65-F5344CB8AC3E}">
        <p14:creationId xmlns:p14="http://schemas.microsoft.com/office/powerpoint/2010/main" val="117899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4E7F5-546B-7B4A-9B68-F87693BCF074}" type="datetimeFigureOut">
              <a:rPr lang="en-US" smtClean="0"/>
              <a:pPr/>
              <a:t>4/7/2019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A615E-100D-204F-8A0B-9EDB02CA4953}" type="slidenum">
              <a:rPr lang="en-US" smtClean="0"/>
              <a:pPr/>
              <a:t>‹#›</a:t>
            </a:fld>
            <a:endParaRPr lang="en-US"/>
          </a:p>
        </p:txBody>
      </p:sp>
      <p:sp>
        <p:nvSpPr>
          <p:cNvPr id="11" name="Title Placeholder 10"/>
          <p:cNvSpPr>
            <a:spLocks noGrp="1"/>
          </p:cNvSpPr>
          <p:nvPr>
            <p:ph type="title"/>
          </p:nvPr>
        </p:nvSpPr>
        <p:spPr>
          <a:xfrm>
            <a:off x="514602" y="277171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851243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rgbClr val="CD092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a/url?sa=i&amp;rct=j&amp;q=&amp;esrc=s&amp;frm=1&amp;source=images&amp;cd=&amp;cad=rja&amp;docid=fao1sz10xZSx-M&amp;tbnid=MyKs_pkxpTWi2M:&amp;ved=0CAUQjRw&amp;url=http://fooddaycanada.ca/events/belcafe-vancouver/&amp;ei=ZYgvUbr3GKuQyQGg1oDwCw&amp;psig=AFQjCNEQRq8j5yYQSX2fhmwAITanZR-z4A&amp;ust=136215594146218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docid=iMTqFmtC4ZnpCM&amp;tbnid=3mQ2Bq3V30qb_M:&amp;ved=0CAUQjRw&amp;url=http://www.brocku.ca/brock-news/?p%3D20709&amp;ei=7oYvUfeIKMjMyQG8j4CoBw&amp;psig=AFQjCNFEU9nywLbuaRayb9CBX6ddUkbZWw&amp;ust=13621555154666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1797"/>
            <a:ext cx="8229600" cy="1143000"/>
          </a:xfrm>
        </p:spPr>
        <p:txBody>
          <a:bodyPr>
            <a:normAutofit fontScale="90000"/>
          </a:bodyPr>
          <a:lstStyle/>
          <a:p>
            <a:r>
              <a:rPr lang="en-US" sz="6000" dirty="0" smtClean="0">
                <a:solidFill>
                  <a:srgbClr val="FF0000"/>
                </a:solidFill>
              </a:rPr>
              <a:t>A-Team</a:t>
            </a:r>
            <a:r>
              <a:rPr lang="en-US" sz="6000" dirty="0" smtClean="0">
                <a:solidFill>
                  <a:schemeClr val="bg1"/>
                </a:solidFill>
              </a:rPr>
              <a:t/>
            </a:r>
            <a:br>
              <a:rPr lang="en-US" sz="6000" dirty="0" smtClean="0">
                <a:solidFill>
                  <a:schemeClr val="bg1"/>
                </a:solidFill>
              </a:rPr>
            </a:br>
            <a:r>
              <a:rPr lang="en-US" sz="6000" dirty="0">
                <a:solidFill>
                  <a:schemeClr val="bg1"/>
                </a:solidFill>
              </a:rPr>
              <a:t/>
            </a:r>
            <a:br>
              <a:rPr lang="en-US" sz="6000" dirty="0">
                <a:solidFill>
                  <a:schemeClr val="bg1"/>
                </a:solidFill>
              </a:rPr>
            </a:br>
            <a:r>
              <a:rPr lang="en-US" sz="6000" dirty="0" smtClean="0">
                <a:solidFill>
                  <a:srgbClr val="FF0000"/>
                </a:solidFill>
              </a:rPr>
              <a:t>FORM </a:t>
            </a:r>
            <a:r>
              <a:rPr lang="en-US" sz="4000" dirty="0" err="1" smtClean="0">
                <a:solidFill>
                  <a:srgbClr val="FF0000"/>
                </a:solidFill>
              </a:rPr>
              <a:t>F</a:t>
            </a:r>
            <a:r>
              <a:rPr lang="en-US" sz="4000" dirty="0" err="1" smtClean="0">
                <a:solidFill>
                  <a:schemeClr val="bg1"/>
                </a:solidFill>
              </a:rPr>
              <a:t>amily</a:t>
            </a:r>
            <a:r>
              <a:rPr lang="en-US" sz="4000" dirty="0" err="1" smtClean="0">
                <a:solidFill>
                  <a:srgbClr val="FF0000"/>
                </a:solidFill>
              </a:rPr>
              <a:t>O</a:t>
            </a:r>
            <a:r>
              <a:rPr lang="en-US" sz="4000" dirty="0" err="1" smtClean="0">
                <a:solidFill>
                  <a:schemeClr val="bg1"/>
                </a:solidFill>
              </a:rPr>
              <a:t>ccupation</a:t>
            </a:r>
            <a:r>
              <a:rPr lang="en-US" sz="4000" dirty="0" err="1" smtClean="0">
                <a:solidFill>
                  <a:srgbClr val="FF0000"/>
                </a:solidFill>
              </a:rPr>
              <a:t>R</a:t>
            </a:r>
            <a:r>
              <a:rPr lang="en-US" sz="4000" dirty="0" err="1" smtClean="0">
                <a:solidFill>
                  <a:schemeClr val="bg1"/>
                </a:solidFill>
              </a:rPr>
              <a:t>ecreation</a:t>
            </a:r>
            <a:r>
              <a:rPr lang="en-US" sz="4000" dirty="0" err="1" smtClean="0">
                <a:solidFill>
                  <a:srgbClr val="FF0000"/>
                </a:solidFill>
              </a:rPr>
              <a:t>M</a:t>
            </a:r>
            <a:r>
              <a:rPr lang="en-US" sz="4000" dirty="0" err="1" smtClean="0">
                <a:solidFill>
                  <a:schemeClr val="bg1"/>
                </a:solidFill>
              </a:rPr>
              <a:t>essage</a:t>
            </a:r>
            <a:endParaRPr lang="en-US" sz="4000" dirty="0">
              <a:solidFill>
                <a:schemeClr val="bg1"/>
              </a:solidFill>
            </a:endParaRPr>
          </a:p>
        </p:txBody>
      </p:sp>
    </p:spTree>
    <p:extLst>
      <p:ext uri="{BB962C8B-B14F-4D97-AF65-F5344CB8AC3E}">
        <p14:creationId xmlns:p14="http://schemas.microsoft.com/office/powerpoint/2010/main" val="289480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OBHR 2P91: Leadership</a:t>
            </a:r>
            <a:br>
              <a:rPr lang="en-US" sz="3600" b="1" dirty="0" smtClean="0"/>
            </a:br>
            <a:r>
              <a:rPr lang="en-US" sz="3600" b="1" dirty="0" smtClean="0"/>
              <a:t>Who are you NOW?</a:t>
            </a:r>
            <a:br>
              <a:rPr lang="en-US" sz="3600" b="1" dirty="0" smtClean="0"/>
            </a:br>
            <a:endParaRPr lang="en-US" sz="36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00" y="1412908"/>
            <a:ext cx="6654800" cy="52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4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Let me tell you a </a:t>
            </a:r>
            <a:r>
              <a:rPr lang="en-US" b="1" dirty="0" smtClean="0">
                <a:solidFill>
                  <a:schemeClr val="bg1"/>
                </a:solidFill>
              </a:rPr>
              <a:t>Story</a:t>
            </a:r>
            <a:endParaRPr lang="en-US" b="1" dirty="0">
              <a:solidFill>
                <a:schemeClr val="bg1"/>
              </a:solidFill>
            </a:endParaRPr>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a:xfrm>
            <a:off x="4648200" y="2784565"/>
            <a:ext cx="4038600" cy="4525963"/>
          </a:xfrm>
        </p:spPr>
        <p:txBody>
          <a:bodyPr/>
          <a:lstStyle/>
          <a:p>
            <a:pPr marL="0" indent="0">
              <a:buNone/>
            </a:pPr>
            <a:r>
              <a:rPr lang="en-US" sz="4000" dirty="0" smtClean="0"/>
              <a:t>Paul House</a:t>
            </a:r>
          </a:p>
          <a:p>
            <a:pPr marL="0" indent="0">
              <a:buNone/>
            </a:pPr>
            <a:r>
              <a:rPr lang="en-US" sz="4000" dirty="0" smtClean="0"/>
              <a:t>CEO and President</a:t>
            </a:r>
          </a:p>
          <a:p>
            <a:pPr marL="0" indent="0">
              <a:buNone/>
            </a:pPr>
            <a:r>
              <a:rPr lang="en-US" sz="4000" dirty="0" smtClean="0"/>
              <a:t>Tim Hortons</a:t>
            </a:r>
            <a:endParaRPr lang="en-US" sz="4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34" y="1600200"/>
            <a:ext cx="3587931" cy="502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8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0"/>
            <a:ext cx="8664575" cy="1143000"/>
          </a:xfrm>
        </p:spPr>
        <p:txBody>
          <a:bodyPr/>
          <a:lstStyle/>
          <a:p>
            <a:r>
              <a:rPr lang="en-US" b="1" dirty="0">
                <a:solidFill>
                  <a:schemeClr val="bg1"/>
                </a:solidFill>
              </a:rPr>
              <a:t>Identify your values</a:t>
            </a:r>
          </a:p>
        </p:txBody>
      </p:sp>
      <p:sp>
        <p:nvSpPr>
          <p:cNvPr id="13315" name="Rectangle 3"/>
          <p:cNvSpPr>
            <a:spLocks noGrp="1" noChangeArrowheads="1"/>
          </p:cNvSpPr>
          <p:nvPr>
            <p:ph type="body" sz="half" idx="1"/>
          </p:nvPr>
        </p:nvSpPr>
        <p:spPr>
          <a:xfrm>
            <a:off x="228600" y="1219200"/>
            <a:ext cx="4419600" cy="4525963"/>
          </a:xfrm>
        </p:spPr>
        <p:txBody>
          <a:bodyPr/>
          <a:lstStyle/>
          <a:p>
            <a:pPr marL="0" indent="0">
              <a:lnSpc>
                <a:spcPct val="80000"/>
              </a:lnSpc>
              <a:buFontTx/>
              <a:buNone/>
            </a:pPr>
            <a:r>
              <a:rPr lang="en-US" sz="1800" b="1"/>
              <a:t>Acceptance </a:t>
            </a:r>
          </a:p>
          <a:p>
            <a:pPr marL="0" indent="0">
              <a:lnSpc>
                <a:spcPct val="80000"/>
              </a:lnSpc>
              <a:buFontTx/>
              <a:buNone/>
            </a:pPr>
            <a:r>
              <a:rPr lang="en-US" sz="1800" b="1"/>
              <a:t>Accomplishment </a:t>
            </a:r>
          </a:p>
          <a:p>
            <a:pPr marL="0" indent="0">
              <a:lnSpc>
                <a:spcPct val="80000"/>
              </a:lnSpc>
              <a:buFontTx/>
              <a:buNone/>
            </a:pPr>
            <a:r>
              <a:rPr lang="en-US" sz="1800" b="1"/>
              <a:t>Adaptability </a:t>
            </a:r>
          </a:p>
          <a:p>
            <a:pPr marL="0" indent="0">
              <a:lnSpc>
                <a:spcPct val="80000"/>
              </a:lnSpc>
              <a:buFontTx/>
              <a:buNone/>
            </a:pPr>
            <a:r>
              <a:rPr lang="en-US" sz="1800" b="1"/>
              <a:t>Adventure </a:t>
            </a:r>
          </a:p>
          <a:p>
            <a:pPr marL="0" indent="0">
              <a:lnSpc>
                <a:spcPct val="80000"/>
              </a:lnSpc>
              <a:buFontTx/>
              <a:buNone/>
            </a:pPr>
            <a:r>
              <a:rPr lang="en-US" sz="1800" b="1"/>
              <a:t>Affection </a:t>
            </a:r>
          </a:p>
          <a:p>
            <a:pPr marL="0" indent="0">
              <a:lnSpc>
                <a:spcPct val="80000"/>
              </a:lnSpc>
              <a:buFontTx/>
              <a:buNone/>
            </a:pPr>
            <a:r>
              <a:rPr lang="en-US" sz="1800" b="1"/>
              <a:t>Altruism </a:t>
            </a:r>
          </a:p>
          <a:p>
            <a:pPr marL="0" indent="0">
              <a:lnSpc>
                <a:spcPct val="80000"/>
              </a:lnSpc>
              <a:buFontTx/>
              <a:buNone/>
            </a:pPr>
            <a:r>
              <a:rPr lang="en-US" sz="1800" b="1"/>
              <a:t>Balance </a:t>
            </a:r>
          </a:p>
          <a:p>
            <a:pPr marL="0" indent="0">
              <a:lnSpc>
                <a:spcPct val="80000"/>
              </a:lnSpc>
              <a:buFontTx/>
              <a:buNone/>
            </a:pPr>
            <a:r>
              <a:rPr lang="en-US" sz="1800" b="1"/>
              <a:t>Beauty </a:t>
            </a:r>
          </a:p>
          <a:p>
            <a:pPr marL="0" indent="0">
              <a:lnSpc>
                <a:spcPct val="80000"/>
              </a:lnSpc>
              <a:buFontTx/>
              <a:buNone/>
            </a:pPr>
            <a:r>
              <a:rPr lang="en-US" sz="1800" b="1"/>
              <a:t>Being the best </a:t>
            </a:r>
          </a:p>
          <a:p>
            <a:pPr marL="0" indent="0">
              <a:lnSpc>
                <a:spcPct val="80000"/>
              </a:lnSpc>
              <a:buFontTx/>
              <a:buNone/>
            </a:pPr>
            <a:r>
              <a:rPr lang="en-US" sz="1800" b="1"/>
              <a:t>Belonging </a:t>
            </a:r>
          </a:p>
          <a:p>
            <a:pPr marL="0" indent="0">
              <a:lnSpc>
                <a:spcPct val="80000"/>
              </a:lnSpc>
              <a:buFontTx/>
              <a:buNone/>
            </a:pPr>
            <a:r>
              <a:rPr lang="en-US" sz="1800" b="1"/>
              <a:t>Bliss </a:t>
            </a:r>
          </a:p>
          <a:p>
            <a:pPr marL="0" indent="0">
              <a:lnSpc>
                <a:spcPct val="80000"/>
              </a:lnSpc>
              <a:buFontTx/>
              <a:buNone/>
            </a:pPr>
            <a:r>
              <a:rPr lang="en-US" sz="1800" b="1"/>
              <a:t>Bravery </a:t>
            </a:r>
          </a:p>
          <a:p>
            <a:pPr marL="0" indent="0">
              <a:lnSpc>
                <a:spcPct val="80000"/>
              </a:lnSpc>
              <a:buFontTx/>
              <a:buNone/>
            </a:pPr>
            <a:r>
              <a:rPr lang="en-US" sz="1800" b="1"/>
              <a:t>Brilliance </a:t>
            </a:r>
          </a:p>
          <a:p>
            <a:pPr marL="0" indent="0">
              <a:lnSpc>
                <a:spcPct val="80000"/>
              </a:lnSpc>
              <a:buFontTx/>
              <a:buNone/>
            </a:pPr>
            <a:r>
              <a:rPr lang="en-US" sz="1800" b="1"/>
              <a:t>Calmness </a:t>
            </a:r>
          </a:p>
          <a:p>
            <a:pPr marL="0" indent="0">
              <a:lnSpc>
                <a:spcPct val="80000"/>
              </a:lnSpc>
              <a:buFontTx/>
              <a:buNone/>
            </a:pPr>
            <a:r>
              <a:rPr lang="en-US" sz="1800" b="1"/>
              <a:t>Camaraderie </a:t>
            </a:r>
          </a:p>
          <a:p>
            <a:pPr marL="0" indent="0">
              <a:lnSpc>
                <a:spcPct val="80000"/>
              </a:lnSpc>
              <a:buFontTx/>
              <a:buNone/>
            </a:pPr>
            <a:r>
              <a:rPr lang="en-US" sz="1800" b="1"/>
              <a:t>Candor </a:t>
            </a:r>
          </a:p>
          <a:p>
            <a:pPr marL="0" indent="0">
              <a:lnSpc>
                <a:spcPct val="80000"/>
              </a:lnSpc>
              <a:buFontTx/>
              <a:buNone/>
            </a:pPr>
            <a:r>
              <a:rPr lang="en-US" sz="1800" b="1"/>
              <a:t>Certainty </a:t>
            </a:r>
          </a:p>
          <a:p>
            <a:pPr marL="0" indent="0">
              <a:lnSpc>
                <a:spcPct val="80000"/>
              </a:lnSpc>
              <a:buFontTx/>
              <a:buNone/>
            </a:pPr>
            <a:r>
              <a:rPr lang="en-US" sz="1800" b="1"/>
              <a:t>Challenge </a:t>
            </a:r>
          </a:p>
          <a:p>
            <a:pPr marL="0" indent="0">
              <a:lnSpc>
                <a:spcPct val="80000"/>
              </a:lnSpc>
              <a:buFontTx/>
              <a:buNone/>
            </a:pPr>
            <a:r>
              <a:rPr lang="en-US" sz="1800" b="1"/>
              <a:t>Cheerfulness </a:t>
            </a:r>
          </a:p>
          <a:p>
            <a:pPr marL="0" indent="0">
              <a:lnSpc>
                <a:spcPct val="80000"/>
              </a:lnSpc>
              <a:buFontTx/>
              <a:buNone/>
            </a:pPr>
            <a:r>
              <a:rPr lang="en-US" sz="1800" b="1"/>
              <a:t>Clarity </a:t>
            </a:r>
          </a:p>
          <a:p>
            <a:pPr marL="0" indent="0">
              <a:lnSpc>
                <a:spcPct val="80000"/>
              </a:lnSpc>
              <a:buFontTx/>
              <a:buNone/>
            </a:pPr>
            <a:endParaRPr lang="en-US" sz="1800" b="1"/>
          </a:p>
        </p:txBody>
      </p:sp>
      <p:sp>
        <p:nvSpPr>
          <p:cNvPr id="13316" name="Rectangle 4"/>
          <p:cNvSpPr>
            <a:spLocks noGrp="1" noChangeArrowheads="1"/>
          </p:cNvSpPr>
          <p:nvPr>
            <p:ph type="body" sz="half" idx="2"/>
          </p:nvPr>
        </p:nvSpPr>
        <p:spPr>
          <a:xfrm>
            <a:off x="2362200" y="1295400"/>
            <a:ext cx="4078288" cy="4191000"/>
          </a:xfrm>
        </p:spPr>
        <p:txBody>
          <a:bodyPr/>
          <a:lstStyle/>
          <a:p>
            <a:pPr>
              <a:lnSpc>
                <a:spcPct val="80000"/>
              </a:lnSpc>
              <a:buFontTx/>
              <a:buNone/>
            </a:pPr>
            <a:r>
              <a:rPr lang="en-US" sz="1800" b="1"/>
              <a:t>Cleverness </a:t>
            </a:r>
          </a:p>
          <a:p>
            <a:pPr>
              <a:lnSpc>
                <a:spcPct val="80000"/>
              </a:lnSpc>
              <a:buFontTx/>
              <a:buNone/>
            </a:pPr>
            <a:r>
              <a:rPr lang="en-US" sz="1800" b="1"/>
              <a:t>Commitment </a:t>
            </a:r>
          </a:p>
          <a:p>
            <a:pPr>
              <a:lnSpc>
                <a:spcPct val="80000"/>
              </a:lnSpc>
              <a:buFontTx/>
              <a:buNone/>
            </a:pPr>
            <a:r>
              <a:rPr lang="en-US" sz="1800" b="1"/>
              <a:t>Compassion </a:t>
            </a:r>
          </a:p>
          <a:p>
            <a:pPr>
              <a:lnSpc>
                <a:spcPct val="80000"/>
              </a:lnSpc>
              <a:buFontTx/>
              <a:buNone/>
            </a:pPr>
            <a:r>
              <a:rPr lang="en-US" sz="1800" b="1"/>
              <a:t>Confidence </a:t>
            </a:r>
          </a:p>
          <a:p>
            <a:pPr>
              <a:lnSpc>
                <a:spcPct val="80000"/>
              </a:lnSpc>
              <a:buFontTx/>
              <a:buNone/>
            </a:pPr>
            <a:r>
              <a:rPr lang="en-US" sz="1800" b="1"/>
              <a:t>Conviction </a:t>
            </a:r>
          </a:p>
          <a:p>
            <a:pPr>
              <a:lnSpc>
                <a:spcPct val="80000"/>
              </a:lnSpc>
              <a:buFontTx/>
              <a:buNone/>
            </a:pPr>
            <a:r>
              <a:rPr lang="en-US" sz="1800" b="1"/>
              <a:t>Courage </a:t>
            </a:r>
          </a:p>
          <a:p>
            <a:pPr>
              <a:lnSpc>
                <a:spcPct val="80000"/>
              </a:lnSpc>
              <a:buFontTx/>
              <a:buNone/>
            </a:pPr>
            <a:r>
              <a:rPr lang="en-US" sz="1800" b="1"/>
              <a:t>Creativity </a:t>
            </a:r>
          </a:p>
          <a:p>
            <a:pPr>
              <a:lnSpc>
                <a:spcPct val="80000"/>
              </a:lnSpc>
              <a:buFontTx/>
              <a:buNone/>
            </a:pPr>
            <a:r>
              <a:rPr lang="en-US" sz="1800" b="1"/>
              <a:t>Curiosity </a:t>
            </a:r>
          </a:p>
          <a:p>
            <a:pPr>
              <a:lnSpc>
                <a:spcPct val="80000"/>
              </a:lnSpc>
              <a:buFontTx/>
              <a:buNone/>
            </a:pPr>
            <a:r>
              <a:rPr lang="en-US" sz="1800" b="1"/>
              <a:t>Daring </a:t>
            </a:r>
          </a:p>
          <a:p>
            <a:pPr>
              <a:lnSpc>
                <a:spcPct val="80000"/>
              </a:lnSpc>
              <a:buFontTx/>
              <a:buNone/>
            </a:pPr>
            <a:r>
              <a:rPr lang="en-US" sz="1800" b="1"/>
              <a:t>Determination </a:t>
            </a:r>
          </a:p>
          <a:p>
            <a:pPr>
              <a:lnSpc>
                <a:spcPct val="80000"/>
              </a:lnSpc>
              <a:buFontTx/>
              <a:buNone/>
            </a:pPr>
            <a:r>
              <a:rPr lang="en-US" sz="1800" b="1"/>
              <a:t>Dignity </a:t>
            </a:r>
          </a:p>
          <a:p>
            <a:pPr>
              <a:lnSpc>
                <a:spcPct val="80000"/>
              </a:lnSpc>
              <a:buFontTx/>
              <a:buNone/>
            </a:pPr>
            <a:r>
              <a:rPr lang="en-US" sz="1800" b="1"/>
              <a:t>Duty </a:t>
            </a:r>
          </a:p>
          <a:p>
            <a:pPr>
              <a:lnSpc>
                <a:spcPct val="80000"/>
              </a:lnSpc>
              <a:buFontTx/>
              <a:buNone/>
            </a:pPr>
            <a:r>
              <a:rPr lang="en-US" sz="1800" b="1"/>
              <a:t>Education </a:t>
            </a:r>
          </a:p>
          <a:p>
            <a:pPr>
              <a:lnSpc>
                <a:spcPct val="80000"/>
              </a:lnSpc>
              <a:buFontTx/>
              <a:buNone/>
            </a:pPr>
            <a:r>
              <a:rPr lang="en-US" sz="1800" b="1"/>
              <a:t>Empathy </a:t>
            </a:r>
          </a:p>
          <a:p>
            <a:pPr>
              <a:lnSpc>
                <a:spcPct val="80000"/>
              </a:lnSpc>
              <a:buFontTx/>
              <a:buNone/>
            </a:pPr>
            <a:r>
              <a:rPr lang="en-US" sz="1800" b="1"/>
              <a:t>Encouragement </a:t>
            </a:r>
          </a:p>
          <a:p>
            <a:pPr>
              <a:lnSpc>
                <a:spcPct val="80000"/>
              </a:lnSpc>
              <a:buFontTx/>
              <a:buNone/>
            </a:pPr>
            <a:r>
              <a:rPr lang="en-US" sz="1800" b="1"/>
              <a:t>Enthusiasm</a:t>
            </a:r>
          </a:p>
          <a:p>
            <a:pPr>
              <a:lnSpc>
                <a:spcPct val="80000"/>
              </a:lnSpc>
              <a:buFontTx/>
              <a:buNone/>
            </a:pPr>
            <a:r>
              <a:rPr lang="en-US" sz="1800" b="1"/>
              <a:t>Excellence </a:t>
            </a:r>
          </a:p>
          <a:p>
            <a:pPr>
              <a:lnSpc>
                <a:spcPct val="80000"/>
              </a:lnSpc>
              <a:buFontTx/>
              <a:buNone/>
            </a:pPr>
            <a:r>
              <a:rPr lang="en-US" sz="1800" b="1"/>
              <a:t>Fairness </a:t>
            </a:r>
          </a:p>
          <a:p>
            <a:pPr>
              <a:lnSpc>
                <a:spcPct val="80000"/>
              </a:lnSpc>
              <a:buFontTx/>
              <a:buNone/>
            </a:pPr>
            <a:r>
              <a:rPr lang="en-US" sz="1800" b="1"/>
              <a:t>Family </a:t>
            </a:r>
          </a:p>
          <a:p>
            <a:pPr>
              <a:lnSpc>
                <a:spcPct val="80000"/>
              </a:lnSpc>
              <a:buFontTx/>
              <a:buNone/>
            </a:pPr>
            <a:r>
              <a:rPr lang="en-US" sz="1800" b="1"/>
              <a:t>Fascination </a:t>
            </a:r>
          </a:p>
          <a:p>
            <a:pPr>
              <a:lnSpc>
                <a:spcPct val="80000"/>
              </a:lnSpc>
              <a:buFontTx/>
              <a:buNone/>
            </a:pPr>
            <a:endParaRPr lang="en-US" sz="1800" b="1"/>
          </a:p>
          <a:p>
            <a:pPr>
              <a:lnSpc>
                <a:spcPct val="80000"/>
              </a:lnSpc>
              <a:buFontTx/>
              <a:buNone/>
            </a:pPr>
            <a:endParaRPr lang="en-US" sz="1000"/>
          </a:p>
        </p:txBody>
      </p:sp>
      <p:sp>
        <p:nvSpPr>
          <p:cNvPr id="13318" name="Text Box 6"/>
          <p:cNvSpPr txBox="1">
            <a:spLocks noChangeArrowheads="1"/>
          </p:cNvSpPr>
          <p:nvPr/>
        </p:nvSpPr>
        <p:spPr bwMode="auto">
          <a:xfrm>
            <a:off x="4572000" y="1371600"/>
            <a:ext cx="159385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Flexibility </a:t>
            </a:r>
          </a:p>
          <a:p>
            <a:r>
              <a:rPr lang="en-US" b="1"/>
              <a:t>Friendliness </a:t>
            </a:r>
          </a:p>
          <a:p>
            <a:r>
              <a:rPr lang="en-US" b="1"/>
              <a:t>Fun </a:t>
            </a:r>
          </a:p>
          <a:p>
            <a:r>
              <a:rPr lang="en-US" b="1"/>
              <a:t>Generosity </a:t>
            </a:r>
          </a:p>
          <a:p>
            <a:r>
              <a:rPr lang="en-US" b="1"/>
              <a:t>Happiness </a:t>
            </a:r>
          </a:p>
          <a:p>
            <a:r>
              <a:rPr lang="en-US" b="1"/>
              <a:t>Harmony  </a:t>
            </a:r>
          </a:p>
          <a:p>
            <a:r>
              <a:rPr lang="en-US" b="1"/>
              <a:t>Health </a:t>
            </a:r>
          </a:p>
          <a:p>
            <a:r>
              <a:rPr lang="en-US" b="1"/>
              <a:t>Honesty </a:t>
            </a:r>
          </a:p>
          <a:p>
            <a:r>
              <a:rPr lang="en-US" b="1"/>
              <a:t>Humour </a:t>
            </a:r>
          </a:p>
          <a:p>
            <a:r>
              <a:rPr lang="en-US" b="1"/>
              <a:t>Imagination </a:t>
            </a:r>
          </a:p>
          <a:p>
            <a:r>
              <a:rPr lang="en-US" b="1"/>
              <a:t>Integrity </a:t>
            </a:r>
          </a:p>
          <a:p>
            <a:r>
              <a:rPr lang="en-US" b="1"/>
              <a:t>Intelligence </a:t>
            </a:r>
          </a:p>
          <a:p>
            <a:r>
              <a:rPr lang="en-US" b="1"/>
              <a:t>Intuition </a:t>
            </a:r>
          </a:p>
          <a:p>
            <a:r>
              <a:rPr lang="en-US" b="1"/>
              <a:t>Justice </a:t>
            </a:r>
          </a:p>
          <a:p>
            <a:r>
              <a:rPr lang="en-US" b="1"/>
              <a:t>Leadership </a:t>
            </a:r>
          </a:p>
          <a:p>
            <a:r>
              <a:rPr lang="en-US" b="1"/>
              <a:t>Learning </a:t>
            </a:r>
          </a:p>
          <a:p>
            <a:r>
              <a:rPr lang="en-US" b="1"/>
              <a:t>Loyalty </a:t>
            </a:r>
          </a:p>
          <a:p>
            <a:r>
              <a:rPr lang="en-US" b="1"/>
              <a:t>Optimism </a:t>
            </a:r>
          </a:p>
          <a:p>
            <a:r>
              <a:rPr lang="en-US" b="1"/>
              <a:t>Pragmatism </a:t>
            </a:r>
          </a:p>
        </p:txBody>
      </p:sp>
      <p:sp>
        <p:nvSpPr>
          <p:cNvPr id="13319" name="Text Box 7"/>
          <p:cNvSpPr txBox="1">
            <a:spLocks noChangeArrowheads="1"/>
          </p:cNvSpPr>
          <p:nvPr/>
        </p:nvSpPr>
        <p:spPr bwMode="auto">
          <a:xfrm>
            <a:off x="6324600" y="1828800"/>
            <a:ext cx="208915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Professionalism </a:t>
            </a:r>
          </a:p>
          <a:p>
            <a:r>
              <a:rPr lang="en-US" b="1"/>
              <a:t>Reflection </a:t>
            </a:r>
          </a:p>
          <a:p>
            <a:r>
              <a:rPr lang="en-US" b="1"/>
              <a:t>Reliability </a:t>
            </a:r>
          </a:p>
          <a:p>
            <a:r>
              <a:rPr lang="en-US" b="1"/>
              <a:t>Resourcefulness </a:t>
            </a:r>
          </a:p>
          <a:p>
            <a:r>
              <a:rPr lang="en-US" b="1"/>
              <a:t>Self-control </a:t>
            </a:r>
          </a:p>
          <a:p>
            <a:r>
              <a:rPr lang="en-US" b="1"/>
              <a:t>Selflessness </a:t>
            </a:r>
          </a:p>
          <a:p>
            <a:r>
              <a:rPr lang="en-US" b="1"/>
              <a:t>Teamwork </a:t>
            </a:r>
          </a:p>
          <a:p>
            <a:r>
              <a:rPr lang="en-US" b="1"/>
              <a:t>Trustworthiness </a:t>
            </a:r>
          </a:p>
          <a:p>
            <a:r>
              <a:rPr lang="en-US" b="1"/>
              <a:t>Vigor </a:t>
            </a:r>
          </a:p>
          <a:p>
            <a:r>
              <a:rPr lang="en-US" b="1"/>
              <a:t>Virtue </a:t>
            </a:r>
          </a:p>
          <a:p>
            <a:r>
              <a:rPr lang="en-US" b="1"/>
              <a:t>Vision </a:t>
            </a:r>
          </a:p>
          <a:p>
            <a:r>
              <a:rPr lang="en-US" b="1"/>
              <a:t>Wisdom </a:t>
            </a:r>
          </a:p>
          <a:p>
            <a:r>
              <a:rPr lang="en-US" b="1"/>
              <a:t>Zeal </a:t>
            </a:r>
          </a:p>
        </p:txBody>
      </p:sp>
      <p:sp>
        <p:nvSpPr>
          <p:cNvPr id="2" name="TextBox 1"/>
          <p:cNvSpPr txBox="1"/>
          <p:nvPr/>
        </p:nvSpPr>
        <p:spPr>
          <a:xfrm>
            <a:off x="6324600" y="5745163"/>
            <a:ext cx="2118231" cy="646331"/>
          </a:xfrm>
          <a:prstGeom prst="rect">
            <a:avLst/>
          </a:prstGeom>
          <a:solidFill>
            <a:srgbClr val="FFFF00"/>
          </a:solidFill>
        </p:spPr>
        <p:txBody>
          <a:bodyPr wrap="square" rtlCol="0">
            <a:spAutoFit/>
          </a:bodyPr>
          <a:lstStyle/>
          <a:p>
            <a:r>
              <a:rPr lang="en-US" dirty="0" smtClean="0"/>
              <a:t>Pick your top 5 or 6</a:t>
            </a:r>
          </a:p>
          <a:p>
            <a:r>
              <a:rPr lang="en-US" dirty="0" smtClean="0"/>
              <a:t>(or add your own)</a:t>
            </a:r>
            <a:endParaRPr lang="en-US" dirty="0"/>
          </a:p>
        </p:txBody>
      </p:sp>
    </p:spTree>
    <p:extLst>
      <p:ext uri="{BB962C8B-B14F-4D97-AF65-F5344CB8AC3E}">
        <p14:creationId xmlns:p14="http://schemas.microsoft.com/office/powerpoint/2010/main" val="126503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09079" y="274638"/>
            <a:ext cx="3629722" cy="1143000"/>
          </a:xfrm>
        </p:spPr>
        <p:txBody>
          <a:bodyPr>
            <a:normAutofit/>
          </a:bodyPr>
          <a:lstStyle/>
          <a:p>
            <a:r>
              <a:rPr lang="en-US" sz="4400" b="1" dirty="0"/>
              <a:t>Imagine</a:t>
            </a:r>
          </a:p>
        </p:txBody>
      </p:sp>
      <p:sp>
        <p:nvSpPr>
          <p:cNvPr id="15363" name="Rectangle 3"/>
          <p:cNvSpPr>
            <a:spLocks noGrp="1" noChangeArrowheads="1"/>
          </p:cNvSpPr>
          <p:nvPr>
            <p:ph type="body" idx="1"/>
          </p:nvPr>
        </p:nvSpPr>
        <p:spPr>
          <a:xfrm>
            <a:off x="254000" y="1434572"/>
            <a:ext cx="8229600" cy="4525963"/>
          </a:xfrm>
        </p:spPr>
        <p:txBody>
          <a:bodyPr/>
          <a:lstStyle/>
          <a:p>
            <a:pPr>
              <a:lnSpc>
                <a:spcPct val="80000"/>
              </a:lnSpc>
              <a:buFontTx/>
              <a:buNone/>
            </a:pPr>
            <a:r>
              <a:rPr lang="en-US" sz="2800" dirty="0"/>
              <a:t>You are the CEO of your own company.</a:t>
            </a:r>
          </a:p>
          <a:p>
            <a:pPr>
              <a:lnSpc>
                <a:spcPct val="80000"/>
              </a:lnSpc>
            </a:pPr>
            <a:r>
              <a:rPr lang="en-US" sz="2800" dirty="0"/>
              <a:t>You have decided to take a well-deserved six month sabbatical to focus on the future.</a:t>
            </a:r>
          </a:p>
          <a:p>
            <a:pPr>
              <a:lnSpc>
                <a:spcPct val="80000"/>
              </a:lnSpc>
            </a:pPr>
            <a:r>
              <a:rPr lang="en-US" sz="2800" dirty="0"/>
              <a:t>But, before you depart, those with whom you work need to know the principles that you believe should guide them in their decisions and actions.  They need to know your values and beliefs.</a:t>
            </a:r>
          </a:p>
          <a:p>
            <a:pPr>
              <a:lnSpc>
                <a:spcPct val="80000"/>
              </a:lnSpc>
            </a:pPr>
            <a:r>
              <a:rPr lang="en-US" sz="2800" dirty="0"/>
              <a:t>Write them your one-page “Leadership Credo” of what your principles are based upon what values you hold dear.  </a:t>
            </a:r>
          </a:p>
        </p:txBody>
      </p:sp>
      <p:pic>
        <p:nvPicPr>
          <p:cNvPr id="15367" name="Picture 7" descr="core%2520val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199" y="4967642"/>
            <a:ext cx="2097934" cy="157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93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7941733" cy="1143000"/>
          </a:xfrm>
        </p:spPr>
        <p:txBody>
          <a:bodyPr/>
          <a:lstStyle/>
          <a:p>
            <a:r>
              <a:rPr lang="en-US" sz="3200" b="1" dirty="0"/>
              <a:t>David </a:t>
            </a:r>
            <a:r>
              <a:rPr lang="en-US" sz="3200" b="1" dirty="0" err="1"/>
              <a:t>Badilotti</a:t>
            </a:r>
            <a:r>
              <a:rPr lang="en-US" sz="3200" b="1" dirty="0"/>
              <a:t>: Café David</a:t>
            </a:r>
          </a:p>
        </p:txBody>
      </p:sp>
      <p:sp>
        <p:nvSpPr>
          <p:cNvPr id="19459" name="Rectangle 3"/>
          <p:cNvSpPr>
            <a:spLocks noGrp="1" noChangeArrowheads="1"/>
          </p:cNvSpPr>
          <p:nvPr>
            <p:ph type="body" idx="1"/>
          </p:nvPr>
        </p:nvSpPr>
        <p:spPr>
          <a:xfrm>
            <a:off x="271849" y="1613930"/>
            <a:ext cx="6841524" cy="5029200"/>
          </a:xfrm>
        </p:spPr>
        <p:txBody>
          <a:bodyPr>
            <a:normAutofit lnSpcReduction="10000"/>
          </a:bodyPr>
          <a:lstStyle/>
          <a:p>
            <a:pPr>
              <a:lnSpc>
                <a:spcPct val="80000"/>
              </a:lnSpc>
              <a:buFontTx/>
              <a:buNone/>
            </a:pPr>
            <a:r>
              <a:rPr lang="en-US" sz="2400" b="1" dirty="0"/>
              <a:t>Day by </a:t>
            </a:r>
            <a:r>
              <a:rPr lang="en-US" sz="2400" b="1" dirty="0" smtClean="0"/>
              <a:t>day</a:t>
            </a:r>
            <a:r>
              <a:rPr lang="en-US" sz="2400" b="1" dirty="0"/>
              <a:t>, week by week, month by month:</a:t>
            </a:r>
            <a:br>
              <a:rPr lang="en-US" sz="2400" b="1" dirty="0"/>
            </a:br>
            <a:endParaRPr lang="en-US" sz="2400" b="1" dirty="0"/>
          </a:p>
          <a:p>
            <a:pPr>
              <a:lnSpc>
                <a:spcPct val="80000"/>
              </a:lnSpc>
              <a:buFontTx/>
              <a:buNone/>
            </a:pPr>
            <a:r>
              <a:rPr lang="en-US" sz="2400" b="1" dirty="0"/>
              <a:t>Do what is right and what is </a:t>
            </a:r>
            <a:r>
              <a:rPr lang="en-US" sz="2400" b="1" dirty="0">
                <a:solidFill>
                  <a:srgbClr val="FF0000"/>
                </a:solidFill>
              </a:rPr>
              <a:t>ethical</a:t>
            </a:r>
            <a:r>
              <a:rPr lang="en-US" sz="2400" b="1" dirty="0"/>
              <a:t>, for yourself and for others, and pay the cost required. </a:t>
            </a:r>
          </a:p>
          <a:p>
            <a:pPr>
              <a:lnSpc>
                <a:spcPct val="80000"/>
              </a:lnSpc>
              <a:buFontTx/>
              <a:buNone/>
            </a:pPr>
            <a:r>
              <a:rPr lang="en-US" sz="2400" b="1" dirty="0">
                <a:solidFill>
                  <a:srgbClr val="FF0000"/>
                </a:solidFill>
              </a:rPr>
              <a:t>Persevere</a:t>
            </a:r>
            <a:r>
              <a:rPr lang="en-US" sz="2400" b="1" dirty="0"/>
              <a:t> in the face of adversity, learning the lessons of failure to ultimately succeed. </a:t>
            </a:r>
          </a:p>
          <a:p>
            <a:pPr>
              <a:lnSpc>
                <a:spcPct val="80000"/>
              </a:lnSpc>
              <a:buFontTx/>
              <a:buNone/>
            </a:pPr>
            <a:r>
              <a:rPr lang="en-US" sz="2400" b="1" dirty="0"/>
              <a:t>Striving for the </a:t>
            </a:r>
            <a:r>
              <a:rPr lang="en-US" sz="2400" b="1" dirty="0">
                <a:solidFill>
                  <a:srgbClr val="FF0000"/>
                </a:solidFill>
              </a:rPr>
              <a:t>ideal</a:t>
            </a:r>
            <a:r>
              <a:rPr lang="en-US" sz="2400" b="1" dirty="0"/>
              <a:t>, recognize the </a:t>
            </a:r>
            <a:r>
              <a:rPr lang="en-US" sz="2400" b="1" dirty="0">
                <a:solidFill>
                  <a:srgbClr val="FF0000"/>
                </a:solidFill>
              </a:rPr>
              <a:t>practical</a:t>
            </a:r>
            <a:r>
              <a:rPr lang="en-US" sz="2400" b="1" dirty="0"/>
              <a:t>. </a:t>
            </a:r>
          </a:p>
          <a:p>
            <a:pPr>
              <a:lnSpc>
                <a:spcPct val="80000"/>
              </a:lnSpc>
              <a:buFontTx/>
              <a:buNone/>
            </a:pPr>
            <a:r>
              <a:rPr lang="en-US" sz="2400" b="1" dirty="0"/>
              <a:t>Live a life, not of regrets, but of </a:t>
            </a:r>
            <a:r>
              <a:rPr lang="en-US" sz="2400" b="1" dirty="0">
                <a:solidFill>
                  <a:srgbClr val="FF0000"/>
                </a:solidFill>
              </a:rPr>
              <a:t>no wrongs un-righted</a:t>
            </a:r>
            <a:r>
              <a:rPr lang="en-US" sz="2400" b="1" dirty="0"/>
              <a:t>, of no sins un-atoned for and of no forgiveness un-granted. </a:t>
            </a:r>
          </a:p>
          <a:p>
            <a:pPr>
              <a:lnSpc>
                <a:spcPct val="80000"/>
              </a:lnSpc>
              <a:buFontTx/>
              <a:buNone/>
            </a:pPr>
            <a:r>
              <a:rPr lang="en-US" sz="2400" b="1" dirty="0"/>
              <a:t>Follow the roads less traveled by and often </a:t>
            </a:r>
            <a:r>
              <a:rPr lang="en-US" sz="2400" b="1" dirty="0">
                <a:solidFill>
                  <a:srgbClr val="FF0000"/>
                </a:solidFill>
              </a:rPr>
              <a:t>swim upstream. </a:t>
            </a:r>
          </a:p>
          <a:p>
            <a:pPr>
              <a:lnSpc>
                <a:spcPct val="80000"/>
              </a:lnSpc>
              <a:buFontTx/>
              <a:buNone/>
            </a:pPr>
            <a:r>
              <a:rPr lang="en-US" sz="2400" b="1" dirty="0">
                <a:solidFill>
                  <a:srgbClr val="FF0000"/>
                </a:solidFill>
              </a:rPr>
              <a:t>Believe</a:t>
            </a:r>
            <a:r>
              <a:rPr lang="en-US" sz="2400" b="1" dirty="0"/>
              <a:t> so passionately, so totally, and so transparently that your being lights a path. </a:t>
            </a:r>
          </a:p>
          <a:p>
            <a:pPr>
              <a:lnSpc>
                <a:spcPct val="80000"/>
              </a:lnSpc>
              <a:buFontTx/>
              <a:buNone/>
            </a:pPr>
            <a:r>
              <a:rPr lang="en-US" sz="2400" b="1" dirty="0"/>
              <a:t>Be the vanguard of </a:t>
            </a:r>
            <a:r>
              <a:rPr lang="en-US" sz="2400" b="1" dirty="0">
                <a:solidFill>
                  <a:srgbClr val="FF0000"/>
                </a:solidFill>
              </a:rPr>
              <a:t>something greater than self </a:t>
            </a:r>
            <a:r>
              <a:rPr lang="en-US" sz="2400" b="1" dirty="0"/>
              <a:t>and that surpasses you. </a:t>
            </a:r>
          </a:p>
          <a:p>
            <a:pPr>
              <a:lnSpc>
                <a:spcPct val="80000"/>
              </a:lnSpc>
              <a:buFontTx/>
              <a:buNone/>
            </a:pPr>
            <a:r>
              <a:rPr lang="en-US" sz="2400" b="1" dirty="0"/>
              <a:t>And, </a:t>
            </a:r>
            <a:r>
              <a:rPr lang="en-US" sz="2400" b="1" dirty="0">
                <a:solidFill>
                  <a:srgbClr val="FF0000"/>
                </a:solidFill>
              </a:rPr>
              <a:t>have fun!</a:t>
            </a:r>
          </a:p>
        </p:txBody>
      </p:sp>
      <p:pic>
        <p:nvPicPr>
          <p:cNvPr id="5122" name="Picture 2" descr="http://fooddaycanada.ca/wp-content/uploads/2012/08/Bel-Cafe_Cappuccino-200x3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530" y="2648464"/>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2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Credo Memo</a:t>
            </a:r>
          </a:p>
        </p:txBody>
      </p:sp>
      <p:sp>
        <p:nvSpPr>
          <p:cNvPr id="4099" name="Rectangle 3"/>
          <p:cNvSpPr>
            <a:spLocks noGrp="1" noChangeArrowheads="1"/>
          </p:cNvSpPr>
          <p:nvPr>
            <p:ph type="body" idx="1"/>
          </p:nvPr>
        </p:nvSpPr>
        <p:spPr/>
        <p:txBody>
          <a:bodyPr>
            <a:normAutofit lnSpcReduction="10000"/>
          </a:bodyPr>
          <a:lstStyle/>
          <a:p>
            <a:pPr algn="ctr">
              <a:buFontTx/>
              <a:buNone/>
            </a:pPr>
            <a:endParaRPr lang="en-US" dirty="0" smtClean="0"/>
          </a:p>
          <a:p>
            <a:pPr algn="ctr">
              <a:buFontTx/>
              <a:buNone/>
            </a:pPr>
            <a:r>
              <a:rPr lang="en-US" sz="4800" dirty="0" smtClean="0"/>
              <a:t>Find </a:t>
            </a:r>
            <a:r>
              <a:rPr lang="en-US" sz="4800" dirty="0"/>
              <a:t>a trusted new colleague</a:t>
            </a:r>
          </a:p>
          <a:p>
            <a:pPr algn="ctr">
              <a:buFontTx/>
              <a:buNone/>
            </a:pPr>
            <a:r>
              <a:rPr lang="en-US" sz="4800" dirty="0"/>
              <a:t>Chat about your Credo with each other</a:t>
            </a:r>
          </a:p>
          <a:p>
            <a:pPr algn="ctr">
              <a:buFontTx/>
              <a:buNone/>
            </a:pPr>
            <a:r>
              <a:rPr lang="en-US" sz="4800" dirty="0"/>
              <a:t>Similarities?</a:t>
            </a:r>
          </a:p>
          <a:p>
            <a:pPr algn="ctr">
              <a:buFontTx/>
              <a:buNone/>
            </a:pPr>
            <a:r>
              <a:rPr lang="en-US" sz="4800" dirty="0"/>
              <a:t>Differences?</a:t>
            </a:r>
          </a:p>
        </p:txBody>
      </p:sp>
    </p:spTree>
    <p:extLst>
      <p:ext uri="{BB962C8B-B14F-4D97-AF65-F5344CB8AC3E}">
        <p14:creationId xmlns:p14="http://schemas.microsoft.com/office/powerpoint/2010/main" val="342807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89017" y="196261"/>
            <a:ext cx="7754983" cy="1143000"/>
          </a:xfrm>
        </p:spPr>
        <p:txBody>
          <a:bodyPr>
            <a:normAutofit fontScale="90000"/>
          </a:bodyPr>
          <a:lstStyle/>
          <a:p>
            <a:r>
              <a:rPr lang="en-US" sz="2700" b="1" dirty="0"/>
              <a:t>Who are you now?</a:t>
            </a:r>
            <a:br>
              <a:rPr lang="en-US" sz="2700" b="1" dirty="0"/>
            </a:br>
            <a:r>
              <a:rPr lang="en-US" sz="2700" b="1" dirty="0"/>
              <a:t>Are you the same person you were 30 minutes ago?</a:t>
            </a:r>
            <a:br>
              <a:rPr lang="en-US" sz="2700" b="1" dirty="0"/>
            </a:br>
            <a:endParaRPr lang="en-US" sz="4000" b="1" dirty="0"/>
          </a:p>
        </p:txBody>
      </p:sp>
      <p:sp>
        <p:nvSpPr>
          <p:cNvPr id="8195" name="Rectangle 3"/>
          <p:cNvSpPr>
            <a:spLocks noGrp="1" noChangeArrowheads="1"/>
          </p:cNvSpPr>
          <p:nvPr>
            <p:ph idx="1"/>
          </p:nvPr>
        </p:nvSpPr>
        <p:spPr>
          <a:xfrm>
            <a:off x="643467" y="1600201"/>
            <a:ext cx="7894108" cy="2074332"/>
          </a:xfrm>
          <a:ln>
            <a:noFill/>
            <a:miter lim="800000"/>
            <a:headEnd/>
            <a:tailEnd/>
          </a:ln>
        </p:spPr>
        <p:txBody>
          <a:bodyPr>
            <a:normAutofit/>
          </a:bodyPr>
          <a:lstStyle/>
          <a:p>
            <a:pPr marL="0" indent="0" algn="ctr">
              <a:buNone/>
            </a:pPr>
            <a:r>
              <a:rPr lang="en-US" sz="4800" dirty="0"/>
              <a:t>Welcome to </a:t>
            </a:r>
            <a:endParaRPr lang="en-US" sz="4800" dirty="0" smtClean="0"/>
          </a:p>
          <a:p>
            <a:pPr marL="0" indent="0" algn="ctr">
              <a:buNone/>
            </a:pPr>
            <a:r>
              <a:rPr lang="en-US" sz="4800" dirty="0" smtClean="0"/>
              <a:t>The Goodman School </a:t>
            </a:r>
          </a:p>
        </p:txBody>
      </p:sp>
      <p:pic>
        <p:nvPicPr>
          <p:cNvPr id="3077" name="Picture 5" descr="http://www.brocku.ca/brock-news/wp-content/uploads/2013/02/ned-with-students-cop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449" y="3430289"/>
            <a:ext cx="7447005" cy="373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903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236</Words>
  <Application>Microsoft Office PowerPoint</Application>
  <PresentationFormat>On-screen Show (4:3)</PresentationFormat>
  <Paragraphs>105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Custom Design</vt:lpstr>
      <vt:lpstr>A-Team  FORM FamilyOccupationRecreationMessage</vt:lpstr>
      <vt:lpstr>OBHR 2P91: Leadership Who are you NOW? </vt:lpstr>
      <vt:lpstr>Let me tell you a Story</vt:lpstr>
      <vt:lpstr>Identify your values</vt:lpstr>
      <vt:lpstr>Imagine</vt:lpstr>
      <vt:lpstr>David Badilotti: Café David</vt:lpstr>
      <vt:lpstr>Credo Memo</vt:lpstr>
      <vt:lpstr>Who are you now? Are you the same person you were 30 minutes ago? </vt:lpstr>
    </vt:vector>
  </TitlesOfParts>
  <Company>Brock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Sutlich</dc:creator>
  <cp:lastModifiedBy>Barry Wright</cp:lastModifiedBy>
  <cp:revision>8</cp:revision>
  <dcterms:created xsi:type="dcterms:W3CDTF">2012-10-23T19:54:18Z</dcterms:created>
  <dcterms:modified xsi:type="dcterms:W3CDTF">2019-04-07T13:39:48Z</dcterms:modified>
</cp:coreProperties>
</file>