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63" r:id="rId5"/>
    <p:sldId id="266" r:id="rId6"/>
    <p:sldId id="258" r:id="rId7"/>
    <p:sldId id="261" r:id="rId8"/>
    <p:sldId id="264" r:id="rId9"/>
    <p:sldId id="265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1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Dark Side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Of leadership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595" y="2247900"/>
            <a:ext cx="3459762" cy="231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21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Time: Leadership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78000"/>
            <a:ext cx="9601200" cy="3581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 will wander around to chat with each group.</a:t>
            </a:r>
          </a:p>
          <a:p>
            <a:r>
              <a:rPr lang="en-US" sz="3600" dirty="0" smtClean="0"/>
              <a:t>Keys to Success:</a:t>
            </a:r>
          </a:p>
          <a:p>
            <a:pPr lvl="1"/>
            <a:r>
              <a:rPr lang="en-US" sz="3600" dirty="0" smtClean="0"/>
              <a:t>Active (Engaged)</a:t>
            </a:r>
          </a:p>
          <a:p>
            <a:pPr lvl="1"/>
            <a:r>
              <a:rPr lang="en-US" sz="3600" dirty="0" smtClean="0"/>
              <a:t>Insight (pick ONE Big leadership message)</a:t>
            </a:r>
          </a:p>
          <a:p>
            <a:pPr lvl="1"/>
            <a:r>
              <a:rPr lang="en-US" sz="3600" dirty="0" smtClean="0"/>
              <a:t>Focused (Align with your KEY message)</a:t>
            </a:r>
            <a:endParaRPr lang="en-US" sz="3600" dirty="0"/>
          </a:p>
          <a:p>
            <a:r>
              <a:rPr lang="en-US" sz="3600" dirty="0" smtClean="0"/>
              <a:t>NEXT Class: Chapter 8 – Experiment and Take Risks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0855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667" y="1852084"/>
            <a:ext cx="11159065" cy="3581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Pair up in groups of three and work individually on this one …</a:t>
            </a:r>
          </a:p>
          <a:p>
            <a:r>
              <a:rPr lang="en-US" sz="3200" dirty="0" smtClean="0"/>
              <a:t>OK, how about groups of three – share your insights and come to ONE really interesting insight.  (10 Minutes)</a:t>
            </a:r>
          </a:p>
          <a:p>
            <a:r>
              <a:rPr lang="en-US" sz="3200" dirty="0" smtClean="0"/>
              <a:t>Put it on the Board (5 minutes)</a:t>
            </a:r>
          </a:p>
          <a:p>
            <a:r>
              <a:rPr lang="en-US" sz="3200" dirty="0" smtClean="0"/>
              <a:t>Group Discussion (30 minutes)</a:t>
            </a:r>
          </a:p>
          <a:p>
            <a:r>
              <a:rPr lang="en-US" sz="3200" dirty="0" smtClean="0"/>
              <a:t>Barry’s insights (5 minutes)</a:t>
            </a:r>
          </a:p>
          <a:p>
            <a:r>
              <a:rPr lang="en-US" sz="3200" dirty="0" smtClean="0"/>
              <a:t>Group Discussion How to Guard Against (10  minutes)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2182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article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6133" y="1428750"/>
            <a:ext cx="10701868" cy="3581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/>
              <a:t>Soebowo</a:t>
            </a:r>
            <a:r>
              <a:rPr lang="en-US" sz="2400" dirty="0"/>
              <a:t> </a:t>
            </a:r>
            <a:r>
              <a:rPr lang="en-US" sz="2400" dirty="0" smtClean="0"/>
              <a:t>Musa (2016)</a:t>
            </a:r>
            <a:endParaRPr lang="en-US" sz="2400" dirty="0"/>
          </a:p>
          <a:p>
            <a:r>
              <a:rPr lang="en-US" sz="2800" dirty="0" smtClean="0"/>
              <a:t>Dark </a:t>
            </a:r>
            <a:r>
              <a:rPr lang="en-US" sz="2800" dirty="0"/>
              <a:t>leadership is </a:t>
            </a:r>
            <a:r>
              <a:rPr lang="en-US" sz="2800" b="1" dirty="0"/>
              <a:t>seldom absolutely or entirely </a:t>
            </a:r>
            <a:r>
              <a:rPr lang="en-US" sz="2800" b="1" dirty="0" smtClean="0"/>
              <a:t>destructive</a:t>
            </a:r>
          </a:p>
          <a:p>
            <a:r>
              <a:rPr lang="en-US" sz="2800" dirty="0" smtClean="0"/>
              <a:t>Dark </a:t>
            </a:r>
            <a:r>
              <a:rPr lang="en-US" sz="2800" dirty="0"/>
              <a:t>leadership often involves </a:t>
            </a:r>
            <a:r>
              <a:rPr lang="en-US" sz="2800" b="1" dirty="0"/>
              <a:t>dominance, coercion, and manipulation</a:t>
            </a:r>
            <a:r>
              <a:rPr lang="en-US" sz="2800" dirty="0"/>
              <a:t> rather than influence, persuasion, and commitment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Dark </a:t>
            </a:r>
            <a:r>
              <a:rPr lang="en-US" sz="2800" dirty="0"/>
              <a:t>leadership has a </a:t>
            </a:r>
            <a:r>
              <a:rPr lang="en-US" sz="2800" b="1" dirty="0"/>
              <a:t>selfish </a:t>
            </a:r>
            <a:r>
              <a:rPr lang="en-US" sz="2800" b="1" dirty="0" smtClean="0"/>
              <a:t>orientation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Dark leadership </a:t>
            </a:r>
            <a:r>
              <a:rPr lang="en-US" sz="2800" dirty="0"/>
              <a:t>outcomes </a:t>
            </a:r>
            <a:r>
              <a:rPr lang="en-US" sz="2800" b="1" dirty="0" smtClean="0"/>
              <a:t>compromise </a:t>
            </a:r>
            <a:r>
              <a:rPr lang="en-US" sz="2800" b="1" dirty="0"/>
              <a:t>the quality of life for constituents and detract from the organization’s main purposes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Destructive organizational outcomes are not exclusively the result of dark leadership, but are also products of </a:t>
            </a:r>
            <a:r>
              <a:rPr lang="en-US" sz="2800" b="1" dirty="0"/>
              <a:t>susceptible followers and conducive environments</a:t>
            </a:r>
          </a:p>
        </p:txBody>
      </p:sp>
    </p:spTree>
    <p:extLst>
      <p:ext uri="{BB962C8B-B14F-4D97-AF65-F5344CB8AC3E}">
        <p14:creationId xmlns:p14="http://schemas.microsoft.com/office/powerpoint/2010/main" val="3324708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930" y="172996"/>
            <a:ext cx="8009466" cy="65687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29503" y="96800"/>
            <a:ext cx="4131732" cy="369331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LEADERS: </a:t>
            </a:r>
            <a:r>
              <a:rPr lang="en-US" b="1" dirty="0"/>
              <a:t>Charisma </a:t>
            </a:r>
            <a:r>
              <a:rPr lang="en-US" dirty="0"/>
              <a:t>(vision, self-presentational skills, and personal energy), </a:t>
            </a:r>
            <a:r>
              <a:rPr lang="en-US" b="1" dirty="0"/>
              <a:t>Personalized Power </a:t>
            </a:r>
            <a:r>
              <a:rPr lang="en-US" dirty="0"/>
              <a:t>(describe dissidents and rivals in terms designed to devalue and isolate them while promoting in-group solidarity), </a:t>
            </a:r>
            <a:r>
              <a:rPr lang="en-US" b="1" dirty="0"/>
              <a:t>Narcissism</a:t>
            </a:r>
            <a:r>
              <a:rPr lang="en-US" dirty="0"/>
              <a:t> (dominance, grandiosity, arrogance, entitlement, and the selfish pursuit of pleasure), </a:t>
            </a:r>
            <a:r>
              <a:rPr lang="en-US" b="1" dirty="0"/>
              <a:t>Negative Life Themes</a:t>
            </a:r>
            <a:r>
              <a:rPr lang="en-US" dirty="0"/>
              <a:t> (destructive image of the world and his or her role in the world), </a:t>
            </a:r>
            <a:r>
              <a:rPr lang="en-US" b="1" dirty="0"/>
              <a:t>Ideology of </a:t>
            </a:r>
            <a:r>
              <a:rPr lang="en-US" b="1" dirty="0" smtClean="0"/>
              <a:t>Hate</a:t>
            </a:r>
            <a:r>
              <a:rPr lang="en-US" dirty="0" smtClean="0"/>
              <a:t> </a:t>
            </a:r>
            <a:r>
              <a:rPr lang="en-US" dirty="0"/>
              <a:t>(legitimizes the use of violence and retribution).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61235" y="5980671"/>
            <a:ext cx="8068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+ Fear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3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0350" y="-168806"/>
            <a:ext cx="5331991" cy="3933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59" y="-168805"/>
            <a:ext cx="5238750" cy="3933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825" y="3578752"/>
            <a:ext cx="523875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64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Burke (2006) Why Leaders Fail: Exploring the Dark Side. International Journal of Manpower, Vol. 27 , pp. 91-100.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45733"/>
            <a:ext cx="9601200" cy="3581400"/>
          </a:xfrm>
        </p:spPr>
        <p:txBody>
          <a:bodyPr/>
          <a:lstStyle/>
          <a:p>
            <a:r>
              <a:rPr lang="en-US" i="1" dirty="0"/>
              <a:t>Incompetent</a:t>
            </a:r>
            <a:r>
              <a:rPr lang="en-US" dirty="0"/>
              <a:t> – leadership that lacks the will or skill to create effective action or positive change.</a:t>
            </a:r>
          </a:p>
          <a:p>
            <a:r>
              <a:rPr lang="en-US" i="1" dirty="0"/>
              <a:t>Rigid </a:t>
            </a:r>
            <a:r>
              <a:rPr lang="en-US" dirty="0"/>
              <a:t>– leadership that is stiff, unyielding, unable or unwilling to adapt to the new.</a:t>
            </a:r>
          </a:p>
          <a:p>
            <a:r>
              <a:rPr lang="en-US" i="1" dirty="0"/>
              <a:t>Intemperate</a:t>
            </a:r>
            <a:r>
              <a:rPr lang="en-US" dirty="0"/>
              <a:t> – leadership that is lacking in self-control.</a:t>
            </a:r>
          </a:p>
          <a:p>
            <a:r>
              <a:rPr lang="en-US" i="1" dirty="0"/>
              <a:t>Callous</a:t>
            </a:r>
            <a:r>
              <a:rPr lang="en-US" dirty="0"/>
              <a:t> – leadership that is uncaring, unkind, ignoring the needs of others.</a:t>
            </a:r>
          </a:p>
          <a:p>
            <a:r>
              <a:rPr lang="en-US" i="1" dirty="0"/>
              <a:t>Corrupt</a:t>
            </a:r>
            <a:r>
              <a:rPr lang="en-US" dirty="0"/>
              <a:t> – leadership that lies, cheats, steals, places self-interest first.</a:t>
            </a:r>
          </a:p>
          <a:p>
            <a:r>
              <a:rPr lang="en-US" i="1" dirty="0"/>
              <a:t>Insular</a:t>
            </a:r>
            <a:r>
              <a:rPr lang="en-US" dirty="0"/>
              <a:t> – leadership that ignores the needs and welfare of those outside the group.</a:t>
            </a:r>
          </a:p>
          <a:p>
            <a:r>
              <a:rPr lang="en-US" i="1" dirty="0"/>
              <a:t>Evil</a:t>
            </a:r>
            <a:r>
              <a:rPr lang="en-US" dirty="0"/>
              <a:t> – leadership that does psychological or physical harm to others.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0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1" y="-1710"/>
            <a:ext cx="11008940" cy="68597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462" y="685800"/>
            <a:ext cx="3773154" cy="569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2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633" y="0"/>
            <a:ext cx="9601200" cy="1485900"/>
          </a:xfrm>
        </p:spPr>
        <p:txBody>
          <a:bodyPr/>
          <a:lstStyle/>
          <a:p>
            <a:r>
              <a:rPr lang="en-US" dirty="0" smtClean="0"/>
              <a:t>Insights?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527" y="742950"/>
            <a:ext cx="8791603" cy="3581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Pair up in groups of three and work individually on this one …</a:t>
            </a:r>
          </a:p>
          <a:p>
            <a:r>
              <a:rPr lang="en-US" sz="3200" dirty="0" smtClean="0"/>
              <a:t>OK, how about groups of three – share your insights and come to ONE really interesting insight.  (10 Minutes)</a:t>
            </a:r>
          </a:p>
          <a:p>
            <a:r>
              <a:rPr lang="en-US" sz="3200" dirty="0" smtClean="0"/>
              <a:t>Put it on the Board (5 minutes)</a:t>
            </a:r>
          </a:p>
          <a:p>
            <a:r>
              <a:rPr lang="en-US" sz="3200" dirty="0" smtClean="0"/>
              <a:t>Group Discussion (30 minutes)</a:t>
            </a:r>
          </a:p>
          <a:p>
            <a:r>
              <a:rPr lang="en-US" sz="3200" dirty="0" smtClean="0"/>
              <a:t>Barry’s insights (5 minutes)</a:t>
            </a:r>
          </a:p>
          <a:p>
            <a:r>
              <a:rPr lang="en-US" sz="4000" b="1" dirty="0" smtClean="0"/>
              <a:t>Group Discussion How to Guard Against (10  minutes)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1491" y="3331034"/>
            <a:ext cx="3319850" cy="33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56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"/>
            <a:ext cx="12192000" cy="659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7483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434</TotalTime>
  <Words>399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Franklin Gothic Book</vt:lpstr>
      <vt:lpstr>Crop</vt:lpstr>
      <vt:lpstr>Dark Side</vt:lpstr>
      <vt:lpstr>Insights? </vt:lpstr>
      <vt:lpstr>One article …</vt:lpstr>
      <vt:lpstr>PowerPoint Presentation</vt:lpstr>
      <vt:lpstr>PowerPoint Presentation</vt:lpstr>
      <vt:lpstr>Burke (2006) Why Leaders Fail: Exploring the Dark Side. International Journal of Manpower, Vol. 27 , pp. 91-100.</vt:lpstr>
      <vt:lpstr>PowerPoint Presentation</vt:lpstr>
      <vt:lpstr>Insights? </vt:lpstr>
      <vt:lpstr>PowerPoint Presentation</vt:lpstr>
      <vt:lpstr>Group Time: Leadership Day</vt:lpstr>
    </vt:vector>
  </TitlesOfParts>
  <Company>Goodman School of Business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Side</dc:title>
  <dc:creator>Barry Wright</dc:creator>
  <cp:lastModifiedBy>Barry Wright</cp:lastModifiedBy>
  <cp:revision>12</cp:revision>
  <dcterms:created xsi:type="dcterms:W3CDTF">2018-10-22T13:44:43Z</dcterms:created>
  <dcterms:modified xsi:type="dcterms:W3CDTF">2018-10-22T20:59:04Z</dcterms:modified>
</cp:coreProperties>
</file>