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24"/>
  </p:handoutMasterIdLst>
  <p:sldIdLst>
    <p:sldId id="342" r:id="rId2"/>
    <p:sldId id="300" r:id="rId3"/>
    <p:sldId id="344" r:id="rId4"/>
    <p:sldId id="323" r:id="rId5"/>
    <p:sldId id="320" r:id="rId6"/>
    <p:sldId id="302" r:id="rId7"/>
    <p:sldId id="298" r:id="rId8"/>
    <p:sldId id="379" r:id="rId9"/>
    <p:sldId id="365" r:id="rId10"/>
    <p:sldId id="374" r:id="rId11"/>
    <p:sldId id="378" r:id="rId12"/>
    <p:sldId id="375" r:id="rId13"/>
    <p:sldId id="367" r:id="rId14"/>
    <p:sldId id="381" r:id="rId15"/>
    <p:sldId id="382" r:id="rId16"/>
    <p:sldId id="383" r:id="rId17"/>
    <p:sldId id="357" r:id="rId18"/>
    <p:sldId id="370" r:id="rId19"/>
    <p:sldId id="372" r:id="rId20"/>
    <p:sldId id="385" r:id="rId21"/>
    <p:sldId id="384" r:id="rId22"/>
    <p:sldId id="380" r:id="rId2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93" autoAdjust="0"/>
    <p:restoredTop sz="94660"/>
  </p:normalViewPr>
  <p:slideViewPr>
    <p:cSldViewPr snapToGrid="0">
      <p:cViewPr varScale="1">
        <p:scale>
          <a:sx n="57" d="100"/>
          <a:sy n="57" d="100"/>
        </p:scale>
        <p:origin x="102" y="138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62020D8-81F8-40FB-9AC3-6E550008563D}" type="datetimeFigureOut">
              <a:rPr lang="en-US" smtClean="0"/>
              <a:t>11/2/2018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D6137BE-4BA1-47E5-B7EF-47022E15A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6131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6350"/>
            <a:ext cx="12187767" cy="6851650"/>
            <a:chOff x="0" y="4"/>
            <a:chExt cx="5758" cy="4316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0" y="1161"/>
              <a:ext cx="5758" cy="3159"/>
              <a:chOff x="0" y="1161"/>
              <a:chExt cx="5758" cy="3159"/>
            </a:xfrm>
          </p:grpSpPr>
          <p:sp>
            <p:nvSpPr>
              <p:cNvPr id="16" name="Freeform 4"/>
              <p:cNvSpPr>
                <a:spLocks/>
              </p:cNvSpPr>
              <p:nvPr/>
            </p:nvSpPr>
            <p:spPr bwMode="hidden">
              <a:xfrm>
                <a:off x="558" y="1161"/>
                <a:ext cx="5200" cy="3159"/>
              </a:xfrm>
              <a:custGeom>
                <a:avLst/>
                <a:gdLst>
                  <a:gd name="T0" fmla="*/ 0 w 5184"/>
                  <a:gd name="T1" fmla="*/ 3159 h 3159"/>
                  <a:gd name="T2" fmla="*/ 5377 w 5184"/>
                  <a:gd name="T3" fmla="*/ 3159 h 3159"/>
                  <a:gd name="T4" fmla="*/ 5377 w 5184"/>
                  <a:gd name="T5" fmla="*/ 0 h 3159"/>
                  <a:gd name="T6" fmla="*/ 0 w 5184"/>
                  <a:gd name="T7" fmla="*/ 0 h 3159"/>
                  <a:gd name="T8" fmla="*/ 0 w 5184"/>
                  <a:gd name="T9" fmla="*/ 3159 h 3159"/>
                  <a:gd name="T10" fmla="*/ 0 w 5184"/>
                  <a:gd name="T11" fmla="*/ 3159 h 31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184" h="3159">
                    <a:moveTo>
                      <a:pt x="0" y="3159"/>
                    </a:moveTo>
                    <a:lnTo>
                      <a:pt x="5184" y="3159"/>
                    </a:lnTo>
                    <a:lnTo>
                      <a:pt x="5184" y="0"/>
                    </a:lnTo>
                    <a:lnTo>
                      <a:pt x="0" y="0"/>
                    </a:lnTo>
                    <a:lnTo>
                      <a:pt x="0" y="3159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00" smtClean="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" name="Freeform 5"/>
              <p:cNvSpPr>
                <a:spLocks/>
              </p:cNvSpPr>
              <p:nvPr/>
            </p:nvSpPr>
            <p:spPr bwMode="hidden">
              <a:xfrm>
                <a:off x="0" y="1161"/>
                <a:ext cx="558" cy="3159"/>
              </a:xfrm>
              <a:custGeom>
                <a:avLst/>
                <a:gdLst>
                  <a:gd name="T0" fmla="*/ 0 w 556"/>
                  <a:gd name="T1" fmla="*/ 0 h 3159"/>
                  <a:gd name="T2" fmla="*/ 0 w 556"/>
                  <a:gd name="T3" fmla="*/ 3159 h 3159"/>
                  <a:gd name="T4" fmla="*/ 580 w 556"/>
                  <a:gd name="T5" fmla="*/ 3159 h 3159"/>
                  <a:gd name="T6" fmla="*/ 580 w 556"/>
                  <a:gd name="T7" fmla="*/ 0 h 3159"/>
                  <a:gd name="T8" fmla="*/ 0 w 556"/>
                  <a:gd name="T9" fmla="*/ 0 h 3159"/>
                  <a:gd name="T10" fmla="*/ 0 w 556"/>
                  <a:gd name="T11" fmla="*/ 0 h 31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56" h="3159">
                    <a:moveTo>
                      <a:pt x="0" y="0"/>
                    </a:moveTo>
                    <a:lnTo>
                      <a:pt x="0" y="3159"/>
                    </a:lnTo>
                    <a:lnTo>
                      <a:pt x="556" y="3159"/>
                    </a:lnTo>
                    <a:lnTo>
                      <a:pt x="556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00" smtClean="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6" name="Freeform 6"/>
            <p:cNvSpPr>
              <a:spLocks/>
            </p:cNvSpPr>
            <p:nvPr/>
          </p:nvSpPr>
          <p:spPr bwMode="ltGray">
            <a:xfrm>
              <a:off x="552" y="951"/>
              <a:ext cx="12" cy="420"/>
            </a:xfrm>
            <a:custGeom>
              <a:avLst/>
              <a:gdLst>
                <a:gd name="T0" fmla="*/ 0 w 12"/>
                <a:gd name="T1" fmla="*/ 0 h 420"/>
                <a:gd name="T2" fmla="*/ 0 w 12"/>
                <a:gd name="T3" fmla="*/ 420 h 420"/>
                <a:gd name="T4" fmla="*/ 12 w 12"/>
                <a:gd name="T5" fmla="*/ 420 h 420"/>
                <a:gd name="T6" fmla="*/ 12 w 12"/>
                <a:gd name="T7" fmla="*/ 0 h 420"/>
                <a:gd name="T8" fmla="*/ 0 w 12"/>
                <a:gd name="T9" fmla="*/ 0 h 420"/>
                <a:gd name="T10" fmla="*/ 0 w 12"/>
                <a:gd name="T11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420">
                  <a:moveTo>
                    <a:pt x="0" y="0"/>
                  </a:moveTo>
                  <a:lnTo>
                    <a:pt x="0" y="420"/>
                  </a:lnTo>
                  <a:lnTo>
                    <a:pt x="12" y="42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ltGray">
            <a:xfrm>
              <a:off x="767" y="1155"/>
              <a:ext cx="252" cy="12"/>
            </a:xfrm>
            <a:custGeom>
              <a:avLst/>
              <a:gdLst>
                <a:gd name="T0" fmla="*/ 263 w 251"/>
                <a:gd name="T1" fmla="*/ 0 h 12"/>
                <a:gd name="T2" fmla="*/ 0 w 251"/>
                <a:gd name="T3" fmla="*/ 0 h 12"/>
                <a:gd name="T4" fmla="*/ 0 w 251"/>
                <a:gd name="T5" fmla="*/ 12 h 12"/>
                <a:gd name="T6" fmla="*/ 263 w 251"/>
                <a:gd name="T7" fmla="*/ 12 h 12"/>
                <a:gd name="T8" fmla="*/ 263 w 251"/>
                <a:gd name="T9" fmla="*/ 0 h 12"/>
                <a:gd name="T10" fmla="*/ 263 w 251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" h="12">
                  <a:moveTo>
                    <a:pt x="251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ltGray">
            <a:xfrm>
              <a:off x="0" y="1155"/>
              <a:ext cx="351" cy="12"/>
            </a:xfrm>
            <a:custGeom>
              <a:avLst/>
              <a:gdLst>
                <a:gd name="T0" fmla="*/ 0 w 251"/>
                <a:gd name="T1" fmla="*/ 0 h 12"/>
                <a:gd name="T2" fmla="*/ 0 w 251"/>
                <a:gd name="T3" fmla="*/ 12 h 12"/>
                <a:gd name="T4" fmla="*/ 14053 w 251"/>
                <a:gd name="T5" fmla="*/ 12 h 12"/>
                <a:gd name="T6" fmla="*/ 14053 w 251"/>
                <a:gd name="T7" fmla="*/ 0 h 12"/>
                <a:gd name="T8" fmla="*/ 0 w 251"/>
                <a:gd name="T9" fmla="*/ 0 h 12"/>
                <a:gd name="T10" fmla="*/ 0 w 251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" h="12">
                  <a:moveTo>
                    <a:pt x="0" y="0"/>
                  </a:move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348" y="4"/>
              <a:ext cx="5410" cy="4316"/>
              <a:chOff x="348" y="4"/>
              <a:chExt cx="5410" cy="4316"/>
            </a:xfrm>
          </p:grpSpPr>
          <p:sp>
            <p:nvSpPr>
              <p:cNvPr id="10" name="Freeform 10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00" smtClean="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1" name="Freeform 11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00" smtClean="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2" name="Freeform 12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4905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4905 w 4724"/>
                  <a:gd name="T7" fmla="*/ 12 h 12"/>
                  <a:gd name="T8" fmla="*/ 4905 w 4724"/>
                  <a:gd name="T9" fmla="*/ 0 h 12"/>
                  <a:gd name="T10" fmla="*/ 4905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00" smtClean="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3" name="Freeform 13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00" smtClean="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4" name="Freeform 14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00" smtClean="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5" name="Freeform 15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>
                  <a:gd name="T0" fmla="*/ 0 w 418"/>
                  <a:gd name="T1" fmla="*/ 0 h 12"/>
                  <a:gd name="T2" fmla="*/ 0 w 418"/>
                  <a:gd name="T3" fmla="*/ 12 h 12"/>
                  <a:gd name="T4" fmla="*/ 418 w 418"/>
                  <a:gd name="T5" fmla="*/ 12 h 12"/>
                  <a:gd name="T6" fmla="*/ 418 w 418"/>
                  <a:gd name="T7" fmla="*/ 0 h 12"/>
                  <a:gd name="T8" fmla="*/ 0 w 418"/>
                  <a:gd name="T9" fmla="*/ 0 h 12"/>
                  <a:gd name="T10" fmla="*/ 0 w 41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62480" name="Rectangle 16"/>
          <p:cNvSpPr>
            <a:spLocks noGrp="1" noChangeArrowheads="1"/>
          </p:cNvSpPr>
          <p:nvPr>
            <p:ph type="ctrTitle" sz="quarter"/>
          </p:nvPr>
        </p:nvSpPr>
        <p:spPr>
          <a:xfrm>
            <a:off x="1422400" y="1997076"/>
            <a:ext cx="9448800" cy="1431925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62481" name="Rectangle 1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422400" y="3886200"/>
            <a:ext cx="85344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8" name="Rectangle 18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Rectangle 19"/>
          <p:cNvSpPr>
            <a:spLocks noGrp="1" noChangeArrowheads="1"/>
          </p:cNvSpPr>
          <p:nvPr>
            <p:ph type="ftr" sz="quarter" idx="11"/>
          </p:nvPr>
        </p:nvSpPr>
        <p:spPr>
          <a:xfrm>
            <a:off x="44704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5A78C1-25A9-4832-B0DE-34C4EB21A3C0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369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7E6849-1D07-49F0-9771-F8A5630BE86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665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66200" y="304800"/>
            <a:ext cx="251460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22400" y="304800"/>
            <a:ext cx="734060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CD12DB-D5E1-48D5-A5BB-987ECEFAEFEA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9070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304801"/>
            <a:ext cx="10058400" cy="14319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422400" y="1981200"/>
            <a:ext cx="49276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53200" y="1981200"/>
            <a:ext cx="4927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2B38BB-318B-4472-97E0-22EF836484B4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7988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304801"/>
            <a:ext cx="10058400" cy="14319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422400" y="1981200"/>
            <a:ext cx="4927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553200" y="1981200"/>
            <a:ext cx="49276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CA98E4-E4F4-4871-85E9-2264051934B3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59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766C89-1966-44DE-9E6E-316BC8C3AE5F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859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7CB228-FD5F-4167-97D5-B98A1BC94384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980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22400" y="1981200"/>
            <a:ext cx="4927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53200" y="1981200"/>
            <a:ext cx="4927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B04F93-3203-4886-A49F-02BFF6F02D12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293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A76F4A-7B31-48FD-ADAD-76BA4836E93C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498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A357C0-F2D1-4439-89E0-374614FDA27F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567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1C0DF4-7F5A-49CC-BA32-9C00A3AE2D8F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988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9C6ACB-8379-41D4-9032-92213053AFEB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765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5CB848-E690-4606-8682-57693CDBCD54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124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1" y="6350"/>
            <a:ext cx="12187767" cy="6851650"/>
            <a:chOff x="0" y="4"/>
            <a:chExt cx="5758" cy="4316"/>
          </a:xfrm>
        </p:grpSpPr>
        <p:sp>
          <p:nvSpPr>
            <p:cNvPr id="1032" name="Freeform 3"/>
            <p:cNvSpPr>
              <a:spLocks/>
            </p:cNvSpPr>
            <p:nvPr/>
          </p:nvSpPr>
          <p:spPr bwMode="hidden">
            <a:xfrm>
              <a:off x="558" y="1161"/>
              <a:ext cx="5200" cy="3159"/>
            </a:xfrm>
            <a:custGeom>
              <a:avLst/>
              <a:gdLst>
                <a:gd name="T0" fmla="*/ 0 w 5184"/>
                <a:gd name="T1" fmla="*/ 3159 h 3159"/>
                <a:gd name="T2" fmla="*/ 5377 w 5184"/>
                <a:gd name="T3" fmla="*/ 3159 h 3159"/>
                <a:gd name="T4" fmla="*/ 5377 w 5184"/>
                <a:gd name="T5" fmla="*/ 0 h 3159"/>
                <a:gd name="T6" fmla="*/ 0 w 5184"/>
                <a:gd name="T7" fmla="*/ 0 h 3159"/>
                <a:gd name="T8" fmla="*/ 0 w 5184"/>
                <a:gd name="T9" fmla="*/ 3159 h 3159"/>
                <a:gd name="T10" fmla="*/ 0 w 5184"/>
                <a:gd name="T11" fmla="*/ 3159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0" y="1161"/>
              <a:ext cx="558" cy="3159"/>
            </a:xfrm>
            <a:custGeom>
              <a:avLst/>
              <a:gdLst>
                <a:gd name="T0" fmla="*/ 0 w 556"/>
                <a:gd name="T1" fmla="*/ 0 h 3159"/>
                <a:gd name="T2" fmla="*/ 0 w 556"/>
                <a:gd name="T3" fmla="*/ 3159 h 3159"/>
                <a:gd name="T4" fmla="*/ 580 w 556"/>
                <a:gd name="T5" fmla="*/ 3159 h 3159"/>
                <a:gd name="T6" fmla="*/ 580 w 556"/>
                <a:gd name="T7" fmla="*/ 0 h 3159"/>
                <a:gd name="T8" fmla="*/ 0 w 556"/>
                <a:gd name="T9" fmla="*/ 0 h 3159"/>
                <a:gd name="T10" fmla="*/ 0 w 556"/>
                <a:gd name="T11" fmla="*/ 0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034" name="Group 5"/>
            <p:cNvGrpSpPr>
              <a:grpSpLocks/>
            </p:cNvGrpSpPr>
            <p:nvPr userDrawn="1"/>
          </p:nvGrpSpPr>
          <p:grpSpPr bwMode="auto"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1035" name="Freeform 6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00" smtClean="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6" name="Freeform 7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00" smtClean="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7" name="Freeform 8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4905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4905 w 4724"/>
                  <a:gd name="T7" fmla="*/ 12 h 12"/>
                  <a:gd name="T8" fmla="*/ 4905 w 4724"/>
                  <a:gd name="T9" fmla="*/ 0 h 12"/>
                  <a:gd name="T10" fmla="*/ 4905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00" smtClean="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00" smtClean="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9" name="Freeform 10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00" smtClean="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1451" name="Freeform 11"/>
              <p:cNvSpPr>
                <a:spLocks/>
              </p:cNvSpPr>
              <p:nvPr/>
            </p:nvSpPr>
            <p:spPr bwMode="ltGray">
              <a:xfrm>
                <a:off x="552" y="951"/>
                <a:ext cx="12" cy="420"/>
              </a:xfrm>
              <a:custGeom>
                <a:avLst/>
                <a:gdLst>
                  <a:gd name="T0" fmla="*/ 0 w 12"/>
                  <a:gd name="T1" fmla="*/ 0 h 420"/>
                  <a:gd name="T2" fmla="*/ 0 w 12"/>
                  <a:gd name="T3" fmla="*/ 420 h 420"/>
                  <a:gd name="T4" fmla="*/ 12 w 12"/>
                  <a:gd name="T5" fmla="*/ 420 h 420"/>
                  <a:gd name="T6" fmla="*/ 12 w 12"/>
                  <a:gd name="T7" fmla="*/ 0 h 420"/>
                  <a:gd name="T8" fmla="*/ 0 w 12"/>
                  <a:gd name="T9" fmla="*/ 0 h 420"/>
                  <a:gd name="T10" fmla="*/ 0 w 12"/>
                  <a:gd name="T11" fmla="*/ 0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041" name="Freeform 12"/>
              <p:cNvSpPr>
                <a:spLocks/>
              </p:cNvSpPr>
              <p:nvPr/>
            </p:nvSpPr>
            <p:spPr bwMode="ltGray">
              <a:xfrm>
                <a:off x="0" y="1155"/>
                <a:ext cx="351" cy="12"/>
              </a:xfrm>
              <a:custGeom>
                <a:avLst/>
                <a:gdLst>
                  <a:gd name="T0" fmla="*/ 0 w 251"/>
                  <a:gd name="T1" fmla="*/ 0 h 12"/>
                  <a:gd name="T2" fmla="*/ 0 w 251"/>
                  <a:gd name="T3" fmla="*/ 12 h 12"/>
                  <a:gd name="T4" fmla="*/ 14053 w 251"/>
                  <a:gd name="T5" fmla="*/ 12 h 12"/>
                  <a:gd name="T6" fmla="*/ 14053 w 251"/>
                  <a:gd name="T7" fmla="*/ 0 h 12"/>
                  <a:gd name="T8" fmla="*/ 0 w 251"/>
                  <a:gd name="T9" fmla="*/ 0 h 12"/>
                  <a:gd name="T10" fmla="*/ 0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00" smtClean="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42" name="Freeform 13"/>
              <p:cNvSpPr>
                <a:spLocks/>
              </p:cNvSpPr>
              <p:nvPr/>
            </p:nvSpPr>
            <p:spPr bwMode="ltGray">
              <a:xfrm>
                <a:off x="767" y="1155"/>
                <a:ext cx="252" cy="12"/>
              </a:xfrm>
              <a:custGeom>
                <a:avLst/>
                <a:gdLst>
                  <a:gd name="T0" fmla="*/ 263 w 251"/>
                  <a:gd name="T1" fmla="*/ 0 h 12"/>
                  <a:gd name="T2" fmla="*/ 0 w 251"/>
                  <a:gd name="T3" fmla="*/ 0 h 12"/>
                  <a:gd name="T4" fmla="*/ 0 w 251"/>
                  <a:gd name="T5" fmla="*/ 12 h 12"/>
                  <a:gd name="T6" fmla="*/ 263 w 251"/>
                  <a:gd name="T7" fmla="*/ 12 h 12"/>
                  <a:gd name="T8" fmla="*/ 263 w 251"/>
                  <a:gd name="T9" fmla="*/ 0 h 12"/>
                  <a:gd name="T10" fmla="*/ 263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00" smtClean="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1454" name="Freeform 14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>
                  <a:gd name="T0" fmla="*/ 0 w 418"/>
                  <a:gd name="T1" fmla="*/ 0 h 12"/>
                  <a:gd name="T2" fmla="*/ 0 w 418"/>
                  <a:gd name="T3" fmla="*/ 12 h 12"/>
                  <a:gd name="T4" fmla="*/ 418 w 418"/>
                  <a:gd name="T5" fmla="*/ 12 h 12"/>
                  <a:gd name="T6" fmla="*/ 418 w 418"/>
                  <a:gd name="T7" fmla="*/ 0 h 12"/>
                  <a:gd name="T8" fmla="*/ 0 w 418"/>
                  <a:gd name="T9" fmla="*/ 0 h 12"/>
                  <a:gd name="T10" fmla="*/ 0 w 41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61455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1422400" y="304801"/>
            <a:ext cx="100584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56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22400" y="1981200"/>
            <a:ext cx="10058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1457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22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1458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1459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408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6BDC57A-6F09-41C2-8EFF-C3291B28D14C}" type="slidenum">
              <a:rPr lang="en-US" alt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94051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youtube.com/watch?v=GBaHPND2QJg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www.youtube.com/watch?v=GBaHPND2QJg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hyperlink" Target="https://www.dropbox.com/s/v1yslg59i3uou3h/FINECUT_sizzle5_compressed.mp4?dl=0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11" Type="http://schemas.openxmlformats.org/officeDocument/2006/relationships/image" Target="../media/image11.jpe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www.youtube.com/watch?v=jx3McZX4LTg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1422400" y="319105"/>
            <a:ext cx="9448800" cy="1431925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  <a:hlinkClick r:id="rId2"/>
              </a:rPr>
              <a:t>The Power of Teamwork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subTitle" sz="quarter" idx="1"/>
          </p:nvPr>
        </p:nvSpPr>
        <p:spPr>
          <a:xfrm>
            <a:off x="505749" y="1981987"/>
            <a:ext cx="11594970" cy="1752600"/>
          </a:xfrm>
        </p:spPr>
        <p:txBody>
          <a:bodyPr/>
          <a:lstStyle/>
          <a:p>
            <a:pPr algn="ctr"/>
            <a:r>
              <a:rPr lang="en-US" sz="3200" dirty="0" smtClean="0"/>
              <a:t>Engaging the Lessons Learned from </a:t>
            </a:r>
          </a:p>
          <a:p>
            <a:pPr algn="ctr"/>
            <a:r>
              <a:rPr lang="en-US" sz="3200" dirty="0" smtClean="0"/>
              <a:t>Canada’s Team of the Century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 smtClean="0"/>
              <a:t>Story Driven – Theory Based – Collectively Embraced</a:t>
            </a:r>
          </a:p>
          <a:p>
            <a:pPr algn="ctr"/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8201" y="4689027"/>
            <a:ext cx="2112652" cy="16988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7050" y="4740769"/>
            <a:ext cx="1804820" cy="139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4422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1405" y="134251"/>
            <a:ext cx="10945341" cy="1431925"/>
          </a:xfrm>
        </p:spPr>
        <p:txBody>
          <a:bodyPr/>
          <a:lstStyle/>
          <a:p>
            <a:r>
              <a:rPr lang="en-US" dirty="0" smtClean="0"/>
              <a:t>Take out your phone </a:t>
            </a:r>
            <a:r>
              <a:rPr lang="en-US" dirty="0"/>
              <a:t>(</a:t>
            </a:r>
            <a:r>
              <a:rPr lang="en-US" dirty="0" smtClean="0"/>
              <a:t>camera) 5 min.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First: Photo of your Strength</a:t>
            </a:r>
          </a:p>
          <a:p>
            <a:r>
              <a:rPr lang="en-US" dirty="0" smtClean="0"/>
              <a:t>Second: Photo of when you work best</a:t>
            </a:r>
          </a:p>
          <a:p>
            <a:r>
              <a:rPr lang="en-US" dirty="0" smtClean="0"/>
              <a:t>Third: Photo of your own personal challenge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89" y="4243173"/>
            <a:ext cx="3026376" cy="20175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343" y="3888259"/>
            <a:ext cx="2159343" cy="28791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2865" y="4275309"/>
            <a:ext cx="3048000" cy="210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927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Mingle and Share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670" y="2582561"/>
            <a:ext cx="10058400" cy="4114800"/>
          </a:xfrm>
        </p:spPr>
        <p:txBody>
          <a:bodyPr/>
          <a:lstStyle/>
          <a:p>
            <a:pPr lvl="1"/>
            <a:r>
              <a:rPr lang="en-US" sz="4000" dirty="0" smtClean="0"/>
              <a:t>Strength</a:t>
            </a:r>
          </a:p>
          <a:p>
            <a:pPr lvl="1"/>
            <a:r>
              <a:rPr lang="en-US" sz="4000" dirty="0" smtClean="0"/>
              <a:t>Work Best</a:t>
            </a:r>
          </a:p>
          <a:p>
            <a:pPr lvl="1"/>
            <a:r>
              <a:rPr lang="en-US" sz="4000" dirty="0" smtClean="0"/>
              <a:t>Challenge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061" y="2051220"/>
            <a:ext cx="6406979" cy="4271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55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From Many to ONE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157" y="1659527"/>
            <a:ext cx="8125254" cy="507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009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4553" y="263612"/>
            <a:ext cx="10058400" cy="1431925"/>
          </a:xfrm>
        </p:spPr>
        <p:txBody>
          <a:bodyPr>
            <a:normAutofit/>
          </a:bodyPr>
          <a:lstStyle/>
          <a:p>
            <a:r>
              <a:rPr lang="en-US" dirty="0" smtClean="0"/>
              <a:t>From Many to One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9319" y="2222732"/>
            <a:ext cx="10908957" cy="5805041"/>
          </a:xfrm>
        </p:spPr>
        <p:txBody>
          <a:bodyPr>
            <a:normAutofit/>
          </a:bodyPr>
          <a:lstStyle/>
          <a:p>
            <a:pPr lvl="1"/>
            <a:r>
              <a:rPr lang="en-US" sz="3100" dirty="0" smtClean="0"/>
              <a:t>Shared values (same song sheet)</a:t>
            </a:r>
          </a:p>
          <a:p>
            <a:pPr lvl="2"/>
            <a:r>
              <a:rPr lang="en-US" sz="2700" dirty="0"/>
              <a:t>T</a:t>
            </a:r>
            <a:r>
              <a:rPr lang="en-US" sz="2700" dirty="0" smtClean="0"/>
              <a:t>eam performance norms and standards </a:t>
            </a:r>
          </a:p>
          <a:p>
            <a:pPr lvl="1"/>
            <a:r>
              <a:rPr lang="en-US" sz="3100" dirty="0" smtClean="0"/>
              <a:t>Count </a:t>
            </a:r>
            <a:r>
              <a:rPr lang="en-US" sz="3100" dirty="0"/>
              <a:t>on each other </a:t>
            </a:r>
            <a:r>
              <a:rPr lang="en-US" sz="3100" dirty="0" smtClean="0"/>
              <a:t>(especially when </a:t>
            </a:r>
            <a:r>
              <a:rPr lang="en-US" sz="3100" dirty="0"/>
              <a:t>it </a:t>
            </a:r>
            <a:r>
              <a:rPr lang="en-US" sz="3100" dirty="0" smtClean="0"/>
              <a:t>counts)  </a:t>
            </a:r>
          </a:p>
          <a:p>
            <a:pPr lvl="1"/>
            <a:r>
              <a:rPr lang="en-US" sz="3100" dirty="0"/>
              <a:t>Know and </a:t>
            </a:r>
            <a:r>
              <a:rPr lang="en-US" sz="3100" dirty="0" smtClean="0"/>
              <a:t>Own </a:t>
            </a:r>
            <a:r>
              <a:rPr lang="en-US" sz="3100" dirty="0"/>
              <a:t>your </a:t>
            </a:r>
            <a:r>
              <a:rPr lang="en-US" sz="3100" dirty="0" smtClean="0"/>
              <a:t>Role </a:t>
            </a:r>
            <a:r>
              <a:rPr lang="en-US" sz="3100" dirty="0"/>
              <a:t>(</a:t>
            </a:r>
            <a:r>
              <a:rPr lang="en-US" sz="3100" dirty="0" smtClean="0"/>
              <a:t>play </a:t>
            </a:r>
            <a:r>
              <a:rPr lang="en-US" sz="3100" dirty="0"/>
              <a:t>to your </a:t>
            </a:r>
            <a:r>
              <a:rPr lang="en-US" sz="3100" dirty="0" smtClean="0"/>
              <a:t>strengths)</a:t>
            </a:r>
          </a:p>
          <a:p>
            <a:pPr lvl="1"/>
            <a:r>
              <a:rPr lang="en-US" sz="3100" dirty="0" smtClean="0"/>
              <a:t>Be Flexible (and have a Sense of </a:t>
            </a:r>
            <a:r>
              <a:rPr lang="en-US" sz="3100" dirty="0" err="1" smtClean="0"/>
              <a:t>Humour</a:t>
            </a:r>
            <a:r>
              <a:rPr lang="en-US" sz="3100" dirty="0" smtClean="0"/>
              <a:t>)</a:t>
            </a:r>
            <a:endParaRPr lang="en-US" sz="3100" dirty="0"/>
          </a:p>
          <a:p>
            <a:pPr marL="457200" lvl="1" indent="0">
              <a:buNone/>
            </a:pPr>
            <a:endParaRPr lang="en-US" sz="3100" dirty="0" smtClean="0"/>
          </a:p>
          <a:p>
            <a:pPr marL="0" indent="0">
              <a:buNone/>
            </a:pPr>
            <a:r>
              <a:rPr lang="en-US" sz="3600" dirty="0" smtClean="0">
                <a:solidFill>
                  <a:srgbClr val="FF0000"/>
                </a:solidFill>
              </a:rPr>
              <a:t>Shared – Trust – Ownership – Cohesive </a:t>
            </a:r>
            <a:endParaRPr lang="en-US" sz="3600" dirty="0">
              <a:solidFill>
                <a:srgbClr val="FF0000"/>
              </a:solidFill>
            </a:endParaRPr>
          </a:p>
          <a:p>
            <a:endParaRPr lang="en-US" sz="3600" dirty="0">
              <a:solidFill>
                <a:srgbClr val="FF0000"/>
              </a:solidFill>
            </a:endParaRPr>
          </a:p>
          <a:p>
            <a:endParaRPr lang="en-US" sz="3600" dirty="0"/>
          </a:p>
          <a:p>
            <a:endParaRPr lang="en-US" sz="3600" dirty="0">
              <a:solidFill>
                <a:srgbClr val="FF0000"/>
              </a:solidFill>
            </a:endParaRPr>
          </a:p>
          <a:p>
            <a:endParaRPr lang="en-US" sz="3500" dirty="0" smtClean="0"/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576" y="154037"/>
            <a:ext cx="2912933" cy="187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846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Finding Purpose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881816" y="1981200"/>
            <a:ext cx="5598984" cy="4114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On September 22, in game five, Canada led 4–1, but ended up losing 5–4. </a:t>
            </a:r>
            <a:r>
              <a:rPr lang="en-US" dirty="0">
                <a:solidFill>
                  <a:srgbClr val="FF0000"/>
                </a:solidFill>
              </a:rPr>
              <a:t>Despite the loss, all 3,000 Canadian fans sang the national anthem as Team Canada left the ice.</a:t>
            </a:r>
            <a:r>
              <a:rPr lang="en-US" dirty="0"/>
              <a:t> Canada won the remaining three games in a row, to take the series.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276" y="2232905"/>
            <a:ext cx="5420473" cy="361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53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562" y="304801"/>
            <a:ext cx="11598876" cy="1431925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Find Purpose: Why are </a:t>
            </a:r>
            <a:r>
              <a:rPr lang="en-US" dirty="0" smtClean="0">
                <a:solidFill>
                  <a:schemeClr val="tx1"/>
                </a:solidFill>
              </a:rPr>
              <a:t>WE</a:t>
            </a:r>
            <a:r>
              <a:rPr lang="en-US" dirty="0" smtClean="0">
                <a:solidFill>
                  <a:srgbClr val="FF0000"/>
                </a:solidFill>
              </a:rPr>
              <a:t> here?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What are </a:t>
            </a:r>
            <a:r>
              <a:rPr lang="en-US" dirty="0" smtClean="0">
                <a:solidFill>
                  <a:schemeClr val="tx1"/>
                </a:solidFill>
              </a:rPr>
              <a:t>WE</a:t>
            </a:r>
            <a:r>
              <a:rPr lang="en-US" dirty="0" smtClean="0">
                <a:solidFill>
                  <a:srgbClr val="FF0000"/>
                </a:solidFill>
              </a:rPr>
              <a:t> playing for?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0137" y="2348286"/>
            <a:ext cx="2700130" cy="31585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288" y="2348378"/>
            <a:ext cx="2265045" cy="31584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4465" y="2348286"/>
            <a:ext cx="4031295" cy="301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46398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6692" y="304801"/>
            <a:ext cx="10764108" cy="1431925"/>
          </a:xfrm>
        </p:spPr>
        <p:txBody>
          <a:bodyPr/>
          <a:lstStyle/>
          <a:p>
            <a:r>
              <a:rPr lang="en-US" dirty="0" smtClean="0"/>
              <a:t>Being On </a:t>
            </a:r>
            <a:r>
              <a:rPr lang="en-US" dirty="0"/>
              <a:t>PURPOSE versus On Task.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865" y="2065036"/>
            <a:ext cx="5060778" cy="4275438"/>
          </a:xfrm>
        </p:spPr>
        <p:txBody>
          <a:bodyPr/>
          <a:lstStyle/>
          <a:p>
            <a:r>
              <a:rPr lang="en-US" dirty="0" smtClean="0"/>
              <a:t>Let me tell you a story 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3124" y="1904398"/>
            <a:ext cx="5914768" cy="44360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594" y="2996300"/>
            <a:ext cx="3509319" cy="334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34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Story: 28-8 Adversity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1257644" y="1915297"/>
            <a:ext cx="9377405" cy="41148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10 </a:t>
            </a:r>
            <a:r>
              <a:rPr lang="en-US" dirty="0"/>
              <a:t>different NHL </a:t>
            </a:r>
            <a:r>
              <a:rPr lang="en-US" dirty="0" smtClean="0"/>
              <a:t>cultures – started as a fractured group</a:t>
            </a:r>
          </a:p>
          <a:p>
            <a:pPr marL="0" indent="0">
              <a:buNone/>
            </a:pPr>
            <a:r>
              <a:rPr lang="en-US" dirty="0" smtClean="0"/>
              <a:t>Underprepared physically and emotionally – friendly series</a:t>
            </a:r>
          </a:p>
          <a:p>
            <a:pPr marL="0" indent="0">
              <a:buNone/>
            </a:pPr>
            <a:r>
              <a:rPr lang="en-US" dirty="0" smtClean="0"/>
              <a:t>Poor scouting reports</a:t>
            </a:r>
          </a:p>
          <a:p>
            <a:pPr marL="0" indent="0">
              <a:buNone/>
            </a:pPr>
            <a:r>
              <a:rPr lang="en-US" dirty="0" smtClean="0"/>
              <a:t>Different game – stick work, ice surface, rules</a:t>
            </a:r>
          </a:p>
          <a:p>
            <a:pPr marL="0" indent="0">
              <a:buNone/>
            </a:pPr>
            <a:r>
              <a:rPr lang="en-US" dirty="0" smtClean="0"/>
              <a:t>Officiating – two referees (i.e. 31 versus 4)</a:t>
            </a:r>
          </a:p>
          <a:p>
            <a:pPr marL="0" indent="0">
              <a:buNone/>
            </a:pPr>
            <a:r>
              <a:rPr lang="en-US" dirty="0" smtClean="0"/>
              <a:t>Injuries</a:t>
            </a:r>
          </a:p>
          <a:p>
            <a:pPr marL="0" indent="0">
              <a:buNone/>
            </a:pPr>
            <a:r>
              <a:rPr lang="en-US" dirty="0" smtClean="0"/>
              <a:t>Emotional: Booed on home ice; Ambassador name calling</a:t>
            </a:r>
          </a:p>
          <a:p>
            <a:pPr marL="0" indent="0">
              <a:buNone/>
            </a:pPr>
            <a:r>
              <a:rPr lang="en-US" dirty="0" smtClean="0"/>
              <a:t>Stolen food, broken promises, phone calls, bugged rooms</a:t>
            </a:r>
          </a:p>
          <a:p>
            <a:pPr marL="0" indent="0">
              <a:buNone/>
            </a:pPr>
            <a:r>
              <a:rPr lang="en-US" dirty="0" smtClean="0"/>
              <a:t>Desertion – Strangers in a Strange land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83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9830" y="449931"/>
            <a:ext cx="10058400" cy="10767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Overcoming Adversity: 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Can-Do Attitude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752" y="2442099"/>
            <a:ext cx="11324361" cy="4801090"/>
          </a:xfrm>
        </p:spPr>
        <p:txBody>
          <a:bodyPr/>
          <a:lstStyle/>
          <a:p>
            <a:r>
              <a:rPr lang="en-US" sz="4000" dirty="0" smtClean="0">
                <a:solidFill>
                  <a:srgbClr val="FF0000"/>
                </a:solidFill>
              </a:rPr>
              <a:t>Grit</a:t>
            </a:r>
            <a:r>
              <a:rPr lang="en-US" sz="4000" dirty="0">
                <a:solidFill>
                  <a:srgbClr val="FF0000"/>
                </a:solidFill>
              </a:rPr>
              <a:t>: </a:t>
            </a:r>
            <a:r>
              <a:rPr lang="en-US" sz="4000" dirty="0"/>
              <a:t>Everyone has a bad day; Get up; </a:t>
            </a:r>
            <a:r>
              <a:rPr lang="en-US" sz="4000" dirty="0" err="1"/>
              <a:t>Surgite</a:t>
            </a:r>
            <a:r>
              <a:rPr lang="en-US" sz="4000" dirty="0"/>
              <a:t>. </a:t>
            </a:r>
            <a:endParaRPr lang="en-US" sz="4000" dirty="0" smtClean="0"/>
          </a:p>
          <a:p>
            <a:r>
              <a:rPr lang="en-US" sz="4000" dirty="0">
                <a:solidFill>
                  <a:srgbClr val="FF0000"/>
                </a:solidFill>
              </a:rPr>
              <a:t>Perseverance</a:t>
            </a:r>
            <a:r>
              <a:rPr lang="en-US" sz="4000" dirty="0" smtClean="0">
                <a:solidFill>
                  <a:srgbClr val="FF0000"/>
                </a:solidFill>
              </a:rPr>
              <a:t>: </a:t>
            </a:r>
            <a:r>
              <a:rPr lang="en-US" sz="4000" dirty="0" smtClean="0"/>
              <a:t>Scoreboard </a:t>
            </a:r>
            <a:r>
              <a:rPr lang="en-US" sz="4000" dirty="0"/>
              <a:t>– adjust when we know where we stand (results driven).</a:t>
            </a:r>
          </a:p>
          <a:p>
            <a:r>
              <a:rPr lang="en-US" sz="4000" dirty="0" smtClean="0">
                <a:solidFill>
                  <a:srgbClr val="FF0000"/>
                </a:solidFill>
              </a:rPr>
              <a:t>Passion</a:t>
            </a:r>
            <a:r>
              <a:rPr lang="en-US" sz="4000" dirty="0">
                <a:solidFill>
                  <a:srgbClr val="FF0000"/>
                </a:solidFill>
              </a:rPr>
              <a:t>:</a:t>
            </a:r>
            <a:r>
              <a:rPr lang="en-US" sz="4000" dirty="0"/>
              <a:t> </a:t>
            </a:r>
            <a:r>
              <a:rPr lang="en-US" sz="4000" dirty="0" smtClean="0"/>
              <a:t>Self-talk; Team Talk </a:t>
            </a:r>
            <a:r>
              <a:rPr lang="en-US" sz="4000" dirty="0"/>
              <a:t>– build each other up</a:t>
            </a:r>
            <a:r>
              <a:rPr lang="en-US" sz="4000" dirty="0" smtClean="0"/>
              <a:t>. 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3311" y="-169419"/>
            <a:ext cx="1799418" cy="2315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50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148591"/>
            <a:ext cx="10058400" cy="1431925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28-8 Trusted Teammates: 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Playing to Win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5364" y="1197121"/>
            <a:ext cx="11102788" cy="480109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600" dirty="0" smtClean="0"/>
          </a:p>
          <a:p>
            <a:pPr marL="0" indent="0">
              <a:buNone/>
            </a:pPr>
            <a:r>
              <a:rPr lang="en-US" sz="3600" dirty="0" smtClean="0"/>
              <a:t>Fixed on the Goal (+ Priorities)</a:t>
            </a:r>
          </a:p>
          <a:p>
            <a:pPr marL="0" indent="0">
              <a:buNone/>
            </a:pPr>
            <a:r>
              <a:rPr lang="en-US" sz="3600" dirty="0" smtClean="0"/>
              <a:t>Harry </a:t>
            </a:r>
            <a:r>
              <a:rPr lang="en-US" sz="3600" dirty="0" err="1" smtClean="0"/>
              <a:t>Sinden</a:t>
            </a:r>
            <a:r>
              <a:rPr lang="en-US" sz="3600" dirty="0" smtClean="0"/>
              <a:t> – no doubt, next shift, belief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77910"/>
            <a:ext cx="6135273" cy="41002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5273" y="3277910"/>
            <a:ext cx="6150311" cy="4100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1860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058" y="-76548"/>
            <a:ext cx="10515600" cy="1325563"/>
          </a:xfrm>
        </p:spPr>
        <p:txBody>
          <a:bodyPr/>
          <a:lstStyle/>
          <a:p>
            <a:r>
              <a:rPr lang="en-US" dirty="0" smtClean="0">
                <a:hlinkClick r:id="rId2"/>
              </a:rPr>
              <a:t>The Story behind 28-8 </a:t>
            </a:r>
            <a:endParaRPr lang="en-US" dirty="0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567" y="4577850"/>
            <a:ext cx="3512127" cy="2335876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079888" y="1522551"/>
            <a:ext cx="1761786" cy="24059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9292" y="661533"/>
            <a:ext cx="2397444" cy="14513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3031" y="58275"/>
            <a:ext cx="2831225" cy="13472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6045" y="2237760"/>
            <a:ext cx="2817476" cy="18812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547" y="1505969"/>
            <a:ext cx="1698040" cy="24224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38014" y="4703939"/>
            <a:ext cx="4189010" cy="20945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36736" y="2237760"/>
            <a:ext cx="3060950" cy="18886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7" y="4482171"/>
            <a:ext cx="2443814" cy="16312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23966" y="1505968"/>
            <a:ext cx="1965248" cy="242249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419409" y="4008981"/>
            <a:ext cx="102944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The Puck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594277" y="4008981"/>
            <a:ext cx="92685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The Call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04547" y="4040887"/>
            <a:ext cx="181941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The Proud Grad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0165951" y="1594892"/>
            <a:ext cx="100251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The Tour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41888" y="6297794"/>
            <a:ext cx="103464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The Start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8468249" y="4207882"/>
            <a:ext cx="236450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28-8 Legacy Program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77163" y="5095330"/>
            <a:ext cx="1176630" cy="95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2095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9851" y="266402"/>
            <a:ext cx="10058400" cy="1431925"/>
          </a:xfrm>
        </p:spPr>
        <p:txBody>
          <a:bodyPr/>
          <a:lstStyle/>
          <a:p>
            <a:r>
              <a:rPr lang="en-US" dirty="0" smtClean="0"/>
              <a:t>Theory (Tuckman) and TC 72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684467" y="1758580"/>
            <a:ext cx="7051675" cy="2688321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96071" y="1701170"/>
            <a:ext cx="2712210" cy="2803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2911" y="4788816"/>
            <a:ext cx="14189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Team</a:t>
            </a:r>
          </a:p>
          <a:p>
            <a:pPr algn="ctr"/>
            <a:r>
              <a:rPr lang="en-US" sz="3600" dirty="0" smtClean="0"/>
              <a:t>Chaos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4842250" y="4788816"/>
            <a:ext cx="40921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Team Canada 1972</a:t>
            </a:r>
          </a:p>
          <a:p>
            <a:pPr algn="ctr"/>
            <a:r>
              <a:rPr lang="en-US" sz="3600" dirty="0" smtClean="0"/>
              <a:t>Team …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922663" y="3782077"/>
            <a:ext cx="2222724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Come Ready to Play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11515" y="1855575"/>
            <a:ext cx="2185214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From Many to ONE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55126" y="1848931"/>
            <a:ext cx="1811714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Finding Purpose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54524" y="3782077"/>
            <a:ext cx="3281539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Overcoming Adversity: Can-do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25237" y="1848931"/>
            <a:ext cx="1645002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Playing to Win</a:t>
            </a:r>
          </a:p>
        </p:txBody>
      </p:sp>
    </p:spTree>
    <p:extLst>
      <p:ext uri="{BB962C8B-B14F-4D97-AF65-F5344CB8AC3E}">
        <p14:creationId xmlns:p14="http://schemas.microsoft.com/office/powerpoint/2010/main" val="400798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</a:t>
            </a:r>
            <a:r>
              <a:rPr lang="en-US" dirty="0"/>
              <a:t>Steps: Who are you now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3653" y="2467233"/>
            <a:ext cx="11442357" cy="41148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Ask yourself …</a:t>
            </a:r>
          </a:p>
          <a:p>
            <a:r>
              <a:rPr lang="en-US" dirty="0" smtClean="0"/>
              <a:t>What value will I add?   </a:t>
            </a:r>
            <a:r>
              <a:rPr lang="en-US" dirty="0" smtClean="0">
                <a:solidFill>
                  <a:srgbClr val="FF0000"/>
                </a:solidFill>
              </a:rPr>
              <a:t>Come Ready to Play</a:t>
            </a:r>
            <a:r>
              <a:rPr lang="en-US" dirty="0" smtClean="0"/>
              <a:t>	</a:t>
            </a:r>
            <a:endParaRPr lang="en-US" dirty="0"/>
          </a:p>
          <a:p>
            <a:r>
              <a:rPr lang="en-US" dirty="0" smtClean="0"/>
              <a:t>Where might we go together?  </a:t>
            </a:r>
            <a:r>
              <a:rPr lang="en-US" dirty="0" smtClean="0">
                <a:solidFill>
                  <a:srgbClr val="FF0000"/>
                </a:solidFill>
              </a:rPr>
              <a:t>From Many to ONE</a:t>
            </a:r>
          </a:p>
          <a:p>
            <a:r>
              <a:rPr lang="en-US" dirty="0" smtClean="0"/>
              <a:t>Why are we here?  </a:t>
            </a:r>
            <a:r>
              <a:rPr lang="en-US" dirty="0" smtClean="0">
                <a:solidFill>
                  <a:srgbClr val="FF0000"/>
                </a:solidFill>
              </a:rPr>
              <a:t>Our PURPOSE</a:t>
            </a:r>
          </a:p>
          <a:p>
            <a:r>
              <a:rPr lang="en-US" dirty="0" smtClean="0"/>
              <a:t>When the going gets tough what will I do?  </a:t>
            </a:r>
            <a:r>
              <a:rPr lang="en-US" dirty="0" smtClean="0">
                <a:solidFill>
                  <a:srgbClr val="FF0000"/>
                </a:solidFill>
              </a:rPr>
              <a:t>Can-Do Attitude</a:t>
            </a:r>
          </a:p>
          <a:p>
            <a:r>
              <a:rPr lang="en-US" dirty="0" smtClean="0"/>
              <a:t>How will I lift others?  </a:t>
            </a:r>
            <a:r>
              <a:rPr lang="en-US" dirty="0" smtClean="0">
                <a:solidFill>
                  <a:srgbClr val="FF0000"/>
                </a:solidFill>
              </a:rPr>
              <a:t>Playing to Win as a 28-8 Trusted Teammate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63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NEXT Day</a:t>
            </a:r>
            <a:endParaRPr lang="en-US" dirty="0" smtClean="0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33600" y="2154195"/>
            <a:ext cx="10058400" cy="41148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dirty="0" smtClean="0"/>
              <a:t>Chapter 9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dirty="0" smtClean="0"/>
              <a:t>Remember – November 15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dirty="0"/>
              <a:t>	</a:t>
            </a:r>
            <a:r>
              <a:rPr lang="en-US" dirty="0" smtClean="0"/>
              <a:t>Project or Case Exam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84086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6497" y="280088"/>
            <a:ext cx="10058400" cy="1431925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The Best Team Ever.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7751" y="2370269"/>
            <a:ext cx="7628237" cy="4114800"/>
          </a:xfrm>
        </p:spPr>
        <p:txBody>
          <a:bodyPr/>
          <a:lstStyle/>
          <a:p>
            <a:r>
              <a:rPr lang="en-US" dirty="0"/>
              <a:t>In 1972 </a:t>
            </a:r>
            <a:r>
              <a:rPr lang="en-US" dirty="0" smtClean="0"/>
              <a:t>the team </a:t>
            </a:r>
            <a:r>
              <a:rPr lang="en-US" dirty="0">
                <a:solidFill>
                  <a:srgbClr val="FFFF00"/>
                </a:solidFill>
              </a:rPr>
              <a:t>overcame incredible adversity</a:t>
            </a:r>
            <a:r>
              <a:rPr lang="en-US" dirty="0"/>
              <a:t> to emerge victorious.  </a:t>
            </a:r>
          </a:p>
          <a:p>
            <a:r>
              <a:rPr lang="en-US" dirty="0"/>
              <a:t>To do so </a:t>
            </a:r>
            <a:r>
              <a:rPr lang="en-US" dirty="0" smtClean="0"/>
              <a:t>they </a:t>
            </a:r>
            <a:r>
              <a:rPr lang="en-US" dirty="0">
                <a:solidFill>
                  <a:srgbClr val="FFFF00"/>
                </a:solidFill>
              </a:rPr>
              <a:t>had to become a team</a:t>
            </a:r>
            <a:r>
              <a:rPr lang="en-US" dirty="0"/>
              <a:t>, not just a collection of talented individuals. </a:t>
            </a:r>
          </a:p>
          <a:p>
            <a:r>
              <a:rPr lang="en-US" dirty="0"/>
              <a:t>We have looked back and extracted the </a:t>
            </a:r>
            <a:r>
              <a:rPr lang="en-US" dirty="0">
                <a:solidFill>
                  <a:srgbClr val="FFFF00"/>
                </a:solidFill>
              </a:rPr>
              <a:t>lessons learned </a:t>
            </a:r>
            <a:r>
              <a:rPr lang="en-US" dirty="0"/>
              <a:t>to help </a:t>
            </a:r>
            <a:r>
              <a:rPr lang="en-US" dirty="0" smtClean="0"/>
              <a:t>organizations to </a:t>
            </a:r>
            <a:r>
              <a:rPr lang="en-US" dirty="0"/>
              <a:t>unleash the </a:t>
            </a:r>
            <a:r>
              <a:rPr lang="en-US" dirty="0" smtClean="0"/>
              <a:t>Power </a:t>
            </a:r>
            <a:r>
              <a:rPr lang="en-US" dirty="0"/>
              <a:t>of </a:t>
            </a:r>
            <a:r>
              <a:rPr lang="en-US" dirty="0" smtClean="0"/>
              <a:t>Teamwork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114217" y="2778380"/>
            <a:ext cx="3651821" cy="37066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98750" y="1600585"/>
            <a:ext cx="42685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CA" sz="1600" i="1" dirty="0">
                <a:solidFill>
                  <a:prstClr val="white"/>
                </a:solidFill>
                <a:latin typeface="Calibri"/>
              </a:rPr>
              <a:t>“Everyone one of us guys, thirty-five guys who came out to play for Team Canada. We did it because we love our country and not for any other reason.”</a:t>
            </a:r>
            <a:r>
              <a:rPr lang="en-CA" sz="1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CA" sz="1600" b="1" dirty="0">
                <a:solidFill>
                  <a:prstClr val="white"/>
                </a:solidFill>
                <a:latin typeface="Calibri"/>
              </a:rPr>
              <a:t>Phil Esposito</a:t>
            </a:r>
          </a:p>
        </p:txBody>
      </p:sp>
    </p:spTree>
    <p:extLst>
      <p:ext uri="{BB962C8B-B14F-4D97-AF65-F5344CB8AC3E}">
        <p14:creationId xmlns:p14="http://schemas.microsoft.com/office/powerpoint/2010/main" val="68004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107691"/>
            <a:ext cx="12192000" cy="1527243"/>
          </a:xfrm>
          <a:prstGeom prst="rect">
            <a:avLst/>
          </a:prstGeom>
          <a:solidFill>
            <a:srgbClr val="002060"/>
          </a:solidFill>
          <a:ln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rgbClr val="FFFF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89467" y="871313"/>
            <a:ext cx="10650710" cy="675718"/>
          </a:xfrm>
        </p:spPr>
        <p:txBody>
          <a:bodyPr>
            <a:normAutofit fontScale="90000"/>
          </a:bodyPr>
          <a:lstStyle/>
          <a:p>
            <a:pPr algn="ctr"/>
            <a:r>
              <a:rPr lang="en-CA" sz="4900" dirty="0" smtClean="0">
                <a:solidFill>
                  <a:schemeClr val="tx1"/>
                </a:solidFill>
              </a:rPr>
              <a:t>The </a:t>
            </a:r>
            <a:r>
              <a:rPr lang="en-CA" sz="4900" dirty="0" smtClean="0">
                <a:solidFill>
                  <a:srgbClr val="FF0000"/>
                </a:solidFill>
              </a:rPr>
              <a:t>Power of Teamwork </a:t>
            </a:r>
            <a:r>
              <a:rPr lang="en-CA" sz="4900" dirty="0" smtClean="0">
                <a:solidFill>
                  <a:schemeClr val="tx1"/>
                </a:solidFill>
              </a:rPr>
              <a:t>is the Lasting Legacy of TC72   </a:t>
            </a:r>
            <a:r>
              <a:rPr lang="en-CA" sz="3200" dirty="0">
                <a:solidFill>
                  <a:schemeClr val="bg1"/>
                </a:solidFill>
              </a:rPr>
              <a:t/>
            </a:r>
            <a:br>
              <a:rPr lang="en-CA" sz="3200" dirty="0">
                <a:solidFill>
                  <a:schemeClr val="bg1"/>
                </a:solidFill>
              </a:rPr>
            </a:br>
            <a:r>
              <a:rPr lang="en-CA" sz="3200" dirty="0">
                <a:solidFill>
                  <a:schemeClr val="bg1"/>
                </a:solidFill>
              </a:rPr>
              <a:t/>
            </a:r>
            <a:br>
              <a:rPr lang="en-CA" sz="3200" dirty="0">
                <a:solidFill>
                  <a:schemeClr val="bg1"/>
                </a:solidFill>
              </a:rPr>
            </a:br>
            <a:endParaRPr lang="en-CA" sz="3200" dirty="0">
              <a:solidFill>
                <a:schemeClr val="bg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sz="half" idx="1"/>
          </p:nvPr>
        </p:nvSpPr>
        <p:spPr>
          <a:xfrm>
            <a:off x="234239" y="4074924"/>
            <a:ext cx="3982914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CA" sz="2200" b="1" i="1" dirty="0"/>
              <a:t>"</a:t>
            </a:r>
            <a:r>
              <a:rPr lang="en-CA" sz="2200" i="1" dirty="0">
                <a:solidFill>
                  <a:srgbClr val="FFFF00"/>
                </a:solidFill>
              </a:rPr>
              <a:t>What that team did, I don't think there has been a greater feat in sports. </a:t>
            </a:r>
            <a:r>
              <a:rPr lang="en-CA" sz="2200" i="1" dirty="0"/>
              <a:t>It was an unbelievable comeback against a great Russian team. I've never seen anything like it.</a:t>
            </a:r>
            <a:r>
              <a:rPr lang="en-CA" sz="2200" b="1" i="1" dirty="0"/>
              <a:t>"</a:t>
            </a:r>
            <a:r>
              <a:rPr lang="en-CA" sz="2200" dirty="0"/>
              <a:t> </a:t>
            </a:r>
            <a:r>
              <a:rPr lang="en-CA" sz="2200" b="1" dirty="0"/>
              <a:t>Bobby Orr</a:t>
            </a:r>
          </a:p>
        </p:txBody>
      </p:sp>
      <p:sp>
        <p:nvSpPr>
          <p:cNvPr id="9" name="Text Placeholder 7"/>
          <p:cNvSpPr txBox="1">
            <a:spLocks/>
          </p:cNvSpPr>
          <p:nvPr/>
        </p:nvSpPr>
        <p:spPr>
          <a:xfrm>
            <a:off x="4341062" y="4208946"/>
            <a:ext cx="3176359" cy="19373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2200" i="1" dirty="0">
                <a:solidFill>
                  <a:schemeClr val="bg1"/>
                </a:solidFill>
              </a:rPr>
              <a:t>"</a:t>
            </a:r>
            <a:r>
              <a:rPr lang="en-CA" sz="2200" i="1" dirty="0">
                <a:solidFill>
                  <a:schemeClr val="tx1"/>
                </a:solidFill>
              </a:rPr>
              <a:t>I </a:t>
            </a:r>
            <a:r>
              <a:rPr lang="en-CA" sz="2200" i="1" dirty="0" smtClean="0">
                <a:solidFill>
                  <a:schemeClr val="tx1"/>
                </a:solidFill>
              </a:rPr>
              <a:t>was </a:t>
            </a:r>
            <a:r>
              <a:rPr lang="en-CA" sz="2200" i="1" dirty="0">
                <a:solidFill>
                  <a:schemeClr val="tx1"/>
                </a:solidFill>
              </a:rPr>
              <a:t>a member of nine Stanley Cup teams, but this </a:t>
            </a:r>
            <a:r>
              <a:rPr lang="en-CA" sz="2200" i="1" dirty="0">
                <a:solidFill>
                  <a:srgbClr val="FFFF00"/>
                </a:solidFill>
              </a:rPr>
              <a:t>was the greatest experience of my career.</a:t>
            </a:r>
            <a:r>
              <a:rPr lang="en-CA" sz="2200" i="1" dirty="0">
                <a:solidFill>
                  <a:schemeClr val="tx1"/>
                </a:solidFill>
              </a:rPr>
              <a:t>" </a:t>
            </a:r>
            <a:r>
              <a:rPr lang="en-CA" sz="2200" b="1" dirty="0">
                <a:solidFill>
                  <a:schemeClr val="tx1"/>
                </a:solidFill>
              </a:rPr>
              <a:t>Serge Savard</a:t>
            </a:r>
          </a:p>
        </p:txBody>
      </p:sp>
      <p:sp>
        <p:nvSpPr>
          <p:cNvPr id="10" name="Text Placeholder 7"/>
          <p:cNvSpPr txBox="1">
            <a:spLocks/>
          </p:cNvSpPr>
          <p:nvPr/>
        </p:nvSpPr>
        <p:spPr>
          <a:xfrm>
            <a:off x="7898141" y="4208944"/>
            <a:ext cx="3601730" cy="234268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b="1" i="1" dirty="0">
                <a:solidFill>
                  <a:schemeClr val="tx1"/>
                </a:solidFill>
              </a:rPr>
              <a:t>"</a:t>
            </a:r>
            <a:r>
              <a:rPr lang="en-CA" i="1" dirty="0">
                <a:solidFill>
                  <a:schemeClr val="tx1"/>
                </a:solidFill>
              </a:rPr>
              <a:t>It turned out to be more than just a hockey series. A lot of pride came into play - </a:t>
            </a:r>
            <a:r>
              <a:rPr lang="en-CA" i="1" dirty="0">
                <a:solidFill>
                  <a:srgbClr val="FFFF00"/>
                </a:solidFill>
              </a:rPr>
              <a:t>pride in yourself, pride in your team, pride in your country.</a:t>
            </a:r>
            <a:r>
              <a:rPr lang="en-CA" b="1" i="1" dirty="0">
                <a:solidFill>
                  <a:schemeClr val="tx1"/>
                </a:solidFill>
              </a:rPr>
              <a:t>"</a:t>
            </a:r>
            <a:r>
              <a:rPr lang="en-CA" dirty="0">
                <a:solidFill>
                  <a:schemeClr val="tx1"/>
                </a:solidFill>
              </a:rPr>
              <a:t>    </a:t>
            </a:r>
            <a:r>
              <a:rPr lang="en-CA" b="1" dirty="0">
                <a:solidFill>
                  <a:schemeClr val="tx1"/>
                </a:solidFill>
              </a:rPr>
              <a:t>Ed Johnston</a:t>
            </a:r>
          </a:p>
        </p:txBody>
      </p:sp>
      <p:pic>
        <p:nvPicPr>
          <p:cNvPr id="3074" name="Picture 2" descr="http://teamcanada1972.ca/img/players/johnston_he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1756" y="1830237"/>
            <a:ext cx="1714500" cy="2095501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teamcanada1972.ca/img/players/orr_hea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269" y="1861609"/>
            <a:ext cx="1714500" cy="2095501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teamcanada1972.ca/img/players/savard_hea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992" y="1830238"/>
            <a:ext cx="1714500" cy="2095501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82" r="37952"/>
          <a:stretch/>
        </p:blipFill>
        <p:spPr>
          <a:xfrm>
            <a:off x="7265972" y="2486020"/>
            <a:ext cx="1180619" cy="95443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82" r="37952"/>
          <a:stretch/>
        </p:blipFill>
        <p:spPr>
          <a:xfrm>
            <a:off x="3376996" y="2486021"/>
            <a:ext cx="1180619" cy="95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48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Set the Stage …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1" y="1537759"/>
            <a:ext cx="3133206" cy="23048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5867" y="988675"/>
            <a:ext cx="5046133" cy="2838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33180"/>
            <a:ext cx="3513667" cy="20437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1831" y="4045655"/>
            <a:ext cx="3399367" cy="22662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3617" y="3962062"/>
            <a:ext cx="4088347" cy="26376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1164" y="2969684"/>
            <a:ext cx="4572000" cy="3429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96109" y="1487741"/>
            <a:ext cx="2838450" cy="45243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97312" y="1539055"/>
            <a:ext cx="3298797" cy="189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32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hlinkClick r:id="rId2"/>
              </a:rPr>
              <a:t>Team of the Century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399" y="1548039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526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081" y="5005295"/>
            <a:ext cx="11738919" cy="1431925"/>
          </a:xfrm>
        </p:spPr>
        <p:txBody>
          <a:bodyPr/>
          <a:lstStyle/>
          <a:p>
            <a:r>
              <a:rPr lang="en-US" sz="1800" dirty="0" smtClean="0"/>
              <a:t>1999: Voted </a:t>
            </a:r>
            <a:r>
              <a:rPr lang="en-US" sz="1800" dirty="0"/>
              <a:t>“The Team of the Century” by the Canadian </a:t>
            </a:r>
            <a:r>
              <a:rPr lang="en-US" sz="1800" dirty="0" smtClean="0"/>
              <a:t>Press/La Press </a:t>
            </a:r>
            <a:r>
              <a:rPr lang="en-US" sz="1800" dirty="0" err="1" smtClean="0"/>
              <a:t>Canadienne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 smtClean="0"/>
              <a:t>2000: Team </a:t>
            </a:r>
            <a:r>
              <a:rPr lang="en-US" sz="1800" dirty="0"/>
              <a:t>Canada 1972 Royal Mint Millennium </a:t>
            </a:r>
            <a:r>
              <a:rPr lang="en-US" sz="1800" dirty="0" smtClean="0"/>
              <a:t>Tribute Monument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2005</a:t>
            </a:r>
            <a:r>
              <a:rPr lang="en-US" sz="1800" dirty="0" smtClean="0"/>
              <a:t>: Team </a:t>
            </a:r>
            <a:r>
              <a:rPr lang="en-US" sz="1800" dirty="0"/>
              <a:t>Canada 1972 is inducted into the Canada’s </a:t>
            </a:r>
            <a:r>
              <a:rPr lang="en-US" sz="1800" dirty="0" smtClean="0"/>
              <a:t>Sports Hall </a:t>
            </a:r>
            <a:r>
              <a:rPr lang="en-US" sz="1800" dirty="0"/>
              <a:t>of Fame, the first team to be inducted into the Hall</a:t>
            </a:r>
            <a:br>
              <a:rPr lang="en-US" sz="1800" dirty="0"/>
            </a:br>
            <a:r>
              <a:rPr lang="en-US" sz="1800" dirty="0" smtClean="0"/>
              <a:t>2012: Presented </a:t>
            </a:r>
            <a:r>
              <a:rPr lang="en-US" sz="1800" dirty="0"/>
              <a:t>with a Star on Canada’s Walk of Fame</a:t>
            </a:r>
            <a:br>
              <a:rPr lang="en-US" sz="1800" dirty="0"/>
            </a:br>
            <a:r>
              <a:rPr lang="en-US" sz="1800" dirty="0" smtClean="0"/>
              <a:t>2017:  </a:t>
            </a:r>
            <a:r>
              <a:rPr lang="en-US" sz="1800" dirty="0"/>
              <a:t>Canada Post </a:t>
            </a:r>
            <a:r>
              <a:rPr lang="en-US" sz="1800" dirty="0" err="1"/>
              <a:t>honours</a:t>
            </a:r>
            <a:r>
              <a:rPr lang="en-US" sz="1800" dirty="0"/>
              <a:t> Team Canada 1972</a:t>
            </a:r>
            <a:br>
              <a:rPr lang="en-US" sz="1800" dirty="0"/>
            </a:br>
            <a:r>
              <a:rPr lang="en-US" sz="1800" dirty="0" smtClean="0"/>
              <a:t>2017: Thirteen </a:t>
            </a:r>
            <a:r>
              <a:rPr lang="en-US" sz="1800" dirty="0"/>
              <a:t>team members are recognized as members of </a:t>
            </a:r>
            <a:r>
              <a:rPr lang="en-US" sz="1800" dirty="0" smtClean="0"/>
              <a:t>the NHL’s </a:t>
            </a:r>
            <a:r>
              <a:rPr lang="en-US" sz="1800" dirty="0"/>
              <a:t>Top 100 Players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96" y="136525"/>
            <a:ext cx="6527089" cy="44860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8926" y="255587"/>
            <a:ext cx="2857500" cy="1600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1563" y="1985311"/>
            <a:ext cx="3514725" cy="13049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9167" y="296567"/>
            <a:ext cx="1766215" cy="13060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836" y="160337"/>
            <a:ext cx="5095875" cy="8953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3555" y="3376517"/>
            <a:ext cx="1921736" cy="1246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21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28-8 Power of Teamwork Themes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1849" y="1981200"/>
            <a:ext cx="11804821" cy="41148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Come Ready </a:t>
            </a:r>
            <a:r>
              <a:rPr lang="en-US" dirty="0">
                <a:solidFill>
                  <a:srgbClr val="FF0000"/>
                </a:solidFill>
              </a:rPr>
              <a:t>to Play:</a:t>
            </a:r>
            <a:r>
              <a:rPr lang="en-US" dirty="0"/>
              <a:t> </a:t>
            </a:r>
            <a:r>
              <a:rPr lang="en-US" dirty="0" smtClean="0"/>
              <a:t>We are all Individually </a:t>
            </a:r>
            <a:r>
              <a:rPr lang="en-US" dirty="0"/>
              <a:t>R</a:t>
            </a:r>
            <a:r>
              <a:rPr lang="en-US" dirty="0" smtClean="0"/>
              <a:t>esponsible  </a:t>
            </a:r>
            <a:endParaRPr lang="en-US" i="1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From </a:t>
            </a:r>
            <a:r>
              <a:rPr lang="en-US" dirty="0">
                <a:solidFill>
                  <a:srgbClr val="FF0000"/>
                </a:solidFill>
              </a:rPr>
              <a:t>Many to ONE:</a:t>
            </a:r>
            <a:r>
              <a:rPr lang="en-US" dirty="0"/>
              <a:t> </a:t>
            </a:r>
            <a:r>
              <a:rPr lang="en-US" dirty="0" smtClean="0"/>
              <a:t>Individual Commitment to a Group Outcome </a:t>
            </a:r>
            <a:endParaRPr lang="en-US" i="1" dirty="0" smtClean="0"/>
          </a:p>
          <a:p>
            <a:r>
              <a:rPr lang="en-US" dirty="0">
                <a:solidFill>
                  <a:srgbClr val="FF0000"/>
                </a:solidFill>
              </a:rPr>
              <a:t>Find Purpose:</a:t>
            </a:r>
            <a:r>
              <a:rPr lang="en-US" dirty="0"/>
              <a:t>  Ignite </a:t>
            </a:r>
            <a:r>
              <a:rPr lang="en-US" dirty="0" smtClean="0"/>
              <a:t>our </a:t>
            </a:r>
            <a:r>
              <a:rPr lang="en-US" dirty="0" err="1"/>
              <a:t>O’Canada</a:t>
            </a:r>
            <a:r>
              <a:rPr lang="en-US" dirty="0"/>
              <a:t> moment</a:t>
            </a:r>
            <a:endParaRPr lang="en-US" i="1" dirty="0"/>
          </a:p>
          <a:p>
            <a:r>
              <a:rPr lang="en-US" dirty="0" smtClean="0">
                <a:solidFill>
                  <a:srgbClr val="FF0000"/>
                </a:solidFill>
              </a:rPr>
              <a:t>Overcome </a:t>
            </a:r>
            <a:r>
              <a:rPr lang="en-US" dirty="0">
                <a:solidFill>
                  <a:srgbClr val="FF0000"/>
                </a:solidFill>
              </a:rPr>
              <a:t>Adversity:</a:t>
            </a:r>
            <a:r>
              <a:rPr lang="en-US" dirty="0"/>
              <a:t> </a:t>
            </a:r>
            <a:r>
              <a:rPr lang="en-US" dirty="0" smtClean="0"/>
              <a:t>Can-do Attitude</a:t>
            </a:r>
            <a:endParaRPr lang="en-US" i="1" dirty="0"/>
          </a:p>
          <a:p>
            <a:r>
              <a:rPr lang="en-US" dirty="0">
                <a:solidFill>
                  <a:srgbClr val="FF0000"/>
                </a:solidFill>
              </a:rPr>
              <a:t>Playing to Win:</a:t>
            </a:r>
            <a:r>
              <a:rPr lang="en-US" dirty="0"/>
              <a:t> 28-8 </a:t>
            </a:r>
            <a:r>
              <a:rPr lang="en-US" dirty="0" smtClean="0"/>
              <a:t>Trusted Teammates </a:t>
            </a:r>
            <a:endParaRPr lang="en-US" i="1" dirty="0"/>
          </a:p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Leverage </a:t>
            </a:r>
            <a:r>
              <a:rPr lang="en-US" dirty="0"/>
              <a:t>the </a:t>
            </a:r>
            <a:r>
              <a:rPr lang="en-US" dirty="0" smtClean="0"/>
              <a:t>Power </a:t>
            </a:r>
            <a:r>
              <a:rPr lang="en-US" dirty="0"/>
              <a:t>of </a:t>
            </a:r>
            <a:r>
              <a:rPr lang="en-US" dirty="0" smtClean="0"/>
              <a:t>Teamwork</a:t>
            </a:r>
            <a:r>
              <a:rPr lang="en-US" dirty="0"/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6486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Come Ready to Play: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9816" y="1736726"/>
            <a:ext cx="10706965" cy="49805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Understand that </a:t>
            </a:r>
            <a:r>
              <a:rPr lang="en-US" dirty="0" smtClean="0"/>
              <a:t>individually</a:t>
            </a:r>
            <a:r>
              <a:rPr lang="en-US" dirty="0" smtClean="0">
                <a:solidFill>
                  <a:srgbClr val="FF0000"/>
                </a:solidFill>
              </a:rPr>
              <a:t> WE</a:t>
            </a:r>
            <a:r>
              <a:rPr lang="en-US" dirty="0" smtClean="0"/>
              <a:t> each need </a:t>
            </a:r>
            <a:r>
              <a:rPr lang="en-US" dirty="0"/>
              <a:t>to Add Value</a:t>
            </a:r>
            <a:endParaRPr lang="en-US" sz="3200" dirty="0" smtClean="0">
              <a:solidFill>
                <a:srgbClr val="FF0000"/>
              </a:solidFill>
            </a:endParaRPr>
          </a:p>
          <a:p>
            <a:r>
              <a:rPr lang="en-US" sz="3200" dirty="0" smtClean="0">
                <a:solidFill>
                  <a:srgbClr val="FF0000"/>
                </a:solidFill>
              </a:rPr>
              <a:t>Prepared:</a:t>
            </a:r>
            <a:r>
              <a:rPr lang="en-US" dirty="0" smtClean="0"/>
              <a:t> Responsible </a:t>
            </a:r>
            <a:r>
              <a:rPr lang="en-US" dirty="0"/>
              <a:t>for our own </a:t>
            </a:r>
            <a:r>
              <a:rPr lang="en-US" dirty="0" smtClean="0"/>
              <a:t>good Work; Draw </a:t>
            </a:r>
            <a:r>
              <a:rPr lang="en-US" dirty="0"/>
              <a:t>from </a:t>
            </a:r>
            <a:r>
              <a:rPr lang="en-US" dirty="0" smtClean="0"/>
              <a:t>personal Strengths </a:t>
            </a:r>
          </a:p>
          <a:p>
            <a:r>
              <a:rPr lang="en-US" dirty="0">
                <a:solidFill>
                  <a:srgbClr val="FF0000"/>
                </a:solidFill>
              </a:rPr>
              <a:t>Accountable: </a:t>
            </a:r>
            <a:r>
              <a:rPr lang="en-US" dirty="0" smtClean="0"/>
              <a:t>DWYSYWD</a:t>
            </a:r>
            <a:endParaRPr lang="en-US" dirty="0"/>
          </a:p>
          <a:p>
            <a:r>
              <a:rPr lang="en-US" sz="3200" dirty="0" smtClean="0">
                <a:solidFill>
                  <a:srgbClr val="FF0000"/>
                </a:solidFill>
              </a:rPr>
              <a:t>Committed: </a:t>
            </a:r>
            <a:r>
              <a:rPr lang="en-US" sz="3200" dirty="0" smtClean="0"/>
              <a:t>Span Boundaries – connect and engage</a:t>
            </a:r>
          </a:p>
          <a:p>
            <a:endParaRPr lang="en-US" sz="3200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460" y="4849725"/>
            <a:ext cx="2094470" cy="20944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6261" y="4836559"/>
            <a:ext cx="2114550" cy="21621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4288" y="4865126"/>
            <a:ext cx="2845542" cy="207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17449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himmer">
  <a:themeElements>
    <a:clrScheme name="Shimmer 2">
      <a:dk1>
        <a:srgbClr val="000099"/>
      </a:dk1>
      <a:lt1>
        <a:srgbClr val="FFFFFF"/>
      </a:lt1>
      <a:dk2>
        <a:srgbClr val="000066"/>
      </a:dk2>
      <a:lt2>
        <a:srgbClr val="EAEAEA"/>
      </a:lt2>
      <a:accent1>
        <a:srgbClr val="66CCFF"/>
      </a:accent1>
      <a:accent2>
        <a:srgbClr val="0066FF"/>
      </a:accent2>
      <a:accent3>
        <a:srgbClr val="AAAAB8"/>
      </a:accent3>
      <a:accent4>
        <a:srgbClr val="DADADA"/>
      </a:accent4>
      <a:accent5>
        <a:srgbClr val="B8E2FF"/>
      </a:accent5>
      <a:accent6>
        <a:srgbClr val="005CE7"/>
      </a:accent6>
      <a:hlink>
        <a:srgbClr val="FFFFCC"/>
      </a:hlink>
      <a:folHlink>
        <a:srgbClr val="99CC00"/>
      </a:folHlink>
    </a:clrScheme>
    <a:fontScheme name="Shimmer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himmer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immer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immer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27947</TotalTime>
  <Words>716</Words>
  <Application>Microsoft Office PowerPoint</Application>
  <PresentationFormat>Widescreen</PresentationFormat>
  <Paragraphs>106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Tahoma</vt:lpstr>
      <vt:lpstr>Wingdings</vt:lpstr>
      <vt:lpstr>Shimmer</vt:lpstr>
      <vt:lpstr>The Power of Teamwork</vt:lpstr>
      <vt:lpstr>The Story behind 28-8 </vt:lpstr>
      <vt:lpstr>The Best Team Ever.</vt:lpstr>
      <vt:lpstr>The Power of Teamwork is the Lasting Legacy of TC72     </vt:lpstr>
      <vt:lpstr>Set the Stage …</vt:lpstr>
      <vt:lpstr>Team of the Century</vt:lpstr>
      <vt:lpstr>1999: Voted “The Team of the Century” by the Canadian Press/La Press Canadienne 2000: Team Canada 1972 Royal Mint Millennium Tribute Monument 2005: Team Canada 1972 is inducted into the Canada’s Sports Hall of Fame, the first team to be inducted into the Hall 2012: Presented with a Star on Canada’s Walk of Fame 2017:  Canada Post honours Team Canada 1972 2017: Thirteen team members are recognized as members of the NHL’s Top 100 Players</vt:lpstr>
      <vt:lpstr>28-8 Power of Teamwork Themes</vt:lpstr>
      <vt:lpstr>Come Ready to Play:</vt:lpstr>
      <vt:lpstr>Take out your phone (camera) 5 min.</vt:lpstr>
      <vt:lpstr>Mingle and Share </vt:lpstr>
      <vt:lpstr>From Many to ONE</vt:lpstr>
      <vt:lpstr>From Many to One</vt:lpstr>
      <vt:lpstr>Finding Purpose</vt:lpstr>
      <vt:lpstr>Find Purpose: Why are WE here? What are WE playing for? </vt:lpstr>
      <vt:lpstr>Being On PURPOSE versus On Task. </vt:lpstr>
      <vt:lpstr>Story: 28-8 Adversity</vt:lpstr>
      <vt:lpstr>Overcoming Adversity:  Can-Do Attitude </vt:lpstr>
      <vt:lpstr>28-8 Trusted Teammates:  Playing to Win</vt:lpstr>
      <vt:lpstr>Theory (Tuckman) and TC 72</vt:lpstr>
      <vt:lpstr>Next Steps: Who are you now?</vt:lpstr>
      <vt:lpstr>NEXT Day</vt:lpstr>
    </vt:vector>
  </TitlesOfParts>
  <Company>Goodman School of Business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Barry Wright</dc:creator>
  <cp:lastModifiedBy>Barry Wright</cp:lastModifiedBy>
  <cp:revision>144</cp:revision>
  <cp:lastPrinted>2018-11-01T19:56:42Z</cp:lastPrinted>
  <dcterms:created xsi:type="dcterms:W3CDTF">2018-06-18T20:09:47Z</dcterms:created>
  <dcterms:modified xsi:type="dcterms:W3CDTF">2018-11-05T18:01:28Z</dcterms:modified>
</cp:coreProperties>
</file>