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handoutMasterIdLst>
    <p:handoutMasterId r:id="rId104"/>
  </p:handoutMasterIdLst>
  <p:sldIdLst>
    <p:sldId id="508" r:id="rId2"/>
    <p:sldId id="382" r:id="rId3"/>
    <p:sldId id="471" r:id="rId4"/>
    <p:sldId id="588" r:id="rId5"/>
    <p:sldId id="589" r:id="rId6"/>
    <p:sldId id="590" r:id="rId7"/>
    <p:sldId id="591" r:id="rId8"/>
    <p:sldId id="594" r:id="rId9"/>
    <p:sldId id="595" r:id="rId10"/>
    <p:sldId id="596" r:id="rId11"/>
    <p:sldId id="597" r:id="rId12"/>
    <p:sldId id="598" r:id="rId13"/>
    <p:sldId id="599" r:id="rId14"/>
    <p:sldId id="604" r:id="rId15"/>
    <p:sldId id="605" r:id="rId16"/>
    <p:sldId id="607" r:id="rId17"/>
    <p:sldId id="608" r:id="rId18"/>
    <p:sldId id="609" r:id="rId19"/>
    <p:sldId id="610" r:id="rId20"/>
    <p:sldId id="611" r:id="rId21"/>
    <p:sldId id="612" r:id="rId22"/>
    <p:sldId id="613" r:id="rId23"/>
    <p:sldId id="661" r:id="rId24"/>
    <p:sldId id="614" r:id="rId25"/>
    <p:sldId id="615" r:id="rId26"/>
    <p:sldId id="616" r:id="rId27"/>
    <p:sldId id="617" r:id="rId28"/>
    <p:sldId id="618" r:id="rId29"/>
    <p:sldId id="619" r:id="rId30"/>
    <p:sldId id="620" r:id="rId31"/>
    <p:sldId id="621" r:id="rId32"/>
    <p:sldId id="622" r:id="rId33"/>
    <p:sldId id="624" r:id="rId34"/>
    <p:sldId id="625" r:id="rId35"/>
    <p:sldId id="626" r:id="rId36"/>
    <p:sldId id="627" r:id="rId37"/>
    <p:sldId id="628" r:id="rId38"/>
    <p:sldId id="629" r:id="rId39"/>
    <p:sldId id="630" r:id="rId40"/>
    <p:sldId id="631" r:id="rId41"/>
    <p:sldId id="633" r:id="rId42"/>
    <p:sldId id="662" r:id="rId43"/>
    <p:sldId id="663" r:id="rId44"/>
    <p:sldId id="634" r:id="rId45"/>
    <p:sldId id="635" r:id="rId46"/>
    <p:sldId id="636" r:id="rId47"/>
    <p:sldId id="637" r:id="rId48"/>
    <p:sldId id="638" r:id="rId49"/>
    <p:sldId id="639" r:id="rId50"/>
    <p:sldId id="640" r:id="rId51"/>
    <p:sldId id="641" r:id="rId52"/>
    <p:sldId id="643" r:id="rId53"/>
    <p:sldId id="644" r:id="rId54"/>
    <p:sldId id="646" r:id="rId55"/>
    <p:sldId id="647" r:id="rId56"/>
    <p:sldId id="648" r:id="rId57"/>
    <p:sldId id="649" r:id="rId58"/>
    <p:sldId id="650" r:id="rId59"/>
    <p:sldId id="652" r:id="rId60"/>
    <p:sldId id="653" r:id="rId61"/>
    <p:sldId id="654" r:id="rId62"/>
    <p:sldId id="655" r:id="rId63"/>
    <p:sldId id="659" r:id="rId64"/>
    <p:sldId id="528" r:id="rId65"/>
    <p:sldId id="532" r:id="rId66"/>
    <p:sldId id="533" r:id="rId67"/>
    <p:sldId id="535" r:id="rId68"/>
    <p:sldId id="529" r:id="rId69"/>
    <p:sldId id="530" r:id="rId70"/>
    <p:sldId id="514" r:id="rId71"/>
    <p:sldId id="515" r:id="rId72"/>
    <p:sldId id="516" r:id="rId73"/>
    <p:sldId id="537" r:id="rId74"/>
    <p:sldId id="517" r:id="rId75"/>
    <p:sldId id="538" r:id="rId76"/>
    <p:sldId id="518" r:id="rId77"/>
    <p:sldId id="569" r:id="rId78"/>
    <p:sldId id="503" r:id="rId79"/>
    <p:sldId id="555" r:id="rId80"/>
    <p:sldId id="556" r:id="rId81"/>
    <p:sldId id="557" r:id="rId82"/>
    <p:sldId id="558" r:id="rId83"/>
    <p:sldId id="563" r:id="rId84"/>
    <p:sldId id="564" r:id="rId85"/>
    <p:sldId id="565" r:id="rId86"/>
    <p:sldId id="567" r:id="rId87"/>
    <p:sldId id="568" r:id="rId88"/>
    <p:sldId id="485" r:id="rId89"/>
    <p:sldId id="561" r:id="rId90"/>
    <p:sldId id="562" r:id="rId91"/>
    <p:sldId id="583" r:id="rId92"/>
    <p:sldId id="585" r:id="rId93"/>
    <p:sldId id="576" r:id="rId94"/>
    <p:sldId id="580" r:id="rId95"/>
    <p:sldId id="571" r:id="rId96"/>
    <p:sldId id="572" r:id="rId97"/>
    <p:sldId id="573" r:id="rId98"/>
    <p:sldId id="574" r:id="rId99"/>
    <p:sldId id="575" r:id="rId100"/>
    <p:sldId id="315" r:id="rId101"/>
    <p:sldId id="584" r:id="rId10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3333FF"/>
    <a:srgbClr val="00FF00"/>
    <a:srgbClr val="FFFF00"/>
    <a:srgbClr val="6666FF"/>
    <a:srgbClr val="777777"/>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909" autoAdjust="0"/>
  </p:normalViewPr>
  <p:slideViewPr>
    <p:cSldViewPr>
      <p:cViewPr varScale="1">
        <p:scale>
          <a:sx n="106" d="100"/>
          <a:sy n="106" d="100"/>
        </p:scale>
        <p:origin x="17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7987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7987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7987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7CDAF4AE-AF54-43EB-817B-6332AD99D880}" type="slidenum">
              <a:rPr lang="en-US"/>
              <a:pPr/>
              <a:t>‹#›</a:t>
            </a:fld>
            <a:endParaRPr lang="en-US"/>
          </a:p>
        </p:txBody>
      </p:sp>
    </p:spTree>
    <p:extLst>
      <p:ext uri="{BB962C8B-B14F-4D97-AF65-F5344CB8AC3E}">
        <p14:creationId xmlns:p14="http://schemas.microsoft.com/office/powerpoint/2010/main" val="1572542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7270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727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7270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71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7271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1B7F378F-61C7-4F49-AE8B-408B953D60D1}" type="slidenum">
              <a:rPr lang="en-US"/>
              <a:pPr/>
              <a:t>‹#›</a:t>
            </a:fld>
            <a:endParaRPr lang="en-US"/>
          </a:p>
        </p:txBody>
      </p:sp>
    </p:spTree>
    <p:extLst>
      <p:ext uri="{BB962C8B-B14F-4D97-AF65-F5344CB8AC3E}">
        <p14:creationId xmlns:p14="http://schemas.microsoft.com/office/powerpoint/2010/main" val="11266124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sz="2000" dirty="0">
                <a:latin typeface="Palatino" pitchFamily="2" charset="0"/>
                <a:cs typeface="Arial" panose="020B0604020202020204" pitchFamily="34" charset="0"/>
              </a:rPr>
              <a:t>How does that make us feel? (show each statement)</a:t>
            </a:r>
          </a:p>
          <a:p>
            <a:pPr>
              <a:buFontTx/>
              <a:buChar char="-"/>
            </a:pPr>
            <a:r>
              <a:rPr lang="en-US" altLang="en-US" sz="2000" dirty="0">
                <a:latin typeface="Palatino" pitchFamily="2" charset="0"/>
                <a:cs typeface="Arial" panose="020B0604020202020204" pitchFamily="34" charset="0"/>
              </a:rPr>
              <a:t>Why is that?</a:t>
            </a:r>
          </a:p>
          <a:p>
            <a:pPr>
              <a:buFontTx/>
              <a:buChar char="-"/>
            </a:pPr>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At the root, change done to us, we’re being asked to comply. </a:t>
            </a:r>
          </a:p>
          <a:p>
            <a:r>
              <a:rPr lang="en-US" altLang="en-US" sz="2000" dirty="0">
                <a:latin typeface="Palatino" pitchFamily="2" charset="0"/>
                <a:cs typeface="Arial" panose="020B0604020202020204" pitchFamily="34" charset="0"/>
              </a:rPr>
              <a:t>* People respond by doing what’s asked </a:t>
            </a:r>
          </a:p>
          <a:p>
            <a:pPr marL="571442" indent="-571442">
              <a:buFontTx/>
              <a:buChar char="•"/>
            </a:pPr>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Change done by us, we’re committed to it, we’re going to get it done no matter what</a:t>
            </a:r>
          </a:p>
          <a:p>
            <a:r>
              <a:rPr lang="en-US" altLang="en-US" sz="2000" dirty="0">
                <a:latin typeface="Palatino" pitchFamily="2" charset="0"/>
                <a:cs typeface="Arial" panose="020B0604020202020204" pitchFamily="34" charset="0"/>
              </a:rPr>
              <a:t>* People respond by doing what it takes.</a:t>
            </a:r>
          </a:p>
          <a:p>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Commitment vs. compliance</a:t>
            </a:r>
          </a:p>
        </p:txBody>
      </p:sp>
      <p:sp>
        <p:nvSpPr>
          <p:cNvPr id="17411"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ExperienceChange</a:t>
            </a:r>
          </a:p>
        </p:txBody>
      </p:sp>
      <p:sp>
        <p:nvSpPr>
          <p:cNvPr id="17412"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November 14, 2003</a:t>
            </a:r>
          </a:p>
        </p:txBody>
      </p:sp>
      <p:sp>
        <p:nvSpPr>
          <p:cNvPr id="17413"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Change Management Simulation</a:t>
            </a:r>
          </a:p>
        </p:txBody>
      </p:sp>
      <p:sp>
        <p:nvSpPr>
          <p:cNvPr id="17414"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eaLnBrk="1" hangingPunct="1"/>
            <a:fld id="{DF75911D-6D53-4686-81AF-FE1E57CF5E14}" type="slidenum">
              <a:rPr lang="en-US" altLang="en-US" sz="1200">
                <a:solidFill>
                  <a:srgbClr val="000000"/>
                </a:solidFill>
              </a:rPr>
              <a:pPr eaLnBrk="1" hangingPunct="1"/>
              <a:t>4</a:t>
            </a:fld>
            <a:endParaRPr lang="en-US" altLang="en-US" sz="1200">
              <a:solidFill>
                <a:srgbClr val="000000"/>
              </a:solidFill>
            </a:endParaRPr>
          </a:p>
        </p:txBody>
      </p:sp>
    </p:spTree>
    <p:extLst>
      <p:ext uri="{BB962C8B-B14F-4D97-AF65-F5344CB8AC3E}">
        <p14:creationId xmlns:p14="http://schemas.microsoft.com/office/powerpoint/2010/main" val="1851236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shared</a:t>
            </a:r>
            <a:r>
              <a:rPr lang="en-US" baseline="0" dirty="0" smtClean="0"/>
              <a:t> with you that I have a foot in business and a foot in science, so when I can, I take a scientific lens to business concepts </a:t>
            </a:r>
          </a:p>
          <a:p>
            <a:endParaRPr lang="en-US" dirty="0" smtClean="0"/>
          </a:p>
          <a:p>
            <a:endParaRPr lang="en-US" dirty="0" smtClean="0"/>
          </a:p>
          <a:p>
            <a:r>
              <a:rPr lang="en-US" dirty="0" smtClean="0"/>
              <a:t>So lets review a few change</a:t>
            </a:r>
            <a:r>
              <a:rPr lang="en-US" baseline="0" dirty="0" smtClean="0"/>
              <a:t> models – strategic tools</a:t>
            </a:r>
            <a:endParaRPr lang="en-US" dirty="0"/>
          </a:p>
        </p:txBody>
      </p:sp>
      <p:sp>
        <p:nvSpPr>
          <p:cNvPr id="4" name="Slide Number Placeholder 3"/>
          <p:cNvSpPr>
            <a:spLocks noGrp="1"/>
          </p:cNvSpPr>
          <p:nvPr>
            <p:ph type="sldNum" sz="quarter" idx="10"/>
          </p:nvPr>
        </p:nvSpPr>
        <p:spPr/>
        <p:txBody>
          <a:bodyPr/>
          <a:lstStyle/>
          <a:p>
            <a:fld id="{924EDD31-BBD8-423E-83F3-17728D3ACB0E}" type="slidenum">
              <a:rPr lang="en-US" smtClean="0"/>
              <a:t>13</a:t>
            </a:fld>
            <a:endParaRPr lang="en-US" dirty="0"/>
          </a:p>
        </p:txBody>
      </p:sp>
    </p:spTree>
    <p:extLst>
      <p:ext uri="{BB962C8B-B14F-4D97-AF65-F5344CB8AC3E}">
        <p14:creationId xmlns:p14="http://schemas.microsoft.com/office/powerpoint/2010/main" val="2081958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881580A-F188-4E97-8741-249387EB3E64}" type="slidenum">
              <a:rPr lang="nl-NL" altLang="en-US" smtClean="0"/>
              <a:pPr>
                <a:spcBef>
                  <a:spcPct val="0"/>
                </a:spcBef>
              </a:pPr>
              <a:t>14</a:t>
            </a:fld>
            <a:endParaRPr lang="nl-NL"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CA" sz="1200" kern="1200" dirty="0" smtClean="0">
                <a:solidFill>
                  <a:schemeClr val="tx1"/>
                </a:solidFill>
                <a:effectLst/>
                <a:latin typeface="+mn-lt"/>
                <a:ea typeface="+mn-ea"/>
                <a:cs typeface="+mn-cs"/>
              </a:rPr>
              <a:t>Gestalt psychology or gestaltism is a philosophy of mind of the Berlin School of experimental psychology. Gestalt psychology is an attempt to understand the laws behind the ability to acquire and maintain meaningful perceptions in an apparently chaotic world. The central principle of gestalt psychology is that the mind forms a global whole with self-organizing tendencies.</a:t>
            </a:r>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012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F5981A9-A64D-4424-843C-0C57F1DFCF81}" type="slidenum">
              <a:rPr lang="nl-NL" altLang="en-US" smtClean="0"/>
              <a:pPr>
                <a:spcBef>
                  <a:spcPct val="0"/>
                </a:spcBef>
              </a:pPr>
              <a:t>15</a:t>
            </a:fld>
            <a:endParaRPr lang="nl-NL"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200" dirty="0" smtClean="0">
                <a:latin typeface="Arial" panose="020B0604020202020204" pitchFamily="34" charset="0"/>
                <a:cs typeface="Arial" panose="020B0604020202020204" pitchFamily="34" charset="0"/>
              </a:rPr>
              <a:t>Set up The Force Field as a great tool for analysis and as a framework for discussion.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1200"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200" dirty="0" smtClean="0">
                <a:latin typeface="Arial" panose="020B0604020202020204" pitchFamily="34" charset="0"/>
                <a:cs typeface="Arial" panose="020B0604020202020204" pitchFamily="34" charset="0"/>
              </a:rPr>
              <a:t>Illustrate importance of Rational &amp; Emotional</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1200"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200" dirty="0" smtClean="0">
                <a:latin typeface="Arial" panose="020B0604020202020204" pitchFamily="34" charset="0"/>
                <a:cs typeface="Arial" panose="020B0604020202020204" pitchFamily="34" charset="0"/>
              </a:rPr>
              <a:t>------ </a:t>
            </a:r>
          </a:p>
          <a:p>
            <a:pPr marL="346122" indent="-346122">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The Force Field is a great tool for analysis and as a framework for discussion.</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"Force Field" is a fancy way of saying that there are lots of different factors (or, forces) for and against making change that we need to be aware of.</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Driving forces = positive forces for change</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Restraining forces = obstacles to change</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Orgs will always be driving forces that make change attractive to people, and restraining forces that work to keep things as they are</a:t>
            </a: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sz="1200" dirty="0" smtClean="0">
              <a:latin typeface="Arial" panose="020B0604020202020204" pitchFamily="34" charset="0"/>
              <a:cs typeface="Arial" panose="020B0604020202020204" pitchFamily="34" charset="0"/>
            </a:endParaRPr>
          </a:p>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sz="1200" dirty="0" smtClean="0">
                <a:latin typeface="Arial" panose="020B0604020202020204" pitchFamily="34" charset="0"/>
                <a:cs typeface="Arial" panose="020B0604020202020204" pitchFamily="34" charset="0"/>
              </a:rPr>
              <a:t>Successful change is achieved by strengthening the driving forces and/or weakening the restraining forces</a:t>
            </a:r>
          </a:p>
        </p:txBody>
      </p:sp>
    </p:spTree>
    <p:extLst>
      <p:ext uri="{BB962C8B-B14F-4D97-AF65-F5344CB8AC3E}">
        <p14:creationId xmlns:p14="http://schemas.microsoft.com/office/powerpoint/2010/main" val="2866098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B38A828-5106-41EB-B592-F5D019A04E00}" type="slidenum">
              <a:rPr lang="nl-NL" altLang="en-US" smtClean="0"/>
              <a:pPr>
                <a:spcBef>
                  <a:spcPct val="0"/>
                </a:spcBef>
              </a:pPr>
              <a:t>16</a:t>
            </a:fld>
            <a:endParaRPr lang="nl-NL"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altLang="en-US" dirty="0" smtClean="0">
                <a:latin typeface="Arial" panose="020B0604020202020204" pitchFamily="34" charset="0"/>
                <a:cs typeface="Arial" panose="020B0604020202020204" pitchFamily="34" charset="0"/>
              </a:rPr>
              <a:t>Play</a:t>
            </a:r>
            <a:r>
              <a:rPr lang="en-US" altLang="en-US" baseline="0" dirty="0" smtClean="0">
                <a:latin typeface="Arial" panose="020B0604020202020204" pitchFamily="34" charset="0"/>
                <a:cs typeface="Arial" panose="020B0604020202020204" pitchFamily="34" charset="0"/>
              </a:rPr>
              <a:t> the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ltLang="en-US" dirty="0" smtClean="0"/>
              <a:t>Developed in 80s</a:t>
            </a:r>
          </a:p>
          <a:p>
            <a:pPr eaLnBrk="1" hangingPunct="1"/>
            <a:endParaRPr lang="en-US" altLang="en-US" baseline="0" dirty="0" smtClean="0">
              <a:latin typeface="Arial" panose="020B0604020202020204" pitchFamily="34" charset="0"/>
              <a:cs typeface="Arial" panose="020B0604020202020204" pitchFamily="34" charset="0"/>
            </a:endParaRPr>
          </a:p>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286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Play video from 25 seconds inwards</a:t>
            </a:r>
          </a:p>
          <a:p>
            <a:r>
              <a:rPr lang="en-CA" dirty="0" smtClean="0"/>
              <a:t>Warning about the tone</a:t>
            </a:r>
            <a:r>
              <a:rPr lang="en-CA" baseline="0" dirty="0" smtClean="0"/>
              <a:t> of voice over</a:t>
            </a:r>
            <a:endParaRPr lang="en-CA" dirty="0"/>
          </a:p>
        </p:txBody>
      </p:sp>
      <p:sp>
        <p:nvSpPr>
          <p:cNvPr id="4" name="Slide Number Placeholder 3"/>
          <p:cNvSpPr>
            <a:spLocks noGrp="1"/>
          </p:cNvSpPr>
          <p:nvPr>
            <p:ph type="sldNum" sz="quarter" idx="10"/>
          </p:nvPr>
        </p:nvSpPr>
        <p:spPr/>
        <p:txBody>
          <a:bodyPr/>
          <a:lstStyle/>
          <a:p>
            <a:fld id="{14E57201-026B-40FA-9D5D-42F1AA8D9B64}" type="slidenum">
              <a:rPr lang="en-CA" smtClean="0"/>
              <a:t>17</a:t>
            </a:fld>
            <a:endParaRPr lang="en-CA"/>
          </a:p>
        </p:txBody>
      </p:sp>
    </p:spTree>
    <p:extLst>
      <p:ext uri="{BB962C8B-B14F-4D97-AF65-F5344CB8AC3E}">
        <p14:creationId xmlns:p14="http://schemas.microsoft.com/office/powerpoint/2010/main" val="3134913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E69020E-B5E2-4FA0-BFCF-E85ACC6BB373}" type="slidenum">
              <a:rPr lang="nl-NL" altLang="en-US" smtClean="0"/>
              <a:pPr>
                <a:spcBef>
                  <a:spcPct val="0"/>
                </a:spcBef>
              </a:pPr>
              <a:t>18</a:t>
            </a:fld>
            <a:endParaRPr lang="nl-NL"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276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E69020E-B5E2-4FA0-BFCF-E85ACC6BB373}" type="slidenum">
              <a:rPr lang="nl-NL" altLang="en-US" smtClean="0"/>
              <a:pPr>
                <a:spcBef>
                  <a:spcPct val="0"/>
                </a:spcBef>
              </a:pPr>
              <a:t>19</a:t>
            </a:fld>
            <a:endParaRPr lang="nl-NL"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961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E69020E-B5E2-4FA0-BFCF-E85ACC6BB373}" type="slidenum">
              <a:rPr lang="nl-NL" altLang="en-US" smtClean="0"/>
              <a:pPr>
                <a:spcBef>
                  <a:spcPct val="0"/>
                </a:spcBef>
              </a:pPr>
              <a:t>20</a:t>
            </a:fld>
            <a:endParaRPr lang="nl-NL"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651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57346"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450"/>
              </a:spcBef>
              <a:buClrTx/>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a:pPr>
            <a:r>
              <a:rPr lang="en-US" dirty="0" smtClean="0">
                <a:latin typeface="Palatino" charset="0"/>
                <a:ea typeface="ＭＳ Ｐゴシック" charset="0"/>
                <a:cs typeface="Arial" charset="0"/>
              </a:rPr>
              <a:t>Order in order of your birthdate – month &amp; day only NO</a:t>
            </a:r>
            <a:r>
              <a:rPr lang="en-US" baseline="0" dirty="0" smtClean="0">
                <a:latin typeface="Palatino" charset="0"/>
                <a:ea typeface="ＭＳ Ｐゴシック" charset="0"/>
                <a:cs typeface="Arial" charset="0"/>
              </a:rPr>
              <a:t> TALKING or WRITTING</a:t>
            </a:r>
            <a:endParaRPr lang="en-US" dirty="0" smtClean="0">
              <a:latin typeface="Palatino" charset="0"/>
              <a:ea typeface="ＭＳ Ｐゴシック" charset="0"/>
              <a:cs typeface="Arial" charset="0"/>
            </a:endParaRPr>
          </a:p>
        </p:txBody>
      </p:sp>
      <p:sp>
        <p:nvSpPr>
          <p:cNvPr id="45059"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ExperienceChange</a:t>
            </a:r>
          </a:p>
        </p:txBody>
      </p:sp>
      <p:sp>
        <p:nvSpPr>
          <p:cNvPr id="45060"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November 14, 2003</a:t>
            </a:r>
          </a:p>
        </p:txBody>
      </p:sp>
      <p:sp>
        <p:nvSpPr>
          <p:cNvPr id="45061"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Change Management Simulation</a:t>
            </a:r>
          </a:p>
        </p:txBody>
      </p:sp>
      <p:sp>
        <p:nvSpPr>
          <p:cNvPr id="45062"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eaLnBrk="1" hangingPunct="1"/>
            <a:fld id="{97AC6846-B6C6-4BFB-8E36-284582BE5A08}" type="slidenum">
              <a:rPr lang="en-US" altLang="en-US" sz="1200">
                <a:solidFill>
                  <a:srgbClr val="000000"/>
                </a:solidFill>
              </a:rPr>
              <a:pPr eaLnBrk="1" hangingPunct="1"/>
              <a:t>22</a:t>
            </a:fld>
            <a:endParaRPr lang="en-US" altLang="en-US" sz="1200">
              <a:solidFill>
                <a:srgbClr val="000000"/>
              </a:solidFill>
            </a:endParaRPr>
          </a:p>
        </p:txBody>
      </p:sp>
    </p:spTree>
    <p:extLst>
      <p:ext uri="{BB962C8B-B14F-4D97-AF65-F5344CB8AC3E}">
        <p14:creationId xmlns:p14="http://schemas.microsoft.com/office/powerpoint/2010/main" val="3062310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b="1"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Plan</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Time to build out a change plan, using the tactics available. In [1 hour] you should have your plan at least 80% complete</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No need for a computer</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Decide which tactics you will use and which ones you won’t</a:t>
            </a:r>
          </a:p>
          <a:p>
            <a:pPr marL="922991" lvl="1" indent="-173061">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Expect to use 20 – 30 to hit the 60% goal*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Determine the best order for implementation</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Consider time &amp; budget constraints</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Some tactics identified with a star</a:t>
            </a:r>
          </a:p>
          <a:p>
            <a:pPr marL="922991" lvl="1" indent="-173061">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Means you will be asked to make additional choices</a:t>
            </a:r>
          </a:p>
          <a:p>
            <a:pPr marL="922991" lvl="1" indent="-173061">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i="1" dirty="0">
                <a:latin typeface="Arial" panose="020B0604020202020204" pitchFamily="34" charset="0"/>
                <a:cs typeface="Arial" panose="020B0604020202020204" pitchFamily="34" charset="0"/>
              </a:rPr>
              <a:t>[discreetly take pictures when in this phase]</a:t>
            </a:r>
            <a:endParaRPr lang="en-US" altLang="en-US" sz="4800" dirty="0">
              <a:latin typeface="Palatino" pitchFamily="2" charset="0"/>
              <a:cs typeface="Arial" panose="020B0604020202020204" pitchFamily="34" charset="0"/>
            </a:endParaRPr>
          </a:p>
        </p:txBody>
      </p:sp>
      <p:sp>
        <p:nvSpPr>
          <p:cNvPr id="80899"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marL="0" marR="0" lvl="0" indent="0" algn="l" defTabSz="724292" rtl="0" eaLnBrk="1" fontAlgn="base" latinLnBrk="0" hangingPunct="1">
              <a:lnSpc>
                <a:spcPct val="100000"/>
              </a:lnSpc>
              <a:spcBef>
                <a:spcPct val="0"/>
              </a:spcBef>
              <a:spcAft>
                <a:spcPct val="0"/>
              </a:spcAft>
              <a:buClrTx/>
              <a:buSzTx/>
              <a:buFontTx/>
              <a:buNone/>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ExperienceChange</a:t>
            </a:r>
          </a:p>
        </p:txBody>
      </p:sp>
      <p:sp>
        <p:nvSpPr>
          <p:cNvPr id="80900"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marL="0" marR="0" lvl="0" indent="0" algn="r" defTabSz="724292" rtl="0" eaLnBrk="1" fontAlgn="base" latinLnBrk="0" hangingPunct="1">
              <a:lnSpc>
                <a:spcPct val="100000"/>
              </a:lnSpc>
              <a:spcBef>
                <a:spcPct val="0"/>
              </a:spcBef>
              <a:spcAft>
                <a:spcPct val="0"/>
              </a:spcAft>
              <a:buClrTx/>
              <a:buSzTx/>
              <a:buFontTx/>
              <a:buNone/>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November 14, 2003</a:t>
            </a:r>
          </a:p>
        </p:txBody>
      </p:sp>
      <p:sp>
        <p:nvSpPr>
          <p:cNvPr id="80901"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marL="0" marR="0" lvl="0" indent="0" algn="l" defTabSz="724292" rtl="0" eaLnBrk="1" fontAlgn="base" latinLnBrk="0" hangingPunct="1">
              <a:lnSpc>
                <a:spcPct val="100000"/>
              </a:lnSpc>
              <a:spcBef>
                <a:spcPct val="0"/>
              </a:spcBef>
              <a:spcAft>
                <a:spcPct val="0"/>
              </a:spcAft>
              <a:buClrTx/>
              <a:buSzTx/>
              <a:buFontTx/>
              <a:buNone/>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Change Management Simulation</a:t>
            </a:r>
          </a:p>
        </p:txBody>
      </p:sp>
      <p:sp>
        <p:nvSpPr>
          <p:cNvPr id="80902"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marL="0" marR="0" lvl="0" indent="0" algn="r" defTabSz="931863" rtl="0" eaLnBrk="1" fontAlgn="base" latinLnBrk="0" hangingPunct="1">
              <a:lnSpc>
                <a:spcPct val="100000"/>
              </a:lnSpc>
              <a:spcBef>
                <a:spcPct val="0"/>
              </a:spcBef>
              <a:spcAft>
                <a:spcPct val="0"/>
              </a:spcAft>
              <a:buClrTx/>
              <a:buSzTx/>
              <a:buFontTx/>
              <a:buNone/>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fld id="{1260D457-49E3-4134-8761-DD3BC58F46C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158909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Who can read Japanese … I’ve already</a:t>
            </a:r>
            <a:r>
              <a:rPr lang="en-CA" baseline="0" dirty="0" smtClean="0"/>
              <a:t> given you a hint</a:t>
            </a:r>
          </a:p>
          <a:p>
            <a:endParaRPr lang="en-CA" baseline="0" dirty="0" smtClean="0"/>
          </a:p>
          <a:p>
            <a:r>
              <a:rPr lang="en-CA" baseline="0" dirty="0" smtClean="0"/>
              <a:t>So, I got this morning up and I am here today because I love what I do, I get paid for it, there is a need for learning, especially change process and you can tell me if I am good at it.</a:t>
            </a:r>
          </a:p>
          <a:p>
            <a:r>
              <a:rPr lang="en-CA" baseline="0" dirty="0" smtClean="0"/>
              <a:t>So right here and right now, with you is my </a:t>
            </a:r>
            <a:r>
              <a:rPr lang="en-CA" baseline="0" dirty="0" err="1" smtClean="0"/>
              <a:t>Ikigai</a:t>
            </a:r>
            <a:r>
              <a:rPr lang="en-CA" baseline="0" dirty="0" smtClean="0"/>
              <a:t>.</a:t>
            </a:r>
          </a:p>
          <a:p>
            <a:r>
              <a:rPr lang="en-CA" baseline="0" dirty="0" smtClean="0"/>
              <a:t>So let me tell you a bit about me</a:t>
            </a:r>
            <a:endParaRPr lang="en-CA" dirty="0"/>
          </a:p>
        </p:txBody>
      </p:sp>
      <p:sp>
        <p:nvSpPr>
          <p:cNvPr id="4" name="Slide Number Placeholder 3"/>
          <p:cNvSpPr>
            <a:spLocks noGrp="1"/>
          </p:cNvSpPr>
          <p:nvPr>
            <p:ph type="sldNum" sz="quarter" idx="10"/>
          </p:nvPr>
        </p:nvSpPr>
        <p:spPr/>
        <p:txBody>
          <a:bodyPr/>
          <a:lstStyle/>
          <a:p>
            <a:fld id="{14E57201-026B-40FA-9D5D-42F1AA8D9B64}" type="slidenum">
              <a:rPr lang="en-CA" smtClean="0"/>
              <a:t>5</a:t>
            </a:fld>
            <a:endParaRPr lang="en-CA"/>
          </a:p>
        </p:txBody>
      </p:sp>
    </p:spTree>
    <p:extLst>
      <p:ext uri="{BB962C8B-B14F-4D97-AF65-F5344CB8AC3E}">
        <p14:creationId xmlns:p14="http://schemas.microsoft.com/office/powerpoint/2010/main" val="1054536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724292">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sz="2000" dirty="0">
                <a:solidFill>
                  <a:srgbClr val="FFFFFF"/>
                </a:solidFill>
                <a:ea typeface="ＭＳ Ｐゴシック" charset="0"/>
              </a:rPr>
              <a:t>Bring great solutions to life with a two phase, seven step process</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b="1"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b="1" dirty="0" smtClean="0">
                <a:latin typeface="Arial" panose="020B0604020202020204" pitchFamily="34" charset="0"/>
                <a:cs typeface="Arial" panose="020B0604020202020204" pitchFamily="34" charset="0"/>
              </a:rPr>
              <a:t>Use this framework to structure what we already know. Close the knowing/ doing gap.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Arial" panose="020B0604020202020204" pitchFamily="34" charset="0"/>
                <a:cs typeface="Arial" panose="020B0604020202020204" pitchFamily="34" charset="0"/>
              </a:rPr>
              <a:t>There is no single right way that will guarantee success. </a:t>
            </a:r>
            <a:r>
              <a:rPr lang="en-US" altLang="en-US" b="1" dirty="0" smtClean="0">
                <a:latin typeface="Arial" panose="020B0604020202020204" pitchFamily="34" charset="0"/>
                <a:cs typeface="Arial" panose="020B0604020202020204" pitchFamily="34" charset="0"/>
              </a:rPr>
              <a:t>Context is everything</a:t>
            </a:r>
            <a:r>
              <a:rPr lang="en-US" altLang="en-US" dirty="0" smtClean="0">
                <a:latin typeface="Arial" panose="020B0604020202020204" pitchFamily="34" charset="0"/>
                <a:cs typeface="Arial" panose="020B0604020202020204" pitchFamily="34" charset="0"/>
              </a:rPr>
              <a:t>. The key is to consider each unique situation and create the appropriate model/ framework for planning.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Arial" panose="020B0604020202020204" pitchFamily="34" charset="0"/>
                <a:cs typeface="Arial" panose="020B0604020202020204" pitchFamily="34" charset="0"/>
              </a:rPr>
              <a:t>This change model is designed to </a:t>
            </a:r>
            <a:r>
              <a:rPr lang="en-US" altLang="en-US" b="1" dirty="0" smtClean="0">
                <a:latin typeface="Arial" panose="020B0604020202020204" pitchFamily="34" charset="0"/>
                <a:cs typeface="Arial" panose="020B0604020202020204" pitchFamily="34" charset="0"/>
              </a:rPr>
              <a:t>maximize commitment and minimize resistance </a:t>
            </a:r>
            <a:r>
              <a:rPr lang="en-US" altLang="en-US" dirty="0" smtClean="0">
                <a:latin typeface="Arial" panose="020B0604020202020204" pitchFamily="34" charset="0"/>
                <a:cs typeface="Arial" panose="020B0604020202020204" pitchFamily="34" charset="0"/>
              </a:rPr>
              <a:t>to change.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Arial" panose="020B0604020202020204" pitchFamily="34" charset="0"/>
                <a:cs typeface="Arial" panose="020B0604020202020204" pitchFamily="34" charset="0"/>
              </a:rPr>
              <a:t>Optional Exercise:</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Assign 1 – 2 stages/ group. Hand-out large tactic cards for full details.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Think of some stories of change done well &amp; not so well.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Teach back through storytelling. </a:t>
            </a:r>
          </a:p>
        </p:txBody>
      </p:sp>
      <p:sp>
        <p:nvSpPr>
          <p:cNvPr id="51203"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51204"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51205"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51206"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CA9BF9E5-5C6E-4651-9408-0EC831E451A0}" type="slidenum">
              <a:rPr lang="en-US" altLang="en-US" sz="1200">
                <a:solidFill>
                  <a:srgbClr val="000000"/>
                </a:solidFill>
              </a:rPr>
              <a:pPr eaLnBrk="1" hangingPunct="1"/>
              <a:t>25</a:t>
            </a:fld>
            <a:endParaRPr lang="en-US" altLang="en-US" sz="1200">
              <a:solidFill>
                <a:srgbClr val="000000"/>
              </a:solidFill>
            </a:endParaRPr>
          </a:p>
        </p:txBody>
      </p:sp>
    </p:spTree>
    <p:extLst>
      <p:ext uri="{BB962C8B-B14F-4D97-AF65-F5344CB8AC3E}">
        <p14:creationId xmlns:p14="http://schemas.microsoft.com/office/powerpoint/2010/main" val="3137684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b="1"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b="0" dirty="0" smtClean="0">
                <a:latin typeface="Arial" panose="020B0604020202020204" pitchFamily="34" charset="0"/>
                <a:cs typeface="Arial" panose="020B0604020202020204" pitchFamily="34" charset="0"/>
              </a:rPr>
              <a:t>Align Key Stakeholders is the first phase of the model.</a:t>
            </a:r>
            <a:endParaRPr lang="en-US" altLang="en-US" b="0" dirty="0" smtClean="0">
              <a:latin typeface="Palatino" pitchFamily="2" charset="0"/>
              <a:cs typeface="Arial" panose="020B0604020202020204" pitchFamily="34" charset="0"/>
            </a:endParaRPr>
          </a:p>
        </p:txBody>
      </p:sp>
      <p:sp>
        <p:nvSpPr>
          <p:cNvPr id="51203"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51204"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51205"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51206"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CA9BF9E5-5C6E-4651-9408-0EC831E451A0}" type="slidenum">
              <a:rPr lang="en-US" altLang="en-US" sz="1200">
                <a:solidFill>
                  <a:srgbClr val="000000"/>
                </a:solidFill>
              </a:rPr>
              <a:pPr eaLnBrk="1" hangingPunct="1"/>
              <a:t>26</a:t>
            </a:fld>
            <a:endParaRPr lang="en-US" altLang="en-US" sz="1200">
              <a:solidFill>
                <a:srgbClr val="000000"/>
              </a:solidFill>
            </a:endParaRPr>
          </a:p>
        </p:txBody>
      </p:sp>
    </p:spTree>
    <p:extLst>
      <p:ext uri="{BB962C8B-B14F-4D97-AF65-F5344CB8AC3E}">
        <p14:creationId xmlns:p14="http://schemas.microsoft.com/office/powerpoint/2010/main" val="1453511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ln/>
        </p:spPr>
      </p:sp>
      <p:sp>
        <p:nvSpPr>
          <p:cNvPr id="55298"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Suggested prompts for stories:</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"Has anyone been involved in a project and wondered, why, from a business point of view,  it was initiated?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Has anyone been involved in a project that was poorly conceived?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 .... a project that addressed a symptom or even worse, it addressed the wrong problem?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The understand phase helps us to understand the root problem (or opportunity) and define, in business terms, 'why' we are doing this.</a:t>
            </a:r>
            <a:endParaRPr lang="en-CA" altLang="en-US" dirty="0" smtClean="0">
              <a:latin typeface="Palatino" pitchFamily="2" charset="0"/>
              <a:cs typeface="Arial" panose="020B0604020202020204" pitchFamily="34" charset="0"/>
            </a:endParaRP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defTabSz="724292">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altLang="en-US" dirty="0" smtClean="0">
                <a:latin typeface="Palatino" pitchFamily="2" charset="0"/>
                <a:cs typeface="Arial" panose="020B0604020202020204" pitchFamily="34" charset="0"/>
              </a:rPr>
              <a:t>Identification of an issue/need/problem can occur at any level in the organization (and often the front line knows about it before the senior leadership does.)</a:t>
            </a: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a:t>
            </a: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Root causes will never be as apparent as symptoms</a:t>
            </a: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Must dig to the root of problems to generate effective solutions</a:t>
            </a: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“You can’t change what you don’t understand.”</a:t>
            </a: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defTabSz="724292">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dirty="0" smtClean="0">
              <a:latin typeface="Palatino" pitchFamily="2" charset="0"/>
              <a:cs typeface="Arial" panose="020B0604020202020204" pitchFamily="34" charset="0"/>
            </a:endParaRPr>
          </a:p>
          <a:p>
            <a:pPr defTabSz="724292">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altLang="en-US" dirty="0" smtClean="0">
              <a:latin typeface="Palatino" pitchFamily="2" charset="0"/>
              <a:cs typeface="Arial" panose="020B0604020202020204" pitchFamily="34" charset="0"/>
            </a:endParaRPr>
          </a:p>
        </p:txBody>
      </p:sp>
      <p:sp>
        <p:nvSpPr>
          <p:cNvPr id="55299"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55300"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55301"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55302"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28814991-13FB-41A7-88DE-9610217296B9}" type="slidenum">
              <a:rPr lang="en-US" altLang="en-US" sz="1200">
                <a:solidFill>
                  <a:srgbClr val="000000"/>
                </a:solidFill>
              </a:rPr>
              <a:pPr eaLnBrk="1" hangingPunct="1"/>
              <a:t>27</a:t>
            </a:fld>
            <a:endParaRPr lang="en-US" altLang="en-US" sz="1200">
              <a:solidFill>
                <a:srgbClr val="000000"/>
              </a:solidFill>
            </a:endParaRPr>
          </a:p>
        </p:txBody>
      </p:sp>
    </p:spTree>
    <p:extLst>
      <p:ext uri="{BB962C8B-B14F-4D97-AF65-F5344CB8AC3E}">
        <p14:creationId xmlns:p14="http://schemas.microsoft.com/office/powerpoint/2010/main" val="3385498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It is helpful to think about four categories along the resistance-support spectrum.</a:t>
            </a:r>
          </a:p>
        </p:txBody>
      </p:sp>
      <p:sp>
        <p:nvSpPr>
          <p:cNvPr id="59395"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59396"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59397"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59398"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8F2721E5-5438-4EEB-BA4C-14F8D58C1122}" type="slidenum">
              <a:rPr lang="en-US" altLang="en-US" sz="1200">
                <a:solidFill>
                  <a:srgbClr val="000000"/>
                </a:solidFill>
              </a:rPr>
              <a:pPr eaLnBrk="1" hangingPunct="1"/>
              <a:t>28</a:t>
            </a:fld>
            <a:endParaRPr lang="en-US" altLang="en-US" sz="1200">
              <a:solidFill>
                <a:srgbClr val="000000"/>
              </a:solidFill>
            </a:endParaRPr>
          </a:p>
        </p:txBody>
      </p:sp>
    </p:spTree>
    <p:extLst>
      <p:ext uri="{BB962C8B-B14F-4D97-AF65-F5344CB8AC3E}">
        <p14:creationId xmlns:p14="http://schemas.microsoft.com/office/powerpoint/2010/main" val="1940823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25602"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sz="2000" dirty="0">
              <a:latin typeface="Arial" charset="0"/>
              <a:ea typeface="ＭＳ Ｐゴシック" charset="0"/>
              <a:cs typeface="Arial" charset="0"/>
            </a:endParaRPr>
          </a:p>
          <a:p>
            <a:pPr marL="173061" indent="-173061">
              <a:spcBef>
                <a:spcPts val="454"/>
              </a:spcBef>
              <a:buFont typeface="Arial"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sz="2000" dirty="0">
                <a:latin typeface="Arial" charset="0"/>
                <a:ea typeface="ＭＳ Ｐゴシック" charset="0"/>
                <a:cs typeface="Arial" charset="0"/>
              </a:rPr>
              <a:t>After you understand the need for change, enlist the support of a core team of powerful stakeholders.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sz="2000" dirty="0">
              <a:latin typeface="Arial" charset="0"/>
              <a:ea typeface="ＭＳ Ｐゴシック" charset="0"/>
              <a:cs typeface="Arial" charset="0"/>
            </a:endParaRPr>
          </a:p>
          <a:p>
            <a:pPr marL="173061" indent="-173061">
              <a:spcBef>
                <a:spcPts val="454"/>
              </a:spcBef>
              <a:buFont typeface="Arial"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sz="2000" dirty="0">
                <a:latin typeface="Arial" charset="0"/>
                <a:ea typeface="ＭＳ Ｐゴシック" charset="0"/>
                <a:cs typeface="Arial" charset="0"/>
              </a:rPr>
              <a:t>Work with this team to develop a shared vision and strategy to roll out across the organization.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sz="2000" dirty="0">
              <a:latin typeface="Arial" charset="0"/>
              <a:ea typeface="ＭＳ Ｐゴシック" charset="0"/>
              <a:cs typeface="Arial"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sz="2000" dirty="0">
              <a:latin typeface="Arial" charset="0"/>
              <a:ea typeface="ＭＳ Ｐゴシック" charset="0"/>
              <a:cs typeface="Arial"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sz="2000" dirty="0">
              <a:latin typeface="Arial" charset="0"/>
              <a:ea typeface="ＭＳ Ｐゴシック" charset="0"/>
              <a:cs typeface="Arial"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sz="2000" dirty="0">
              <a:latin typeface="Arial" charset="0"/>
              <a:ea typeface="ＭＳ Ｐゴシック" charset="0"/>
              <a:cs typeface="Arial"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endParaRPr lang="en-US" sz="2000" dirty="0">
              <a:latin typeface="Arial" charset="0"/>
              <a:ea typeface="ＭＳ Ｐゴシック" charset="0"/>
              <a:cs typeface="Arial" charset="0"/>
            </a:endParaRPr>
          </a:p>
        </p:txBody>
      </p:sp>
      <p:sp>
        <p:nvSpPr>
          <p:cNvPr id="57347"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57348"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57349"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57350"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5EABFF85-7D05-48B2-87F9-7D3045821D5E}" type="slidenum">
              <a:rPr lang="en-US" altLang="en-US" sz="1200">
                <a:solidFill>
                  <a:srgbClr val="000000"/>
                </a:solidFill>
              </a:rPr>
              <a:pPr eaLnBrk="1" hangingPunct="1"/>
              <a:t>29</a:t>
            </a:fld>
            <a:endParaRPr lang="en-US" altLang="en-US" sz="1200">
              <a:solidFill>
                <a:srgbClr val="000000"/>
              </a:solidFill>
            </a:endParaRPr>
          </a:p>
        </p:txBody>
      </p:sp>
    </p:spTree>
    <p:extLst>
      <p:ext uri="{BB962C8B-B14F-4D97-AF65-F5344CB8AC3E}">
        <p14:creationId xmlns:p14="http://schemas.microsoft.com/office/powerpoint/2010/main" val="1972152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a:ln/>
        </p:spPr>
      </p:sp>
      <p:sp>
        <p:nvSpPr>
          <p:cNvPr id="61442"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At this stage, you want to work with your core team of stakeholders to build a vision of the desired state and a strategy for getting there.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Ask –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If you are successful helping Lakeview to change, </a:t>
            </a:r>
            <a:r>
              <a:rPr lang="en-US" altLang="en-US" sz="2000" b="1" dirty="0">
                <a:latin typeface="Arial" panose="020B0604020202020204" pitchFamily="34" charset="0"/>
                <a:cs typeface="Arial" panose="020B0604020202020204" pitchFamily="34" charset="0"/>
              </a:rPr>
              <a:t>what </a:t>
            </a:r>
            <a:r>
              <a:rPr lang="en-US" altLang="en-US" sz="2000" b="1" dirty="0" err="1">
                <a:latin typeface="Arial" panose="020B0604020202020204" pitchFamily="34" charset="0"/>
                <a:cs typeface="Arial" panose="020B0604020202020204" pitchFamily="34" charset="0"/>
              </a:rPr>
              <a:t>behaviours</a:t>
            </a:r>
            <a:r>
              <a:rPr lang="en-US" altLang="en-US" sz="2000" b="1" dirty="0">
                <a:latin typeface="Arial" panose="020B0604020202020204" pitchFamily="34" charset="0"/>
                <a:cs typeface="Arial" panose="020B0604020202020204" pitchFamily="34" charset="0"/>
              </a:rPr>
              <a:t> would you expect to see 'more of' </a:t>
            </a:r>
            <a:r>
              <a:rPr lang="en-US" altLang="en-US" sz="2000" dirty="0">
                <a:latin typeface="Arial" panose="020B0604020202020204" pitchFamily="34" charset="0"/>
                <a:cs typeface="Arial" panose="020B0604020202020204" pitchFamily="34" charset="0"/>
              </a:rPr>
              <a:t>around the organization if you visited in 18 months?  (examples: collaboration, transparency)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What would you </a:t>
            </a:r>
            <a:r>
              <a:rPr lang="en-US" altLang="en-US" sz="2000" b="1" dirty="0">
                <a:latin typeface="Arial" panose="020B0604020202020204" pitchFamily="34" charset="0"/>
                <a:cs typeface="Arial" panose="020B0604020202020204" pitchFamily="34" charset="0"/>
              </a:rPr>
              <a:t>expect to see less of</a:t>
            </a:r>
            <a:r>
              <a:rPr lang="en-US" altLang="en-US" sz="2000" dirty="0">
                <a:latin typeface="Arial" panose="020B0604020202020204" pitchFamily="34" charset="0"/>
                <a:cs typeface="Arial" panose="020B0604020202020204" pitchFamily="34" charset="0"/>
              </a:rPr>
              <a:t>?  (silos, finger-pointing, </a:t>
            </a:r>
            <a:r>
              <a:rPr lang="en-US" altLang="en-US" sz="2000" dirty="0" err="1">
                <a:latin typeface="Arial" panose="020B0604020202020204" pitchFamily="34" charset="0"/>
                <a:cs typeface="Arial" panose="020B0604020202020204" pitchFamily="34" charset="0"/>
              </a:rPr>
              <a:t>etc</a:t>
            </a:r>
            <a:r>
              <a:rPr lang="en-US" altLang="en-US" sz="2000" dirty="0">
                <a:latin typeface="Arial" panose="020B0604020202020204" pitchFamily="34" charset="0"/>
                <a:cs typeface="Arial" panose="020B0604020202020204" pitchFamily="34" charset="0"/>
              </a:rPr>
              <a:t>)</a:t>
            </a:r>
          </a:p>
        </p:txBody>
      </p:sp>
      <p:sp>
        <p:nvSpPr>
          <p:cNvPr id="61443"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61444"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61445"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61446"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CF379844-601A-4D49-9B26-1D936D47997D}" type="slidenum">
              <a:rPr lang="en-US" altLang="en-US" sz="1200">
                <a:solidFill>
                  <a:srgbClr val="000000"/>
                </a:solidFill>
              </a:rPr>
              <a:pPr eaLnBrk="1" hangingPunct="1"/>
              <a:t>31</a:t>
            </a:fld>
            <a:endParaRPr lang="en-US" altLang="en-US" sz="1200">
              <a:solidFill>
                <a:srgbClr val="000000"/>
              </a:solidFill>
            </a:endParaRPr>
          </a:p>
        </p:txBody>
      </p:sp>
    </p:spTree>
    <p:extLst>
      <p:ext uri="{BB962C8B-B14F-4D97-AF65-F5344CB8AC3E}">
        <p14:creationId xmlns:p14="http://schemas.microsoft.com/office/powerpoint/2010/main" val="422193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b="1"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b="1" dirty="0" smtClean="0">
                <a:latin typeface="Arial" panose="020B0604020202020204" pitchFamily="34" charset="0"/>
                <a:cs typeface="Arial" panose="020B0604020202020204" pitchFamily="34" charset="0"/>
              </a:rPr>
              <a:t>Use this framework to structure what we already know. Close the knowing/ doing gap.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Arial" panose="020B0604020202020204" pitchFamily="34" charset="0"/>
                <a:cs typeface="Arial" panose="020B0604020202020204" pitchFamily="34" charset="0"/>
              </a:rPr>
              <a:t>There is no single right way that will guarantee success. </a:t>
            </a:r>
            <a:r>
              <a:rPr lang="en-US" altLang="en-US" b="1" dirty="0" smtClean="0">
                <a:latin typeface="Arial" panose="020B0604020202020204" pitchFamily="34" charset="0"/>
                <a:cs typeface="Arial" panose="020B0604020202020204" pitchFamily="34" charset="0"/>
              </a:rPr>
              <a:t>Context is everything</a:t>
            </a:r>
            <a:r>
              <a:rPr lang="en-US" altLang="en-US" dirty="0" smtClean="0">
                <a:latin typeface="Arial" panose="020B0604020202020204" pitchFamily="34" charset="0"/>
                <a:cs typeface="Arial" panose="020B0604020202020204" pitchFamily="34" charset="0"/>
              </a:rPr>
              <a:t>. The key is to consider each unique situation and create the appropriate model/ framework for planning.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Arial" panose="020B0604020202020204" pitchFamily="34" charset="0"/>
                <a:cs typeface="Arial" panose="020B0604020202020204" pitchFamily="34" charset="0"/>
              </a:rPr>
              <a:t>This change model is designed to </a:t>
            </a:r>
            <a:r>
              <a:rPr lang="en-US" altLang="en-US" b="1" dirty="0" smtClean="0">
                <a:latin typeface="Arial" panose="020B0604020202020204" pitchFamily="34" charset="0"/>
                <a:cs typeface="Arial" panose="020B0604020202020204" pitchFamily="34" charset="0"/>
              </a:rPr>
              <a:t>maximize commitment and minimize resistance </a:t>
            </a:r>
            <a:r>
              <a:rPr lang="en-US" altLang="en-US" dirty="0" smtClean="0">
                <a:latin typeface="Arial" panose="020B0604020202020204" pitchFamily="34" charset="0"/>
                <a:cs typeface="Arial" panose="020B0604020202020204" pitchFamily="34" charset="0"/>
              </a:rPr>
              <a:t>to change.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Arial" panose="020B0604020202020204" pitchFamily="34" charset="0"/>
                <a:cs typeface="Arial" panose="020B0604020202020204" pitchFamily="34" charset="0"/>
              </a:rPr>
              <a:t>Task:</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Assign 1 – 2 stages/ group. Hand-out large tactic cards for full details.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Think of some stories of change done well &amp; not so well.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Teach back through storytelling. </a:t>
            </a:r>
          </a:p>
        </p:txBody>
      </p:sp>
      <p:sp>
        <p:nvSpPr>
          <p:cNvPr id="51203"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51204"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51205"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51206"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CA9BF9E5-5C6E-4651-9408-0EC831E451A0}" type="slidenum">
              <a:rPr lang="en-US" altLang="en-US" sz="1200">
                <a:solidFill>
                  <a:srgbClr val="000000"/>
                </a:solidFill>
              </a:rPr>
              <a:pPr eaLnBrk="1" hangingPunct="1"/>
              <a:t>32</a:t>
            </a:fld>
            <a:endParaRPr lang="en-US" altLang="en-US" sz="1200">
              <a:solidFill>
                <a:srgbClr val="000000"/>
              </a:solidFill>
            </a:endParaRPr>
          </a:p>
        </p:txBody>
      </p:sp>
    </p:spTree>
    <p:extLst>
      <p:ext uri="{BB962C8B-B14F-4D97-AF65-F5344CB8AC3E}">
        <p14:creationId xmlns:p14="http://schemas.microsoft.com/office/powerpoint/2010/main" val="2980314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The traditional view of motivation: Carrots &amp; Sticks = a combination of rewards/ benefits and punishment to induce </a:t>
            </a:r>
            <a:r>
              <a:rPr lang="en-US" altLang="en-US" sz="2000" dirty="0" err="1">
                <a:latin typeface="Arial" panose="020B0604020202020204" pitchFamily="34" charset="0"/>
                <a:cs typeface="Arial" panose="020B0604020202020204" pitchFamily="34" charset="0"/>
              </a:rPr>
              <a:t>behaviour</a:t>
            </a:r>
            <a:r>
              <a:rPr lang="en-US" altLang="en-US" sz="2000" dirty="0">
                <a:latin typeface="Arial" panose="020B0604020202020204" pitchFamily="34" charset="0"/>
                <a:cs typeface="Arial" panose="020B0604020202020204" pitchFamily="34" charset="0"/>
              </a:rPr>
              <a:t>. Interestingly, this traditional view of motivation is in reference to a cart driver dangling a carrot in front of a mule and holding a stick behind it…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What works well about this approach? (Useful for repeatable processes)</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What’s challenging about it? (More complex situations, less repeatable)</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Once you get past basic threshold levels (of fairness and adequacy), carrots &amp; sticks can achieve the opposite of their intended aims. Extrinsic rewards kill intrinsic rewards (the reward becomes the key reason to do it and destroys the intrinsic enjoyment of the task itself).</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Summary of the 3 Drivers of Motivation:</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“People are seeking to do important work and become all they can be.”</a:t>
            </a:r>
          </a:p>
        </p:txBody>
      </p:sp>
      <p:sp>
        <p:nvSpPr>
          <p:cNvPr id="65539"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65540"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65541"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65542"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DF111F09-0452-45FE-8878-B2E910314730}" type="slidenum">
              <a:rPr lang="en-US" altLang="en-US" sz="1200">
                <a:solidFill>
                  <a:srgbClr val="000000"/>
                </a:solidFill>
              </a:rPr>
              <a:pPr eaLnBrk="1" hangingPunct="1"/>
              <a:t>33</a:t>
            </a:fld>
            <a:endParaRPr lang="en-US" altLang="en-US" sz="1200">
              <a:solidFill>
                <a:srgbClr val="000000"/>
              </a:solidFill>
            </a:endParaRPr>
          </a:p>
        </p:txBody>
      </p:sp>
    </p:spTree>
    <p:extLst>
      <p:ext uri="{BB962C8B-B14F-4D97-AF65-F5344CB8AC3E}">
        <p14:creationId xmlns:p14="http://schemas.microsoft.com/office/powerpoint/2010/main" val="1098844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Motivate people by creating a sense of urgency, from both a rational and an emotional perspective. Appeal to both the head and the heart.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Help stakeholders understand both the organizational and personal consequences associated with the status quo.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Never underestimate the challenge of breaking people from their comfortable ways!</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People often crave the security associated with the status quo</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Need to be convinced that business-as-usual is not an option.</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p:txBody>
      </p:sp>
      <p:sp>
        <p:nvSpPr>
          <p:cNvPr id="67587"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67588"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67589"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67590"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E7C36A6A-4B1C-4D15-BD65-EF8599603036}" type="slidenum">
              <a:rPr lang="en-US" altLang="en-US" sz="1200">
                <a:solidFill>
                  <a:srgbClr val="000000"/>
                </a:solidFill>
              </a:rPr>
              <a:pPr eaLnBrk="1" hangingPunct="1"/>
              <a:t>34</a:t>
            </a:fld>
            <a:endParaRPr lang="en-US" altLang="en-US" sz="1200">
              <a:solidFill>
                <a:srgbClr val="000000"/>
              </a:solidFill>
            </a:endParaRPr>
          </a:p>
        </p:txBody>
      </p:sp>
    </p:spTree>
    <p:extLst>
      <p:ext uri="{BB962C8B-B14F-4D97-AF65-F5344CB8AC3E}">
        <p14:creationId xmlns:p14="http://schemas.microsoft.com/office/powerpoint/2010/main" val="1964870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Soon after a sense of urgency spreads through the organization, but before any action is taken to change systems, structures and processes, communicate the vision to affected stakeholders.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The vision provides a guiding path for understanding all ensuing change</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This will help promote clarity despite organizational instability.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We communicate at every stage. BUT at this stage, it’s what we’re communicating – the solution.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Ask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What are the various communication methods you’ve seen?</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How much communication is enough? As the saying goes… “Tell them what you’re going to tell them. Tell them. Then tell them what you told them.”</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There's no such thing as over-communicating. Under communicating is deadly</a:t>
            </a:r>
          </a:p>
        </p:txBody>
      </p:sp>
      <p:sp>
        <p:nvSpPr>
          <p:cNvPr id="69635"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69636"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69637"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69638"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907CA211-B557-4DF6-B738-E29E4B341247}" type="slidenum">
              <a:rPr lang="en-US" altLang="en-US" sz="1200">
                <a:solidFill>
                  <a:srgbClr val="000000"/>
                </a:solidFill>
              </a:rPr>
              <a:pPr eaLnBrk="1" hangingPunct="1"/>
              <a:t>35</a:t>
            </a:fld>
            <a:endParaRPr lang="en-US" altLang="en-US" sz="1200">
              <a:solidFill>
                <a:srgbClr val="000000"/>
              </a:solidFill>
            </a:endParaRPr>
          </a:p>
        </p:txBody>
      </p:sp>
    </p:spTree>
    <p:extLst>
      <p:ext uri="{BB962C8B-B14F-4D97-AF65-F5344CB8AC3E}">
        <p14:creationId xmlns:p14="http://schemas.microsoft.com/office/powerpoint/2010/main" val="12718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Who can read Japanese … I’ve already</a:t>
            </a:r>
            <a:r>
              <a:rPr lang="en-CA" baseline="0" dirty="0" smtClean="0"/>
              <a:t> given you a hint</a:t>
            </a:r>
          </a:p>
          <a:p>
            <a:endParaRPr lang="en-CA" baseline="0" dirty="0" smtClean="0"/>
          </a:p>
          <a:p>
            <a:r>
              <a:rPr lang="en-CA" baseline="0" dirty="0" smtClean="0"/>
              <a:t>So, I got this morning up and I am here today because I love what I do, I get paid for it, there is a need for learning, especially change process and you can tell me if I am good at it.</a:t>
            </a:r>
          </a:p>
          <a:p>
            <a:r>
              <a:rPr lang="en-CA" baseline="0" dirty="0" smtClean="0"/>
              <a:t>So right here and right now, with you is my </a:t>
            </a:r>
            <a:r>
              <a:rPr lang="en-CA" baseline="0" dirty="0" err="1" smtClean="0"/>
              <a:t>Ikigai</a:t>
            </a:r>
            <a:r>
              <a:rPr lang="en-CA" baseline="0" dirty="0" smtClean="0"/>
              <a:t>.</a:t>
            </a:r>
          </a:p>
          <a:p>
            <a:r>
              <a:rPr lang="en-CA" baseline="0" dirty="0" smtClean="0"/>
              <a:t>So let me tell you a bit about me</a:t>
            </a:r>
          </a:p>
          <a:p>
            <a:endParaRPr lang="en-CA" baseline="0" dirty="0" smtClean="0"/>
          </a:p>
          <a:p>
            <a:r>
              <a:rPr lang="en-CA" baseline="0" dirty="0" smtClean="0"/>
              <a:t>If playing video, start from 8 </a:t>
            </a:r>
            <a:r>
              <a:rPr lang="en-CA" baseline="0" dirty="0" err="1" smtClean="0"/>
              <a:t>mins</a:t>
            </a:r>
            <a:r>
              <a:rPr lang="en-CA" baseline="0" dirty="0" smtClean="0"/>
              <a:t> onwards</a:t>
            </a:r>
          </a:p>
          <a:p>
            <a:endParaRPr lang="en-CA" dirty="0"/>
          </a:p>
        </p:txBody>
      </p:sp>
      <p:sp>
        <p:nvSpPr>
          <p:cNvPr id="4" name="Slide Number Placeholder 3"/>
          <p:cNvSpPr>
            <a:spLocks noGrp="1"/>
          </p:cNvSpPr>
          <p:nvPr>
            <p:ph type="sldNum" sz="quarter" idx="10"/>
          </p:nvPr>
        </p:nvSpPr>
        <p:spPr/>
        <p:txBody>
          <a:bodyPr/>
          <a:lstStyle/>
          <a:p>
            <a:fld id="{14E57201-026B-40FA-9D5D-42F1AA8D9B64}" type="slidenum">
              <a:rPr lang="en-CA" smtClean="0"/>
              <a:t>6</a:t>
            </a:fld>
            <a:endParaRPr lang="en-CA"/>
          </a:p>
        </p:txBody>
      </p:sp>
    </p:spTree>
    <p:extLst>
      <p:ext uri="{BB962C8B-B14F-4D97-AF65-F5344CB8AC3E}">
        <p14:creationId xmlns:p14="http://schemas.microsoft.com/office/powerpoint/2010/main" val="2294745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Motivate people by creating a sense of urgency, from both a rational and an emotional perspective. Appeal to both the head and the heart.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Help stakeholders understand both the organizational and personal consequences associated with the status quo. </a:t>
            </a:r>
          </a:p>
        </p:txBody>
      </p:sp>
      <p:sp>
        <p:nvSpPr>
          <p:cNvPr id="71683"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71684"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71685"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71686"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2AC12F80-F0FF-4B45-A3C7-3BA7D7D003E3}" type="slidenum">
              <a:rPr lang="en-US" altLang="en-US" sz="1200">
                <a:solidFill>
                  <a:srgbClr val="000000"/>
                </a:solidFill>
              </a:rPr>
              <a:pPr eaLnBrk="1" hangingPunct="1"/>
              <a:t>36</a:t>
            </a:fld>
            <a:endParaRPr lang="en-US" altLang="en-US" sz="1200">
              <a:solidFill>
                <a:srgbClr val="000000"/>
              </a:solidFill>
            </a:endParaRPr>
          </a:p>
        </p:txBody>
      </p:sp>
    </p:spTree>
    <p:extLst>
      <p:ext uri="{BB962C8B-B14F-4D97-AF65-F5344CB8AC3E}">
        <p14:creationId xmlns:p14="http://schemas.microsoft.com/office/powerpoint/2010/main" val="3433583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4EDD31-BBD8-423E-83F3-17728D3ACB0E}" type="slidenum">
              <a:rPr lang="en-US" smtClean="0"/>
              <a:t>37</a:t>
            </a:fld>
            <a:endParaRPr lang="en-US"/>
          </a:p>
        </p:txBody>
      </p:sp>
    </p:spTree>
    <p:extLst>
      <p:ext uri="{BB962C8B-B14F-4D97-AF65-F5344CB8AC3E}">
        <p14:creationId xmlns:p14="http://schemas.microsoft.com/office/powerpoint/2010/main" val="3594197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b="1"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Sum: Try things out… experiment</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Take steps to align the organization (systems, structures, processes) with the new vision and strategy.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Test ideas (e.g., pilot projects)</a:t>
            </a: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Generate short-term wins</a:t>
            </a:r>
          </a:p>
        </p:txBody>
      </p:sp>
      <p:sp>
        <p:nvSpPr>
          <p:cNvPr id="73731"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73732"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73733"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73734"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641D55C1-157C-47BC-89A1-19913E78D1E0}" type="slidenum">
              <a:rPr lang="en-US" altLang="en-US" sz="1200">
                <a:solidFill>
                  <a:srgbClr val="000000"/>
                </a:solidFill>
              </a:rPr>
              <a:pPr eaLnBrk="1" hangingPunct="1"/>
              <a:t>38</a:t>
            </a:fld>
            <a:endParaRPr lang="en-US" altLang="en-US" sz="1200">
              <a:solidFill>
                <a:srgbClr val="000000"/>
              </a:solidFill>
            </a:endParaRPr>
          </a:p>
        </p:txBody>
      </p:sp>
    </p:spTree>
    <p:extLst>
      <p:ext uri="{BB962C8B-B14F-4D97-AF65-F5344CB8AC3E}">
        <p14:creationId xmlns:p14="http://schemas.microsoft.com/office/powerpoint/2010/main" val="3823820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b="1"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Sum: Try things out… experiment</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Take steps to align the organization (systems, structures, processes) with the new vision and strategy.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Test ideas (e.g., pilot projects)</a:t>
            </a: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Generate short-term wins</a:t>
            </a:r>
          </a:p>
        </p:txBody>
      </p:sp>
      <p:sp>
        <p:nvSpPr>
          <p:cNvPr id="73731"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73732"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73733"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73734"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641D55C1-157C-47BC-89A1-19913E78D1E0}" type="slidenum">
              <a:rPr lang="en-US" altLang="en-US" sz="1200">
                <a:solidFill>
                  <a:srgbClr val="000000"/>
                </a:solidFill>
              </a:rPr>
              <a:pPr eaLnBrk="1" hangingPunct="1"/>
              <a:t>39</a:t>
            </a:fld>
            <a:endParaRPr lang="en-US" altLang="en-US" sz="1200">
              <a:solidFill>
                <a:srgbClr val="000000"/>
              </a:solidFill>
            </a:endParaRPr>
          </a:p>
        </p:txBody>
      </p:sp>
    </p:spTree>
    <p:extLst>
      <p:ext uri="{BB962C8B-B14F-4D97-AF65-F5344CB8AC3E}">
        <p14:creationId xmlns:p14="http://schemas.microsoft.com/office/powerpoint/2010/main" val="158719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b="1"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Sum: Try things out… experiment</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Take steps to align the organization (systems, structures, processes) with the new vision and strategy.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Test ideas (e.g., pilot projects)</a:t>
            </a: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Generate short-term wins</a:t>
            </a:r>
          </a:p>
        </p:txBody>
      </p:sp>
      <p:sp>
        <p:nvSpPr>
          <p:cNvPr id="73731"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73732"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73733"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73734"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641D55C1-157C-47BC-89A1-19913E78D1E0}" type="slidenum">
              <a:rPr lang="en-US" altLang="en-US" sz="1200">
                <a:solidFill>
                  <a:srgbClr val="000000"/>
                </a:solidFill>
              </a:rPr>
              <a:pPr eaLnBrk="1" hangingPunct="1"/>
              <a:t>40</a:t>
            </a:fld>
            <a:endParaRPr lang="en-US" altLang="en-US" sz="1200">
              <a:solidFill>
                <a:srgbClr val="000000"/>
              </a:solidFill>
            </a:endParaRPr>
          </a:p>
        </p:txBody>
      </p:sp>
    </p:spTree>
    <p:extLst>
      <p:ext uri="{BB962C8B-B14F-4D97-AF65-F5344CB8AC3E}">
        <p14:creationId xmlns:p14="http://schemas.microsoft.com/office/powerpoint/2010/main" val="2540080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b="1"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Sum: Make those things that work well, stick</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Institutionalize and reinforce the change</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Understand and make further improvements until the change becomes part of the organization’s culture.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Celebrate successes</a:t>
            </a: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 </a:t>
            </a: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By the time organizations reach the Consolidate stage, the change program has been alive in the org for some time</a:t>
            </a: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 Employee stress caused less from uncertainty</a:t>
            </a: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 More from burnout</a:t>
            </a:r>
          </a:p>
          <a:p>
            <a:pPr>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 Work hard to maintain the momentum of change through proper pacing</a:t>
            </a:r>
          </a:p>
        </p:txBody>
      </p:sp>
      <p:sp>
        <p:nvSpPr>
          <p:cNvPr id="75779"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75780"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75781"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75782"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239F0AA4-5DDD-4F84-9BA9-C06DC134E476}" type="slidenum">
              <a:rPr lang="en-US" altLang="en-US" sz="1200">
                <a:solidFill>
                  <a:srgbClr val="000000"/>
                </a:solidFill>
              </a:rPr>
              <a:pPr eaLnBrk="1" hangingPunct="1"/>
              <a:t>41</a:t>
            </a:fld>
            <a:endParaRPr lang="en-US" altLang="en-US" sz="1200">
              <a:solidFill>
                <a:srgbClr val="000000"/>
              </a:solidFill>
            </a:endParaRPr>
          </a:p>
        </p:txBody>
      </p:sp>
    </p:spTree>
    <p:extLst>
      <p:ext uri="{BB962C8B-B14F-4D97-AF65-F5344CB8AC3E}">
        <p14:creationId xmlns:p14="http://schemas.microsoft.com/office/powerpoint/2010/main" val="2527609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Lakeview may, at first glance, look different than your organization, but let’s get to know </a:t>
            </a:r>
            <a:r>
              <a:rPr lang="en-US" sz="2000" dirty="0" err="1"/>
              <a:t>Lakeviewand</a:t>
            </a:r>
            <a:r>
              <a:rPr lang="en-US" sz="2000" dirty="0"/>
              <a:t> I think we may uncover a number of similarities.</a:t>
            </a:r>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44</a:t>
            </a:fld>
            <a:endParaRPr lang="en-US" altLang="en-US"/>
          </a:p>
        </p:txBody>
      </p:sp>
    </p:spTree>
    <p:extLst>
      <p:ext uri="{BB962C8B-B14F-4D97-AF65-F5344CB8AC3E}">
        <p14:creationId xmlns:p14="http://schemas.microsoft.com/office/powerpoint/2010/main" val="1108059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Start by interviewing stakeholders to understand the forces driving (i.e. supporting) and restraining (i.e. against) change.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Return to the main classroom in [60/75 </a:t>
            </a:r>
            <a:r>
              <a:rPr lang="en-US" altLang="en-US" sz="2000" dirty="0" err="1">
                <a:latin typeface="Arial" panose="020B0604020202020204" pitchFamily="34" charset="0"/>
                <a:cs typeface="Arial" panose="020B0604020202020204" pitchFamily="34" charset="0"/>
              </a:rPr>
              <a:t>mins</a:t>
            </a:r>
            <a:r>
              <a:rPr lang="en-US" altLang="en-US" sz="2000" dirty="0">
                <a:latin typeface="Arial" panose="020B0604020202020204" pitchFamily="34" charset="0"/>
                <a:cs typeface="Arial" panose="020B0604020202020204" pitchFamily="34" charset="0"/>
              </a:rPr>
              <a:t>] and be prepared to present your assessment of the situation.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sz="2000" dirty="0">
                <a:latin typeface="Arial"/>
              </a:rPr>
              <a:t>Interview Brian</a:t>
            </a:r>
          </a:p>
          <a:p>
            <a:pPr marL="173061" indent="-173061">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sz="2000" dirty="0">
                <a:latin typeface="Arial"/>
              </a:rPr>
              <a:t>Funny remark that you get to cut off the Executives </a:t>
            </a:r>
          </a:p>
          <a:p>
            <a:pPr marL="173061" indent="-173061">
              <a:spcBef>
                <a:spcPts val="454"/>
              </a:spcBef>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a:pPr>
            <a:r>
              <a:rPr lang="en-US" sz="2000" dirty="0">
                <a:latin typeface="Arial"/>
              </a:rPr>
              <a:t>Don’t seem to mind…!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19 Stakeholders in total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rPr>
              <a:t>Start wherever you like.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Each stakeholder provides a different perspective.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8 possible questions to ask each</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rPr>
              <a:t>Ask as many questions as you’d like but won’t have time for all so use your time wisely.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Capture notes in the Player’s Guide. </a:t>
            </a:r>
          </a:p>
          <a:p>
            <a:pP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4800" dirty="0">
              <a:latin typeface="Palatino" pitchFamily="2" charset="0"/>
              <a:cs typeface="Arial" panose="020B0604020202020204" pitchFamily="34" charset="0"/>
            </a:endParaRPr>
          </a:p>
        </p:txBody>
      </p:sp>
      <p:sp>
        <p:nvSpPr>
          <p:cNvPr id="25603"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25604"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25605"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25606"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057B4AF6-E8B8-4308-A051-A14B49B7BF73}" type="slidenum">
              <a:rPr lang="en-US" altLang="en-US" sz="1200">
                <a:solidFill>
                  <a:srgbClr val="000000"/>
                </a:solidFill>
              </a:rPr>
              <a:pPr eaLnBrk="1" hangingPunct="1"/>
              <a:t>45</a:t>
            </a:fld>
            <a:endParaRPr lang="en-US" altLang="en-US" sz="1200">
              <a:solidFill>
                <a:srgbClr val="000000"/>
              </a:solidFill>
            </a:endParaRPr>
          </a:p>
        </p:txBody>
      </p:sp>
    </p:spTree>
    <p:extLst>
      <p:ext uri="{BB962C8B-B14F-4D97-AF65-F5344CB8AC3E}">
        <p14:creationId xmlns:p14="http://schemas.microsoft.com/office/powerpoint/2010/main" val="1092540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Diving group into 4, assigning 1 quadrant to each to “own” and present.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Top forces Driving Change </a:t>
            </a:r>
            <a:r>
              <a:rPr lang="en-US" altLang="en-US" sz="2000" dirty="0">
                <a:latin typeface="Arial" panose="020B0604020202020204" pitchFamily="34" charset="0"/>
                <a:cs typeface="Arial" panose="020B0604020202020204" pitchFamily="34" charset="0"/>
              </a:rPr>
              <a:t>= Levers we want to pull</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Top forces Restraining Change </a:t>
            </a:r>
            <a:r>
              <a:rPr lang="en-US" altLang="en-US" sz="2000" dirty="0">
                <a:latin typeface="Arial" panose="020B0604020202020204" pitchFamily="34" charset="0"/>
                <a:cs typeface="Arial" panose="020B0604020202020204" pitchFamily="34" charset="0"/>
              </a:rPr>
              <a:t>= Barriers we most need to pull the Levers for</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Driving Forces (Rational)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Market – shifting from military (shrinking) to commercial (growing)</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Financial – about 18 </a:t>
            </a:r>
            <a:r>
              <a:rPr lang="en-US" altLang="en-US" sz="2000" dirty="0" err="1">
                <a:latin typeface="Arial" panose="020B0604020202020204" pitchFamily="34" charset="0"/>
                <a:cs typeface="Arial" panose="020B0604020202020204" pitchFamily="34" charset="0"/>
              </a:rPr>
              <a:t>mos</a:t>
            </a:r>
            <a:r>
              <a:rPr lang="en-US" altLang="en-US" sz="2000" dirty="0">
                <a:latin typeface="Arial" panose="020B0604020202020204" pitchFamily="34" charset="0"/>
                <a:cs typeface="Arial" panose="020B0604020202020204" pitchFamily="34" charset="0"/>
              </a:rPr>
              <a:t> left</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Driving (Emotional)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Workforce – high quality</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People – Jennifer Smith respected</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Restraining Forces (Rational)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Structure – </a:t>
            </a:r>
            <a:r>
              <a:rPr lang="en-US" altLang="en-US" sz="2000" dirty="0" err="1">
                <a:latin typeface="Arial" panose="020B0604020202020204" pitchFamily="34" charset="0"/>
                <a:cs typeface="Arial" panose="020B0604020202020204" pitchFamily="34" charset="0"/>
              </a:rPr>
              <a:t>siloed</a:t>
            </a:r>
            <a:r>
              <a:rPr lang="en-US" altLang="en-US" sz="2000" dirty="0">
                <a:latin typeface="Arial" panose="020B0604020202020204" pitchFamily="34" charset="0"/>
                <a:cs typeface="Arial" panose="020B0604020202020204" pitchFamily="34" charset="0"/>
              </a:rPr>
              <a:t> org</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Budgets – shrinking</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Workforce – union negotiations on horizon</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Restraining (Emotional)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Workforce – morale suffering</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Culture – finger-pointing, blame game</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CA" altLang="en-US" sz="2000" b="1" dirty="0">
                <a:latin typeface="Arial" panose="020B0604020202020204" pitchFamily="34" charset="0"/>
                <a:cs typeface="Arial" panose="020B0604020202020204" pitchFamily="34" charset="0"/>
              </a:rPr>
              <a:t>Why might this be useful in a change situation to do?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CA" altLang="en-US" sz="2000" dirty="0">
                <a:latin typeface="Arial" panose="020B0604020202020204" pitchFamily="34" charset="0"/>
                <a:cs typeface="Arial" panose="020B0604020202020204" pitchFamily="34" charset="0"/>
              </a:rPr>
              <a:t>Helps to focus on the right things</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CA" altLang="en-US" sz="2000" dirty="0">
                <a:latin typeface="Arial" panose="020B0604020202020204" pitchFamily="34" charset="0"/>
                <a:cs typeface="Arial" panose="020B0604020202020204" pitchFamily="34" charset="0"/>
              </a:rPr>
              <a:t>Helps size up the situation</a:t>
            </a:r>
            <a:endParaRPr lang="en-US" altLang="en-US" sz="2000" dirty="0">
              <a:latin typeface="Arial" panose="020B0604020202020204" pitchFamily="34" charset="0"/>
              <a:cs typeface="Arial" panose="020B0604020202020204" pitchFamily="34" charset="0"/>
            </a:endParaRPr>
          </a:p>
        </p:txBody>
      </p:sp>
      <p:sp>
        <p:nvSpPr>
          <p:cNvPr id="33795"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33796"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33797"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33798"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DABFDA0A-864A-47EC-B067-08A64F41D793}" type="slidenum">
              <a:rPr lang="en-US" altLang="en-US" sz="1200">
                <a:solidFill>
                  <a:srgbClr val="000000"/>
                </a:solidFill>
              </a:rPr>
              <a:pPr eaLnBrk="1" hangingPunct="1"/>
              <a:t>46</a:t>
            </a:fld>
            <a:endParaRPr lang="en-US" altLang="en-US" sz="1200">
              <a:solidFill>
                <a:srgbClr val="000000"/>
              </a:solidFill>
            </a:endParaRPr>
          </a:p>
        </p:txBody>
      </p:sp>
    </p:spTree>
    <p:extLst>
      <p:ext uri="{BB962C8B-B14F-4D97-AF65-F5344CB8AC3E}">
        <p14:creationId xmlns:p14="http://schemas.microsoft.com/office/powerpoint/2010/main" val="2723212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Diving group into 4, assigning 1 quadrant to each to “own” and present.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Top forces Driving Change </a:t>
            </a:r>
            <a:r>
              <a:rPr lang="en-US" altLang="en-US" sz="2000" dirty="0">
                <a:latin typeface="Arial" panose="020B0604020202020204" pitchFamily="34" charset="0"/>
                <a:cs typeface="Arial" panose="020B0604020202020204" pitchFamily="34" charset="0"/>
              </a:rPr>
              <a:t>= Levers we want to pull</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Top forces Restraining Change </a:t>
            </a:r>
            <a:r>
              <a:rPr lang="en-US" altLang="en-US" sz="2000" dirty="0">
                <a:latin typeface="Arial" panose="020B0604020202020204" pitchFamily="34" charset="0"/>
                <a:cs typeface="Arial" panose="020B0604020202020204" pitchFamily="34" charset="0"/>
              </a:rPr>
              <a:t>= Barriers we most need to pull the Levers for</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Driving Forces (Rational)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Market – shifting from military (shrinking) to commercial (growing)</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Financial – about 18 </a:t>
            </a:r>
            <a:r>
              <a:rPr lang="en-US" altLang="en-US" sz="2000" dirty="0" err="1">
                <a:latin typeface="Arial" panose="020B0604020202020204" pitchFamily="34" charset="0"/>
                <a:cs typeface="Arial" panose="020B0604020202020204" pitchFamily="34" charset="0"/>
              </a:rPr>
              <a:t>mos</a:t>
            </a:r>
            <a:r>
              <a:rPr lang="en-US" altLang="en-US" sz="2000" dirty="0">
                <a:latin typeface="Arial" panose="020B0604020202020204" pitchFamily="34" charset="0"/>
                <a:cs typeface="Arial" panose="020B0604020202020204" pitchFamily="34" charset="0"/>
              </a:rPr>
              <a:t> left</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Driving (Emotional)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Workforce – high quality</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People – Jennifer Smith respected</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Restraining Forces (Rational)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Structure – </a:t>
            </a:r>
            <a:r>
              <a:rPr lang="en-US" altLang="en-US" sz="2000" dirty="0" err="1">
                <a:latin typeface="Arial" panose="020B0604020202020204" pitchFamily="34" charset="0"/>
                <a:cs typeface="Arial" panose="020B0604020202020204" pitchFamily="34" charset="0"/>
              </a:rPr>
              <a:t>siloed</a:t>
            </a:r>
            <a:r>
              <a:rPr lang="en-US" altLang="en-US" sz="2000" dirty="0">
                <a:latin typeface="Arial" panose="020B0604020202020204" pitchFamily="34" charset="0"/>
                <a:cs typeface="Arial" panose="020B0604020202020204" pitchFamily="34" charset="0"/>
              </a:rPr>
              <a:t> org</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Budgets – shrinking</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Workforce – union negotiations on horizon</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Restraining (Emotional)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Workforce – morale suffering</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Culture – finger-pointing, blame game</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CA" altLang="en-US" sz="2000" b="1" dirty="0">
                <a:latin typeface="Arial" panose="020B0604020202020204" pitchFamily="34" charset="0"/>
                <a:cs typeface="Arial" panose="020B0604020202020204" pitchFamily="34" charset="0"/>
              </a:rPr>
              <a:t>Why might this be useful in a change situation to do?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CA" altLang="en-US" sz="2000" dirty="0">
                <a:latin typeface="Arial" panose="020B0604020202020204" pitchFamily="34" charset="0"/>
                <a:cs typeface="Arial" panose="020B0604020202020204" pitchFamily="34" charset="0"/>
              </a:rPr>
              <a:t>Helps to focus on the right things</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CA" altLang="en-US" sz="2000" dirty="0">
                <a:latin typeface="Arial" panose="020B0604020202020204" pitchFamily="34" charset="0"/>
                <a:cs typeface="Arial" panose="020B0604020202020204" pitchFamily="34" charset="0"/>
              </a:rPr>
              <a:t>Helps size up the situation</a:t>
            </a:r>
            <a:endParaRPr lang="en-US" altLang="en-US" sz="2000" dirty="0">
              <a:latin typeface="Arial" panose="020B0604020202020204" pitchFamily="34" charset="0"/>
              <a:cs typeface="Arial" panose="020B0604020202020204" pitchFamily="34" charset="0"/>
            </a:endParaRPr>
          </a:p>
        </p:txBody>
      </p:sp>
      <p:sp>
        <p:nvSpPr>
          <p:cNvPr id="33795"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33796"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33797"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33798"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DABFDA0A-864A-47EC-B067-08A64F41D793}" type="slidenum">
              <a:rPr lang="en-US" altLang="en-US" sz="1200">
                <a:solidFill>
                  <a:srgbClr val="000000"/>
                </a:solidFill>
              </a:rPr>
              <a:pPr eaLnBrk="1" hangingPunct="1"/>
              <a:t>47</a:t>
            </a:fld>
            <a:endParaRPr lang="en-US" altLang="en-US" sz="1200">
              <a:solidFill>
                <a:srgbClr val="000000"/>
              </a:solidFill>
            </a:endParaRPr>
          </a:p>
        </p:txBody>
      </p:sp>
    </p:spTree>
    <p:extLst>
      <p:ext uri="{BB962C8B-B14F-4D97-AF65-F5344CB8AC3E}">
        <p14:creationId xmlns:p14="http://schemas.microsoft.com/office/powerpoint/2010/main" val="290222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is your purpose in life?</a:t>
            </a:r>
          </a:p>
          <a:p>
            <a:r>
              <a:rPr lang="en-CA" dirty="0" err="1" smtClean="0"/>
              <a:t>Ikigai</a:t>
            </a:r>
            <a:r>
              <a:rPr lang="en-CA" dirty="0" smtClean="0"/>
              <a:t> is “purpose in action,” </a:t>
            </a:r>
          </a:p>
          <a:p>
            <a:r>
              <a:rPr lang="en-CA" dirty="0" smtClean="0"/>
              <a:t>In a 2001 research paper on </a:t>
            </a:r>
            <a:r>
              <a:rPr lang="en-CA" dirty="0" err="1" smtClean="0"/>
              <a:t>ikigai</a:t>
            </a:r>
            <a:r>
              <a:rPr lang="en-CA" dirty="0" smtClean="0"/>
              <a:t>, co-author Akihiro Hasegawa, a clinical psychologist and associate professor at Toyo </a:t>
            </a:r>
            <a:r>
              <a:rPr lang="en-CA" dirty="0" err="1" smtClean="0"/>
              <a:t>Eiwa</a:t>
            </a:r>
            <a:r>
              <a:rPr lang="en-CA" dirty="0" smtClean="0"/>
              <a:t> University, placed the word </a:t>
            </a:r>
            <a:r>
              <a:rPr lang="en-CA" dirty="0" err="1" smtClean="0"/>
              <a:t>ikigai</a:t>
            </a:r>
            <a:r>
              <a:rPr lang="en-CA" dirty="0" smtClean="0"/>
              <a:t> as part of everyday Japanese language. It is composed of two words: </a:t>
            </a:r>
            <a:r>
              <a:rPr lang="en-CA" i="1" dirty="0" err="1" smtClean="0"/>
              <a:t>iki</a:t>
            </a:r>
            <a:r>
              <a:rPr lang="en-CA" dirty="0" smtClean="0"/>
              <a:t>, which means life and </a:t>
            </a:r>
            <a:r>
              <a:rPr lang="en-CA" i="1" dirty="0" err="1" smtClean="0"/>
              <a:t>gai</a:t>
            </a:r>
            <a:r>
              <a:rPr lang="en-CA" i="1" dirty="0" smtClean="0"/>
              <a:t>, </a:t>
            </a:r>
            <a:r>
              <a:rPr lang="en-CA" dirty="0" err="1" smtClean="0"/>
              <a:t>whichdescribes</a:t>
            </a:r>
            <a:r>
              <a:rPr lang="en-CA" dirty="0" smtClean="0"/>
              <a:t> value or worth.</a:t>
            </a:r>
          </a:p>
          <a:p>
            <a:endParaRPr lang="en-CA" dirty="0" smtClean="0"/>
          </a:p>
          <a:p>
            <a:r>
              <a:rPr lang="en-CA" dirty="0" smtClean="0"/>
              <a:t>Hasegawa points out that in English, the word </a:t>
            </a:r>
            <a:r>
              <a:rPr lang="en-CA" i="1" dirty="0" smtClean="0"/>
              <a:t>life </a:t>
            </a:r>
            <a:r>
              <a:rPr lang="en-CA" dirty="0" smtClean="0"/>
              <a:t>means both lifetime and everyday life. So, </a:t>
            </a:r>
            <a:r>
              <a:rPr lang="en-CA" dirty="0" err="1" smtClean="0"/>
              <a:t>ikigai</a:t>
            </a:r>
            <a:r>
              <a:rPr lang="en-CA" dirty="0" smtClean="0"/>
              <a:t> translated as </a:t>
            </a:r>
            <a:r>
              <a:rPr lang="en-CA" i="1" dirty="0" smtClean="0"/>
              <a:t>life’s purpose</a:t>
            </a:r>
            <a:r>
              <a:rPr lang="en-CA" dirty="0" smtClean="0"/>
              <a:t> sounds very grand. “But in Japan we have </a:t>
            </a:r>
            <a:r>
              <a:rPr lang="en-CA" i="1" dirty="0" err="1" smtClean="0"/>
              <a:t>jinsei</a:t>
            </a:r>
            <a:r>
              <a:rPr lang="en-CA" i="1" dirty="0" smtClean="0"/>
              <a:t>, </a:t>
            </a:r>
            <a:r>
              <a:rPr lang="en-CA" dirty="0" smtClean="0"/>
              <a:t>which means lifetime and </a:t>
            </a:r>
            <a:r>
              <a:rPr lang="en-CA" i="1" dirty="0" err="1" smtClean="0"/>
              <a:t>seikatsu</a:t>
            </a:r>
            <a:r>
              <a:rPr lang="en-CA" i="1" dirty="0" smtClean="0"/>
              <a:t>, </a:t>
            </a:r>
            <a:r>
              <a:rPr lang="en-CA" dirty="0" smtClean="0"/>
              <a:t>which means everyday life,” he says. The concept of </a:t>
            </a:r>
            <a:r>
              <a:rPr lang="en-CA" dirty="0" err="1" smtClean="0"/>
              <a:t>ikigai</a:t>
            </a:r>
            <a:r>
              <a:rPr lang="en-CA" dirty="0" smtClean="0"/>
              <a:t> aligns more to </a:t>
            </a:r>
            <a:r>
              <a:rPr lang="en-CA" i="1" dirty="0" err="1" smtClean="0"/>
              <a:t>seikatsu</a:t>
            </a:r>
            <a:r>
              <a:rPr lang="en-CA" dirty="0" smtClean="0"/>
              <a:t> and, through his research, Hasegawa discovered that Japanese people believe that the sum of small joys in everyday life results in more fulfilling life as a whole.</a:t>
            </a:r>
          </a:p>
          <a:p>
            <a:endParaRPr lang="en-CA" dirty="0" smtClean="0"/>
          </a:p>
          <a:p>
            <a:r>
              <a:rPr lang="en-CA" dirty="0" err="1" smtClean="0"/>
              <a:t>ikigai</a:t>
            </a:r>
            <a:r>
              <a:rPr lang="en-CA" dirty="0" smtClean="0"/>
              <a:t> is about feeling your work makes a difference in people’s lives.</a:t>
            </a:r>
            <a:endParaRPr lang="en-CA" dirty="0"/>
          </a:p>
        </p:txBody>
      </p:sp>
      <p:sp>
        <p:nvSpPr>
          <p:cNvPr id="4" name="Slide Number Placeholder 3"/>
          <p:cNvSpPr>
            <a:spLocks noGrp="1"/>
          </p:cNvSpPr>
          <p:nvPr>
            <p:ph type="sldNum" sz="quarter" idx="10"/>
          </p:nvPr>
        </p:nvSpPr>
        <p:spPr/>
        <p:txBody>
          <a:bodyPr/>
          <a:lstStyle/>
          <a:p>
            <a:fld id="{14E57201-026B-40FA-9D5D-42F1AA8D9B64}" type="slidenum">
              <a:rPr lang="en-CA" smtClean="0"/>
              <a:t>7</a:t>
            </a:fld>
            <a:endParaRPr lang="en-CA"/>
          </a:p>
        </p:txBody>
      </p:sp>
    </p:spTree>
    <p:extLst>
      <p:ext uri="{BB962C8B-B14F-4D97-AF65-F5344CB8AC3E}">
        <p14:creationId xmlns:p14="http://schemas.microsoft.com/office/powerpoint/2010/main" val="2288625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Many changes come about from a desire to improve performance - like improving offers to customers or efficiencies delivering these offers.    </a:t>
            </a:r>
          </a:p>
          <a:p>
            <a:endParaRPr lang="en-US" dirty="0"/>
          </a:p>
          <a:p>
            <a:r>
              <a:rPr lang="en-US" dirty="0"/>
              <a:t>When we undertake a challenge, what direction do we expect our organization's performance to go? </a:t>
            </a:r>
          </a:p>
          <a:p>
            <a:endParaRPr lang="en-US" dirty="0"/>
          </a:p>
          <a:p>
            <a:r>
              <a:rPr lang="en-US" dirty="0"/>
              <a:t>["Up, hopefully"] </a:t>
            </a:r>
          </a:p>
          <a:p>
            <a:endParaRPr lang="en-US" dirty="0"/>
          </a:p>
          <a:p>
            <a:r>
              <a:rPr lang="en-US" dirty="0"/>
              <a:t>By addressing this challenge we expect to achieve improved performance (higher, better, faster) in a certain period of time (6 months, 1 or 3 years). </a:t>
            </a:r>
          </a:p>
        </p:txBody>
      </p:sp>
      <p:sp>
        <p:nvSpPr>
          <p:cNvPr id="35843"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35844"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35845"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35846"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8EB6A6DC-79DD-464B-A722-7E1D9949E9AA}" type="slidenum">
              <a:rPr lang="en-US" altLang="en-US" sz="1200">
                <a:solidFill>
                  <a:srgbClr val="000000"/>
                </a:solidFill>
              </a:rPr>
              <a:pPr eaLnBrk="1" hangingPunct="1"/>
              <a:t>48</a:t>
            </a:fld>
            <a:endParaRPr lang="en-US" altLang="en-US" sz="1200">
              <a:solidFill>
                <a:srgbClr val="000000"/>
              </a:solidFill>
            </a:endParaRPr>
          </a:p>
        </p:txBody>
      </p:sp>
    </p:spTree>
    <p:extLst>
      <p:ext uri="{BB962C8B-B14F-4D97-AF65-F5344CB8AC3E}">
        <p14:creationId xmlns:p14="http://schemas.microsoft.com/office/powerpoint/2010/main" val="41386380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Q: Does the line go straight up? What actually happens?   </a:t>
            </a:r>
          </a:p>
          <a:p>
            <a:endParaRPr lang="en-US" dirty="0"/>
          </a:p>
          <a:p>
            <a:r>
              <a:rPr lang="en-US" dirty="0"/>
              <a:t>["It often goes down"] </a:t>
            </a:r>
          </a:p>
          <a:p>
            <a:endParaRPr lang="en-US" dirty="0"/>
          </a:p>
          <a:p>
            <a:r>
              <a:rPr lang="en-US" dirty="0"/>
              <a:t>That's right, this is a phenomenon known as "the dip".   </a:t>
            </a:r>
          </a:p>
          <a:p>
            <a:endParaRPr lang="en-US" dirty="0"/>
          </a:p>
          <a:p>
            <a:r>
              <a:rPr lang="en-US" dirty="0"/>
              <a:t>Q: Why does the Dip take place? </a:t>
            </a:r>
          </a:p>
          <a:p>
            <a:endParaRPr lang="en-US" dirty="0"/>
          </a:p>
          <a:p>
            <a:r>
              <a:rPr lang="en-US" dirty="0"/>
              <a:t>["There's a disruption in what we're doing today that requires people to adapt to a new way of doing things."] </a:t>
            </a:r>
          </a:p>
        </p:txBody>
      </p:sp>
      <p:sp>
        <p:nvSpPr>
          <p:cNvPr id="37891"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37892"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37893"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37894"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D575650B-8F04-41F7-9E99-A1BE882858EC}" type="slidenum">
              <a:rPr lang="en-US" altLang="en-US" sz="1200">
                <a:solidFill>
                  <a:srgbClr val="000000"/>
                </a:solidFill>
              </a:rPr>
              <a:pPr eaLnBrk="1" hangingPunct="1"/>
              <a:t>49</a:t>
            </a:fld>
            <a:endParaRPr lang="en-US" altLang="en-US" sz="1200">
              <a:solidFill>
                <a:srgbClr val="000000"/>
              </a:solidFill>
            </a:endParaRPr>
          </a:p>
        </p:txBody>
      </p:sp>
    </p:spTree>
    <p:extLst>
      <p:ext uri="{BB962C8B-B14F-4D97-AF65-F5344CB8AC3E}">
        <p14:creationId xmlns:p14="http://schemas.microsoft.com/office/powerpoint/2010/main" val="1653089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724292">
              <a:defRPr/>
            </a:pPr>
            <a:r>
              <a:rPr lang="en-US" dirty="0"/>
              <a:t>Many of us will be familiar with the Dip. If you're familiar with the grief cycle as described by Elisabeth </a:t>
            </a:r>
            <a:r>
              <a:rPr lang="en-US" dirty="0" err="1"/>
              <a:t>Kübler</a:t>
            </a:r>
            <a:r>
              <a:rPr lang="en-US" dirty="0"/>
              <a:t>-Ross, you're familiar with the dip.    [https://</a:t>
            </a:r>
            <a:r>
              <a:rPr lang="en-US" dirty="0" err="1"/>
              <a:t>en.wikipedia.org</a:t>
            </a:r>
            <a:r>
              <a:rPr lang="en-US" dirty="0"/>
              <a:t>/wiki/K%C3%BCbler-Ross_model]</a:t>
            </a:r>
          </a:p>
          <a:p>
            <a:endParaRPr lang="en-US" dirty="0"/>
          </a:p>
          <a:p>
            <a:r>
              <a:rPr lang="en-US" dirty="0"/>
              <a:t>There are many variations with different labels, but generally speaking, all of us move through these phases when going through change.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Even positive changes involve some sort of journey along this curve.  Imagine receiving a promotion.  What emotions go through your head?</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Let’s think about Lakeview.   Who might be in each category?</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b="1"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b="1"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b="1" dirty="0" smtClean="0">
                <a:latin typeface="Palatino" pitchFamily="2" charset="0"/>
                <a:cs typeface="Arial" panose="020B0604020202020204" pitchFamily="34" charset="0"/>
              </a:rPr>
              <a:t>Optional Table Discussion </a:t>
            </a:r>
            <a:endParaRPr lang="en-US" altLang="en-US" b="0"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b="0"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Split the three questions among the teams and ask to report back in 5 </a:t>
            </a:r>
            <a:r>
              <a:rPr lang="en-US" altLang="en-US" dirty="0" err="1" smtClean="0">
                <a:latin typeface="Palatino" pitchFamily="2" charset="0"/>
                <a:cs typeface="Arial" panose="020B0604020202020204" pitchFamily="34" charset="0"/>
              </a:rPr>
              <a:t>mins</a:t>
            </a:r>
            <a:r>
              <a:rPr lang="en-US" altLang="en-US" dirty="0" smtClean="0">
                <a:latin typeface="Palatino" pitchFamily="2" charset="0"/>
                <a:cs typeface="Arial" panose="020B0604020202020204" pitchFamily="34" charset="0"/>
              </a:rPr>
              <a:t>.</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What kinds of questions might we ask of people who are on the down side of the slope - who are letting go?</a:t>
            </a:r>
          </a:p>
          <a:p>
            <a:pPr>
              <a:lnSpc>
                <a:spcPct val="130000"/>
              </a:lnSpc>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800" dirty="0">
                <a:solidFill>
                  <a:srgbClr val="404040"/>
                </a:solidFill>
                <a:latin typeface="Corbel" panose="020B0503020204020204" pitchFamily="34" charset="0"/>
                <a:cs typeface="Arial" panose="020B0604020202020204" pitchFamily="34" charset="0"/>
              </a:rPr>
              <a:t>How do you feel?; What’s unclear?; What excites you?; What concerns you?; How’s it going to affect you personally?</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dirty="0" smtClean="0">
              <a:latin typeface="Palatino" pitchFamily="2"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dirty="0" smtClean="0">
                <a:latin typeface="Palatino" pitchFamily="2" charset="0"/>
                <a:cs typeface="Arial" panose="020B0604020202020204" pitchFamily="34" charset="0"/>
              </a:rPr>
              <a:t>What kinds of questions might we ask of people who are at the bottom in the neutral zone?</a:t>
            </a:r>
          </a:p>
          <a:p>
            <a:pPr>
              <a:lnSpc>
                <a:spcPct val="130000"/>
              </a:lnSpc>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800" dirty="0">
                <a:solidFill>
                  <a:srgbClr val="404040"/>
                </a:solidFill>
                <a:latin typeface="Corbel" panose="020B0503020204020204" pitchFamily="34" charset="0"/>
                <a:cs typeface="Arial" panose="020B0604020202020204" pitchFamily="34" charset="0"/>
              </a:rPr>
              <a:t>Roles you could play?; Do differently?; Barriers to excitement?; Questions? Worries?; How’s it going to affect you personally?</a:t>
            </a:r>
          </a:p>
          <a:p>
            <a:pPr>
              <a:lnSpc>
                <a:spcPct val="130000"/>
              </a:lnSpc>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1800" dirty="0">
              <a:solidFill>
                <a:srgbClr val="404040"/>
              </a:solidFill>
              <a:latin typeface="Corbel" panose="020B0503020204020204" pitchFamily="34" charset="0"/>
              <a:cs typeface="Arial" panose="020B0604020202020204" pitchFamily="34" charset="0"/>
            </a:endParaRPr>
          </a:p>
          <a:p>
            <a:pPr>
              <a:lnSpc>
                <a:spcPct val="130000"/>
              </a:lnSpc>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800" dirty="0">
                <a:solidFill>
                  <a:srgbClr val="404040"/>
                </a:solidFill>
                <a:latin typeface="Corbel" panose="020B0503020204020204" pitchFamily="34" charset="0"/>
                <a:cs typeface="Arial" panose="020B0604020202020204" pitchFamily="34" charset="0"/>
              </a:rPr>
              <a:t>What kinds of questions might we ask of people who are moving their way up the curve into commitment?</a:t>
            </a:r>
          </a:p>
          <a:p>
            <a:pPr>
              <a:lnSpc>
                <a:spcPct val="130000"/>
              </a:lnSpc>
              <a:buFontTx/>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1800" dirty="0">
                <a:solidFill>
                  <a:srgbClr val="404040"/>
                </a:solidFill>
                <a:latin typeface="Corbel" panose="020B0503020204020204" pitchFamily="34" charset="0"/>
                <a:cs typeface="Arial" panose="020B0604020202020204" pitchFamily="34" charset="0"/>
              </a:rPr>
              <a:t>Continue to do?; What energizes?; Former concerns that are now allayed?; What are you most proud of?</a:t>
            </a:r>
          </a:p>
        </p:txBody>
      </p:sp>
      <p:sp>
        <p:nvSpPr>
          <p:cNvPr id="39939"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39940"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39941"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39942"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A51FC504-A54C-48F5-83C9-A3A912187B59}" type="slidenum">
              <a:rPr lang="en-US" altLang="en-US" sz="1200">
                <a:solidFill>
                  <a:srgbClr val="000000"/>
                </a:solidFill>
              </a:rPr>
              <a:pPr eaLnBrk="1" hangingPunct="1"/>
              <a:t>50</a:t>
            </a:fld>
            <a:endParaRPr lang="en-US" altLang="en-US" sz="1200">
              <a:solidFill>
                <a:srgbClr val="000000"/>
              </a:solidFill>
            </a:endParaRPr>
          </a:p>
        </p:txBody>
      </p:sp>
    </p:spTree>
    <p:extLst>
      <p:ext uri="{BB962C8B-B14F-4D97-AF65-F5344CB8AC3E}">
        <p14:creationId xmlns:p14="http://schemas.microsoft.com/office/powerpoint/2010/main" val="1363577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Dip is natural, but it can be moderated. That's what change is all about - seeking to minimize the </a:t>
            </a:r>
            <a:r>
              <a:rPr lang="en-US" dirty="0" err="1" smtClean="0"/>
              <a:t>appitude</a:t>
            </a:r>
            <a:r>
              <a:rPr lang="en-US" dirty="0" smtClean="0"/>
              <a:t> </a:t>
            </a:r>
            <a:r>
              <a:rPr lang="en-US" dirty="0"/>
              <a:t>and duration of the Dip. </a:t>
            </a:r>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51</a:t>
            </a:fld>
            <a:endParaRPr lang="en-US" altLang="en-US"/>
          </a:p>
        </p:txBody>
      </p:sp>
    </p:spTree>
    <p:extLst>
      <p:ext uri="{BB962C8B-B14F-4D97-AF65-F5344CB8AC3E}">
        <p14:creationId xmlns:p14="http://schemas.microsoft.com/office/powerpoint/2010/main" val="34851374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b="1"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b="1" dirty="0">
                <a:latin typeface="Arial" panose="020B0604020202020204" pitchFamily="34" charset="0"/>
                <a:cs typeface="Arial" panose="020B0604020202020204" pitchFamily="34" charset="0"/>
              </a:rPr>
              <a:t>Plan</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Time to build out a change plan, using the tactics available. In [1 hour] you should have your plan at least 80% complete</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No need for a computer</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Decide which tactics you will use and which ones you won’t</a:t>
            </a:r>
          </a:p>
          <a:p>
            <a:pPr marL="922991" lvl="1" indent="-173061">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Expect to use 20 – 30 to hit the 60% goal*</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Determine the best order for implementation</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Consider time &amp; budget constraints</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Some tactics identified with a star</a:t>
            </a:r>
          </a:p>
          <a:p>
            <a:pPr marL="922991" lvl="1" indent="-173061">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Means you will be asked to make additional choices</a:t>
            </a:r>
          </a:p>
          <a:p>
            <a:pPr marL="922991" lvl="1" indent="-173061">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i="1" dirty="0">
                <a:latin typeface="Arial" panose="020B0604020202020204" pitchFamily="34" charset="0"/>
                <a:cs typeface="Arial" panose="020B0604020202020204" pitchFamily="34" charset="0"/>
              </a:rPr>
              <a:t>[discreetly take pictures when in this phase]</a:t>
            </a:r>
            <a:endParaRPr lang="en-US" altLang="en-US" sz="4800" dirty="0">
              <a:latin typeface="Palatino" pitchFamily="2" charset="0"/>
              <a:cs typeface="Arial" panose="020B0604020202020204" pitchFamily="34" charset="0"/>
            </a:endParaRPr>
          </a:p>
        </p:txBody>
      </p:sp>
      <p:sp>
        <p:nvSpPr>
          <p:cNvPr id="80899"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80900"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80901"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80902"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1260D457-49E3-4134-8761-DD3BC58F46C7}" type="slidenum">
              <a:rPr lang="en-US" altLang="en-US" sz="1200">
                <a:solidFill>
                  <a:srgbClr val="000000"/>
                </a:solidFill>
              </a:rPr>
              <a:pPr eaLnBrk="1" hangingPunct="1"/>
              <a:t>52</a:t>
            </a:fld>
            <a:endParaRPr lang="en-US" altLang="en-US" sz="1200">
              <a:solidFill>
                <a:srgbClr val="000000"/>
              </a:solidFill>
            </a:endParaRPr>
          </a:p>
        </p:txBody>
      </p:sp>
    </p:spTree>
    <p:extLst>
      <p:ext uri="{BB962C8B-B14F-4D97-AF65-F5344CB8AC3E}">
        <p14:creationId xmlns:p14="http://schemas.microsoft.com/office/powerpoint/2010/main" val="1506420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53</a:t>
            </a:fld>
            <a:endParaRPr lang="en-US" altLang="en-US"/>
          </a:p>
        </p:txBody>
      </p:sp>
    </p:spTree>
    <p:extLst>
      <p:ext uri="{BB962C8B-B14F-4D97-AF65-F5344CB8AC3E}">
        <p14:creationId xmlns:p14="http://schemas.microsoft.com/office/powerpoint/2010/main" val="3155157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54</a:t>
            </a:fld>
            <a:endParaRPr lang="en-US" altLang="en-US"/>
          </a:p>
        </p:txBody>
      </p:sp>
    </p:spTree>
    <p:extLst>
      <p:ext uri="{BB962C8B-B14F-4D97-AF65-F5344CB8AC3E}">
        <p14:creationId xmlns:p14="http://schemas.microsoft.com/office/powerpoint/2010/main" val="29766437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55</a:t>
            </a:fld>
            <a:endParaRPr lang="en-US" altLang="en-US"/>
          </a:p>
        </p:txBody>
      </p:sp>
    </p:spTree>
    <p:extLst>
      <p:ext uri="{BB962C8B-B14F-4D97-AF65-F5344CB8AC3E}">
        <p14:creationId xmlns:p14="http://schemas.microsoft.com/office/powerpoint/2010/main" val="3540920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56</a:t>
            </a:fld>
            <a:endParaRPr lang="en-US" altLang="en-US"/>
          </a:p>
        </p:txBody>
      </p:sp>
    </p:spTree>
    <p:extLst>
      <p:ext uri="{BB962C8B-B14F-4D97-AF65-F5344CB8AC3E}">
        <p14:creationId xmlns:p14="http://schemas.microsoft.com/office/powerpoint/2010/main" val="22792929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b="1"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b="1" smtClean="0">
                <a:latin typeface="Arial" panose="020B0604020202020204" pitchFamily="34" charset="0"/>
                <a:cs typeface="Arial" panose="020B0604020202020204" pitchFamily="34" charset="0"/>
              </a:rPr>
              <a:t>Use this framework to structure what we already know. Close the knowing/ doing gap.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mtClean="0">
                <a:latin typeface="Arial" panose="020B0604020202020204" pitchFamily="34" charset="0"/>
                <a:cs typeface="Arial" panose="020B0604020202020204" pitchFamily="34" charset="0"/>
              </a:rPr>
              <a:t>There is no single right way that will guarantee success. </a:t>
            </a:r>
            <a:r>
              <a:rPr lang="en-US" altLang="en-US" b="1" smtClean="0">
                <a:latin typeface="Arial" panose="020B0604020202020204" pitchFamily="34" charset="0"/>
                <a:cs typeface="Arial" panose="020B0604020202020204" pitchFamily="34" charset="0"/>
              </a:rPr>
              <a:t>Context is everything</a:t>
            </a:r>
            <a:r>
              <a:rPr lang="en-US" altLang="en-US" smtClean="0">
                <a:latin typeface="Arial" panose="020B0604020202020204" pitchFamily="34" charset="0"/>
                <a:cs typeface="Arial" panose="020B0604020202020204" pitchFamily="34" charset="0"/>
              </a:rPr>
              <a:t>. The key is to consider each unique situation and create the appropriate model/ framework for planning.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mtClean="0">
                <a:latin typeface="Arial" panose="020B0604020202020204" pitchFamily="34" charset="0"/>
                <a:cs typeface="Arial" panose="020B0604020202020204" pitchFamily="34" charset="0"/>
              </a:rPr>
              <a:t>This change model is designed to </a:t>
            </a:r>
            <a:r>
              <a:rPr lang="en-US" altLang="en-US" b="1" smtClean="0">
                <a:latin typeface="Arial" panose="020B0604020202020204" pitchFamily="34" charset="0"/>
                <a:cs typeface="Arial" panose="020B0604020202020204" pitchFamily="34" charset="0"/>
              </a:rPr>
              <a:t>maximize commitment and minimize resistance </a:t>
            </a:r>
            <a:r>
              <a:rPr lang="en-US" altLang="en-US" smtClean="0">
                <a:latin typeface="Arial" panose="020B0604020202020204" pitchFamily="34" charset="0"/>
                <a:cs typeface="Arial" panose="020B0604020202020204" pitchFamily="34" charset="0"/>
              </a:rPr>
              <a:t>to change.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mtClean="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mtClean="0">
                <a:latin typeface="Arial" panose="020B0604020202020204" pitchFamily="34" charset="0"/>
                <a:cs typeface="Arial" panose="020B0604020202020204" pitchFamily="34" charset="0"/>
              </a:rPr>
              <a:t>Task:</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mtClean="0">
                <a:latin typeface="Palatino" pitchFamily="2" charset="0"/>
                <a:cs typeface="Arial" panose="020B0604020202020204" pitchFamily="34" charset="0"/>
              </a:rPr>
              <a:t>Assign 1 – 2 stages/ group. Hand-out large tactic cards for full details.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mtClean="0">
                <a:latin typeface="Palatino" pitchFamily="2" charset="0"/>
                <a:cs typeface="Arial" panose="020B0604020202020204" pitchFamily="34" charset="0"/>
              </a:rPr>
              <a:t>Think of some stories of change done well &amp; not so well. </a:t>
            </a:r>
          </a:p>
          <a:p>
            <a:pPr>
              <a:spcBef>
                <a:spcPts val="454"/>
              </a:spcBef>
              <a:buFont typeface="Arial" panose="020B0604020202020204" pitchFamily="34" charset="0"/>
              <a:buChar char="•"/>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mtClean="0">
                <a:latin typeface="Palatino" pitchFamily="2" charset="0"/>
                <a:cs typeface="Arial" panose="020B0604020202020204" pitchFamily="34" charset="0"/>
              </a:rPr>
              <a:t>Teach back through storytelling. </a:t>
            </a:r>
          </a:p>
        </p:txBody>
      </p:sp>
      <p:sp>
        <p:nvSpPr>
          <p:cNvPr id="51203"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51204"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51205"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51206"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CA9BF9E5-5C6E-4651-9408-0EC831E451A0}" type="slidenum">
              <a:rPr lang="en-US" altLang="en-US" sz="1200">
                <a:solidFill>
                  <a:srgbClr val="000000"/>
                </a:solidFill>
              </a:rPr>
              <a:pPr eaLnBrk="1" hangingPunct="1"/>
              <a:t>57</a:t>
            </a:fld>
            <a:endParaRPr lang="en-US" altLang="en-US" sz="1200">
              <a:solidFill>
                <a:srgbClr val="000000"/>
              </a:solidFill>
            </a:endParaRPr>
          </a:p>
        </p:txBody>
      </p:sp>
    </p:spTree>
    <p:extLst>
      <p:ext uri="{BB962C8B-B14F-4D97-AF65-F5344CB8AC3E}">
        <p14:creationId xmlns:p14="http://schemas.microsoft.com/office/powerpoint/2010/main" val="1408332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US" altLang="en-US" sz="2000" dirty="0">
                <a:latin typeface="Arial" panose="020B0604020202020204" pitchFamily="34" charset="0"/>
                <a:cs typeface="Arial" panose="020B0604020202020204" pitchFamily="34" charset="0"/>
              </a:rPr>
              <a:t>The majority of today will be hands-on learning in your simulation teams where you will be leading a change project. </a:t>
            </a: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endParaRPr lang="en-US" altLang="en-US" sz="2000" dirty="0">
              <a:latin typeface="Arial" panose="020B0604020202020204" pitchFamily="34" charset="0"/>
              <a:cs typeface="Arial" panose="020B0604020202020204" pitchFamily="34" charset="0"/>
            </a:endParaRPr>
          </a:p>
          <a:p>
            <a:pPr>
              <a:spcBef>
                <a:spcPts val="454"/>
              </a:spcBef>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pPr>
            <a:r>
              <a:rPr lang="en-CA" altLang="en-US" sz="2000" dirty="0">
                <a:latin typeface="Arial" panose="020B0604020202020204" pitchFamily="34" charset="0"/>
                <a:cs typeface="Arial" panose="020B0604020202020204" pitchFamily="34" charset="0"/>
              </a:rPr>
              <a:t>“What other expectations that you have of me to keep in mind in terms of how we run the day?”</a:t>
            </a:r>
            <a:endParaRPr lang="en-US" altLang="ja-JP" sz="2000" dirty="0">
              <a:latin typeface="Arial" panose="020B0604020202020204" pitchFamily="34" charset="0"/>
              <a:cs typeface="Arial" panose="020B0604020202020204" pitchFamily="34" charset="0"/>
            </a:endParaRPr>
          </a:p>
        </p:txBody>
      </p:sp>
      <p:sp>
        <p:nvSpPr>
          <p:cNvPr id="15363"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15364"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15365"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15366"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D3B6453E-DE17-4B8B-8B8C-8330B771542E}" type="slidenum">
              <a:rPr lang="en-US" altLang="en-US" sz="1200">
                <a:solidFill>
                  <a:srgbClr val="000000"/>
                </a:solidFill>
              </a:rPr>
              <a:pPr eaLnBrk="1" hangingPunct="1"/>
              <a:t>8</a:t>
            </a:fld>
            <a:endParaRPr lang="en-US" altLang="en-US" sz="1200">
              <a:solidFill>
                <a:srgbClr val="000000"/>
              </a:solidFill>
            </a:endParaRPr>
          </a:p>
        </p:txBody>
      </p:sp>
    </p:spTree>
    <p:extLst>
      <p:ext uri="{BB962C8B-B14F-4D97-AF65-F5344CB8AC3E}">
        <p14:creationId xmlns:p14="http://schemas.microsoft.com/office/powerpoint/2010/main" val="33636257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60</a:t>
            </a:fld>
            <a:endParaRPr lang="en-US" altLang="en-US"/>
          </a:p>
        </p:txBody>
      </p:sp>
    </p:spTree>
    <p:extLst>
      <p:ext uri="{BB962C8B-B14F-4D97-AF65-F5344CB8AC3E}">
        <p14:creationId xmlns:p14="http://schemas.microsoft.com/office/powerpoint/2010/main" val="20066032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done well is managed messiness.</a:t>
            </a:r>
            <a:endParaRPr lang="en-US" dirty="0"/>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61</a:t>
            </a:fld>
            <a:endParaRPr lang="en-US" altLang="en-US"/>
          </a:p>
        </p:txBody>
      </p:sp>
    </p:spTree>
    <p:extLst>
      <p:ext uri="{BB962C8B-B14F-4D97-AF65-F5344CB8AC3E}">
        <p14:creationId xmlns:p14="http://schemas.microsoft.com/office/powerpoint/2010/main" val="2684645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idx="10"/>
          </p:nvPr>
        </p:nvSpPr>
        <p:spPr/>
        <p:txBody>
          <a:bodyPr/>
          <a:lstStyle/>
          <a:p>
            <a:pPr>
              <a:defRPr/>
            </a:pPr>
            <a:r>
              <a:rPr lang="en-US" smtClean="0"/>
              <a:t>ExperienceChange</a:t>
            </a:r>
            <a:endParaRPr lang="en-US"/>
          </a:p>
        </p:txBody>
      </p:sp>
      <p:sp>
        <p:nvSpPr>
          <p:cNvPr id="5" name="Date Placeholder 4"/>
          <p:cNvSpPr>
            <a:spLocks noGrp="1"/>
          </p:cNvSpPr>
          <p:nvPr>
            <p:ph type="dt" idx="11"/>
          </p:nvPr>
        </p:nvSpPr>
        <p:spPr/>
        <p:txBody>
          <a:bodyPr/>
          <a:lstStyle/>
          <a:p>
            <a:pPr>
              <a:defRPr/>
            </a:pPr>
            <a:r>
              <a:rPr lang="en-US" smtClean="0"/>
              <a:t>November 14, 2003</a:t>
            </a:r>
            <a:endParaRPr lang="en-US"/>
          </a:p>
        </p:txBody>
      </p:sp>
      <p:sp>
        <p:nvSpPr>
          <p:cNvPr id="6" name="Footer Placeholder 5"/>
          <p:cNvSpPr>
            <a:spLocks noGrp="1"/>
          </p:cNvSpPr>
          <p:nvPr>
            <p:ph type="ftr" idx="12"/>
          </p:nvPr>
        </p:nvSpPr>
        <p:spPr/>
        <p:txBody>
          <a:bodyPr/>
          <a:lstStyle/>
          <a:p>
            <a:pPr>
              <a:defRPr/>
            </a:pPr>
            <a:r>
              <a:rPr lang="en-US" smtClean="0"/>
              <a:t>Change Management Simulation</a:t>
            </a:r>
            <a:endParaRPr lang="en-US"/>
          </a:p>
        </p:txBody>
      </p:sp>
      <p:sp>
        <p:nvSpPr>
          <p:cNvPr id="7" name="Slide Number Placeholder 6"/>
          <p:cNvSpPr>
            <a:spLocks noGrp="1"/>
          </p:cNvSpPr>
          <p:nvPr>
            <p:ph type="sldNum" idx="13"/>
          </p:nvPr>
        </p:nvSpPr>
        <p:spPr/>
        <p:txBody>
          <a:bodyPr/>
          <a:lstStyle/>
          <a:p>
            <a:fld id="{BFA4974E-7178-49C2-8CD9-6C73DC25D1A5}" type="slidenum">
              <a:rPr lang="en-US" altLang="en-US" smtClean="0"/>
              <a:pPr/>
              <a:t>62</a:t>
            </a:fld>
            <a:endParaRPr lang="en-US" altLang="en-US"/>
          </a:p>
        </p:txBody>
      </p:sp>
    </p:spTree>
    <p:extLst>
      <p:ext uri="{BB962C8B-B14F-4D97-AF65-F5344CB8AC3E}">
        <p14:creationId xmlns:p14="http://schemas.microsoft.com/office/powerpoint/2010/main" val="7828980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91C02A-8318-4C8A-8295-48B9BC136842}" type="slidenum">
              <a:rPr lang="en-US"/>
              <a:pPr/>
              <a:t>89</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466726" y="4416425"/>
            <a:ext cx="6154738" cy="4183063"/>
          </a:xfrm>
        </p:spPr>
        <p:txBody>
          <a:bodyPr/>
          <a:lstStyle/>
          <a:p>
            <a:endParaRPr lang="en-US" dirty="0"/>
          </a:p>
        </p:txBody>
      </p:sp>
    </p:spTree>
    <p:extLst>
      <p:ext uri="{BB962C8B-B14F-4D97-AF65-F5344CB8AC3E}">
        <p14:creationId xmlns:p14="http://schemas.microsoft.com/office/powerpoint/2010/main" val="22173228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09198-2714-426B-9542-8E2FFAE91154}" type="slidenum">
              <a:rPr lang="en-US"/>
              <a:pPr/>
              <a:t>90</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xfrm>
            <a:off x="466726" y="4416425"/>
            <a:ext cx="6154738" cy="4183063"/>
          </a:xfrm>
        </p:spPr>
        <p:txBody>
          <a:bodyPr/>
          <a:lstStyle/>
          <a:p>
            <a:r>
              <a:rPr lang="en-US"/>
              <a:t>This material is found on page 362-364.</a:t>
            </a:r>
          </a:p>
        </p:txBody>
      </p:sp>
    </p:spTree>
    <p:extLst>
      <p:ext uri="{BB962C8B-B14F-4D97-AF65-F5344CB8AC3E}">
        <p14:creationId xmlns:p14="http://schemas.microsoft.com/office/powerpoint/2010/main" val="2606587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4E57201-026B-40FA-9D5D-42F1AA8D9B64}" type="slidenum">
              <a:rPr lang="en-CA" smtClean="0"/>
              <a:t>9</a:t>
            </a:fld>
            <a:endParaRPr lang="en-CA"/>
          </a:p>
        </p:txBody>
      </p:sp>
    </p:spTree>
    <p:extLst>
      <p:ext uri="{BB962C8B-B14F-4D97-AF65-F5344CB8AC3E}">
        <p14:creationId xmlns:p14="http://schemas.microsoft.com/office/powerpoint/2010/main" val="311865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sz="2000" dirty="0">
                <a:latin typeface="Palatino" pitchFamily="2" charset="0"/>
                <a:cs typeface="Arial" panose="020B0604020202020204" pitchFamily="34" charset="0"/>
              </a:rPr>
              <a:t>How does that make us feel? (show each statement)</a:t>
            </a:r>
          </a:p>
          <a:p>
            <a:pPr>
              <a:buFontTx/>
              <a:buChar char="-"/>
            </a:pPr>
            <a:r>
              <a:rPr lang="en-US" altLang="en-US" sz="2000" dirty="0">
                <a:latin typeface="Palatino" pitchFamily="2" charset="0"/>
                <a:cs typeface="Arial" panose="020B0604020202020204" pitchFamily="34" charset="0"/>
              </a:rPr>
              <a:t>Why is that?</a:t>
            </a:r>
          </a:p>
          <a:p>
            <a:pPr>
              <a:buFontTx/>
              <a:buChar char="-"/>
            </a:pPr>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At the root, change done to us, we’re being asked to comply. </a:t>
            </a:r>
          </a:p>
          <a:p>
            <a:r>
              <a:rPr lang="en-US" altLang="en-US" sz="2000" dirty="0">
                <a:latin typeface="Palatino" pitchFamily="2" charset="0"/>
                <a:cs typeface="Arial" panose="020B0604020202020204" pitchFamily="34" charset="0"/>
              </a:rPr>
              <a:t>* People respond by doing what’s asked </a:t>
            </a:r>
          </a:p>
          <a:p>
            <a:pPr marL="571442" indent="-571442">
              <a:buFontTx/>
              <a:buChar char="•"/>
            </a:pPr>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Change done by us, we’re committed to it, we’re going to get it done no matter what</a:t>
            </a:r>
          </a:p>
          <a:p>
            <a:r>
              <a:rPr lang="en-US" altLang="en-US" sz="2000" dirty="0">
                <a:latin typeface="Palatino" pitchFamily="2" charset="0"/>
                <a:cs typeface="Arial" panose="020B0604020202020204" pitchFamily="34" charset="0"/>
              </a:rPr>
              <a:t>* People respond by doing what it takes.</a:t>
            </a:r>
          </a:p>
          <a:p>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Commitment vs. compliance</a:t>
            </a:r>
          </a:p>
        </p:txBody>
      </p:sp>
      <p:sp>
        <p:nvSpPr>
          <p:cNvPr id="17411" name="Header Placeholder 3"/>
          <p:cNvSpPr>
            <a:spLocks noGrp="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ExperienceChange</a:t>
            </a:r>
          </a:p>
        </p:txBody>
      </p:sp>
      <p:sp>
        <p:nvSpPr>
          <p:cNvPr id="17412" name="Date Placeholder 4"/>
          <p:cNvSpPr>
            <a:spLocks noGrp="1"/>
          </p:cNvSpPr>
          <p:nvPr>
            <p:ph type="dt"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November 14, 2003</a:t>
            </a:r>
          </a:p>
        </p:txBody>
      </p:sp>
      <p:sp>
        <p:nvSpPr>
          <p:cNvPr id="17413" name="Footer Placeholder 5"/>
          <p:cNvSpPr>
            <a:spLocks noGrp="1"/>
          </p:cNvSpPr>
          <p:nvPr>
            <p:ph type="ft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defTabSz="717476" eaLnBrk="1" hangingPunct="1"/>
            <a:r>
              <a:rPr lang="en-US" altLang="en-US" sz="1200">
                <a:solidFill>
                  <a:srgbClr val="000000"/>
                </a:solidFill>
                <a:cs typeface="Arial" panose="020B0604020202020204" pitchFamily="34" charset="0"/>
              </a:rPr>
              <a:t>Change Management Simulation</a:t>
            </a:r>
          </a:p>
        </p:txBody>
      </p:sp>
      <p:sp>
        <p:nvSpPr>
          <p:cNvPr id="17414" name="Slide Number Placeholder 6"/>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1pPr>
            <a:lvl2pPr marL="742873" indent="-285721"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2pPr>
            <a:lvl3pPr marL="1142882"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3pPr>
            <a:lvl4pPr marL="1600035"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4pPr>
            <a:lvl5pPr marL="2057188" indent="-228577" eaLnBrk="0" hangingPunct="0">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5pPr>
            <a:lvl6pPr marL="2514341"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6pPr>
            <a:lvl7pPr marL="2971494"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7pPr>
            <a:lvl8pPr marL="3428646"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8pPr>
            <a:lvl9pPr marL="3885800" indent="-228577" defTabSz="717476" eaLnBrk="0" fontAlgn="base" hangingPunct="0">
              <a:spcBef>
                <a:spcPct val="0"/>
              </a:spcBef>
              <a:spcAft>
                <a:spcPct val="0"/>
              </a:spcAft>
              <a:tabLst>
                <a:tab pos="0" algn="l"/>
                <a:tab pos="447629" algn="l"/>
                <a:tab pos="896846" algn="l"/>
                <a:tab pos="1346062" algn="l"/>
                <a:tab pos="1795278" algn="l"/>
                <a:tab pos="2244494" algn="l"/>
                <a:tab pos="2693711" algn="l"/>
                <a:tab pos="3142927" algn="l"/>
                <a:tab pos="3592142" algn="l"/>
                <a:tab pos="4041358" algn="l"/>
                <a:tab pos="4490575" algn="l"/>
                <a:tab pos="4939791" algn="l"/>
                <a:tab pos="5389007" algn="l"/>
                <a:tab pos="5838223" algn="l"/>
                <a:tab pos="6287440" algn="l"/>
                <a:tab pos="6736655" algn="l"/>
                <a:tab pos="7185872" algn="l"/>
                <a:tab pos="7635088" algn="l"/>
                <a:tab pos="8084305" algn="l"/>
                <a:tab pos="8533520" algn="l"/>
                <a:tab pos="8982737" algn="l"/>
              </a:tabLst>
              <a:defRPr sz="7000">
                <a:solidFill>
                  <a:schemeClr val="bg1"/>
                </a:solidFill>
                <a:latin typeface="Arial" panose="020B0604020202020204" pitchFamily="34" charset="0"/>
                <a:ea typeface="MS PGothic" panose="020B0600070205080204" pitchFamily="34" charset="-128"/>
              </a:defRPr>
            </a:lvl9pPr>
          </a:lstStyle>
          <a:p>
            <a:pPr eaLnBrk="1" hangingPunct="1"/>
            <a:fld id="{DF75911D-6D53-4686-81AF-FE1E57CF5E14}" type="slidenum">
              <a:rPr lang="en-US" altLang="en-US" sz="1200">
                <a:solidFill>
                  <a:srgbClr val="000000"/>
                </a:solidFill>
              </a:rPr>
              <a:pPr eaLnBrk="1" hangingPunct="1"/>
              <a:t>10</a:t>
            </a:fld>
            <a:endParaRPr lang="en-US" altLang="en-US" sz="1200">
              <a:solidFill>
                <a:srgbClr val="000000"/>
              </a:solidFill>
            </a:endParaRPr>
          </a:p>
        </p:txBody>
      </p:sp>
    </p:spTree>
    <p:extLst>
      <p:ext uri="{BB962C8B-B14F-4D97-AF65-F5344CB8AC3E}">
        <p14:creationId xmlns:p14="http://schemas.microsoft.com/office/powerpoint/2010/main" val="4030857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2000" dirty="0">
                <a:latin typeface="Palatino" pitchFamily="2" charset="0"/>
                <a:cs typeface="Arial" panose="020B0604020202020204" pitchFamily="34" charset="0"/>
              </a:rPr>
              <a:t>Commitment (Willingness) is a big part of change, but it’s not everything.</a:t>
            </a:r>
          </a:p>
          <a:p>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People also need to be ‘ready’ – have the capacity to change.</a:t>
            </a:r>
          </a:p>
          <a:p>
            <a:r>
              <a:rPr lang="en-US" altLang="en-US" sz="2000" dirty="0">
                <a:latin typeface="Palatino" pitchFamily="2" charset="0"/>
                <a:cs typeface="Arial" panose="020B0604020202020204" pitchFamily="34" charset="0"/>
              </a:rPr>
              <a:t>And they need to be ‘able’ – have the capability (skills, knowledge) to change.</a:t>
            </a:r>
          </a:p>
          <a:p>
            <a:endParaRPr lang="en-US" altLang="en-US" sz="2000" dirty="0">
              <a:latin typeface="Palatino" pitchFamily="2" charset="0"/>
              <a:cs typeface="Arial" panose="020B0604020202020204" pitchFamily="34" charset="0"/>
            </a:endParaRPr>
          </a:p>
          <a:p>
            <a:r>
              <a:rPr lang="en-US" altLang="en-US" sz="2000" dirty="0">
                <a:latin typeface="Palatino" pitchFamily="2" charset="0"/>
                <a:cs typeface="Arial" panose="020B0604020202020204" pitchFamily="34" charset="0"/>
              </a:rPr>
              <a:t>What does not able sound like?  “I can’t”</a:t>
            </a:r>
          </a:p>
          <a:p>
            <a:r>
              <a:rPr lang="en-US" altLang="en-US" sz="2000" dirty="0">
                <a:latin typeface="Palatino" pitchFamily="2" charset="0"/>
                <a:cs typeface="Arial" panose="020B0604020202020204" pitchFamily="34" charset="0"/>
              </a:rPr>
              <a:t>What does not ready sound like? “I won’t”</a:t>
            </a:r>
          </a:p>
          <a:p>
            <a:r>
              <a:rPr lang="en-US" altLang="en-US" sz="2000" dirty="0">
                <a:latin typeface="Palatino" pitchFamily="2" charset="0"/>
                <a:cs typeface="Arial" panose="020B0604020202020204" pitchFamily="34" charset="0"/>
              </a:rPr>
              <a:t>What does not ready sound like? “Not now”</a:t>
            </a:r>
          </a:p>
          <a:p>
            <a:endParaRPr lang="en-US" altLang="en-US" dirty="0" smtClean="0">
              <a:latin typeface="Palatino" pitchFamily="2" charset="0"/>
              <a:cs typeface="Arial" panose="020B0604020202020204" pitchFamily="34" charset="0"/>
            </a:endParaRPr>
          </a:p>
        </p:txBody>
      </p:sp>
      <p:sp>
        <p:nvSpPr>
          <p:cNvPr id="107523" name="Header Placeholder 3"/>
          <p:cNvSpPr>
            <a:spLocks noGrp="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ExperienceChange</a:t>
            </a:r>
          </a:p>
        </p:txBody>
      </p:sp>
      <p:sp>
        <p:nvSpPr>
          <p:cNvPr id="107524" name="Date Placeholder 4"/>
          <p:cNvSpPr>
            <a:spLocks noGrp="1"/>
          </p:cNvSpPr>
          <p:nvPr>
            <p:ph type="dt"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November 14, 2003</a:t>
            </a:r>
          </a:p>
        </p:txBody>
      </p:sp>
      <p:sp>
        <p:nvSpPr>
          <p:cNvPr id="107525" name="Footer Placeholder 5"/>
          <p:cNvSpPr>
            <a:spLocks noGrp="1"/>
          </p:cNvSpPr>
          <p:nvPr>
            <p:ph type="ft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defTabSz="724292" eaLnBrk="1" hangingPunct="1"/>
            <a:r>
              <a:rPr lang="en-US" altLang="en-US" sz="1200">
                <a:solidFill>
                  <a:srgbClr val="000000"/>
                </a:solidFill>
                <a:cs typeface="Arial" panose="020B0604020202020204" pitchFamily="34" charset="0"/>
              </a:rPr>
              <a:t>Change Management Simulation</a:t>
            </a:r>
          </a:p>
        </p:txBody>
      </p:sp>
      <p:sp>
        <p:nvSpPr>
          <p:cNvPr id="107526" name="Slide Number Placeholder 6"/>
          <p:cNvSpPr>
            <a:spLocks noGrp="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1pPr>
            <a:lvl2pPr marL="749930" indent="-288435"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2pPr>
            <a:lvl3pPr marL="1153739"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3pPr>
            <a:lvl4pPr marL="1615235"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4pPr>
            <a:lvl5pPr marL="2076731" indent="-230748" eaLnBrk="0" hangingPunct="0">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5pPr>
            <a:lvl6pPr marL="2538227"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6pPr>
            <a:lvl7pPr marL="2999723"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7pPr>
            <a:lvl8pPr marL="3461218"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8pPr>
            <a:lvl9pPr marL="3922715" indent="-230748" defTabSz="724292" eaLnBrk="0" fontAlgn="base" hangingPunct="0">
              <a:spcBef>
                <a:spcPct val="0"/>
              </a:spcBef>
              <a:spcAft>
                <a:spcPct val="0"/>
              </a:spcAft>
              <a:tabLst>
                <a:tab pos="0" algn="l"/>
                <a:tab pos="451881" algn="l"/>
                <a:tab pos="905366" algn="l"/>
                <a:tab pos="1358850" algn="l"/>
                <a:tab pos="1812333" algn="l"/>
                <a:tab pos="2265817" algn="l"/>
                <a:tab pos="2719301" algn="l"/>
                <a:tab pos="3172785" algn="l"/>
                <a:tab pos="3626267" algn="l"/>
                <a:tab pos="4079751" algn="l"/>
                <a:tab pos="4533235" algn="l"/>
                <a:tab pos="4986719" algn="l"/>
                <a:tab pos="5440203" algn="l"/>
                <a:tab pos="5893686" algn="l"/>
                <a:tab pos="6347171" algn="l"/>
                <a:tab pos="6800653" algn="l"/>
                <a:tab pos="7254138" algn="l"/>
                <a:tab pos="7707621" algn="l"/>
                <a:tab pos="8161106" algn="l"/>
                <a:tab pos="8614588" algn="l"/>
                <a:tab pos="9068073" algn="l"/>
              </a:tabLst>
              <a:defRPr sz="7100">
                <a:solidFill>
                  <a:schemeClr val="bg1"/>
                </a:solidFill>
                <a:latin typeface="Arial" panose="020B0604020202020204" pitchFamily="34" charset="0"/>
                <a:ea typeface="MS PGothic" panose="020B0600070205080204" pitchFamily="34" charset="-128"/>
              </a:defRPr>
            </a:lvl9pPr>
          </a:lstStyle>
          <a:p>
            <a:pPr eaLnBrk="1" hangingPunct="1"/>
            <a:fld id="{ACB3028A-F1F3-4D1A-96C5-710C5A5F816E}" type="slidenum">
              <a:rPr lang="en-US" altLang="en-US" sz="1200">
                <a:solidFill>
                  <a:srgbClr val="000000"/>
                </a:solidFill>
              </a:rPr>
              <a:pPr eaLnBrk="1" hangingPunct="1"/>
              <a:t>11</a:t>
            </a:fld>
            <a:endParaRPr lang="en-US" altLang="en-US" sz="1200">
              <a:solidFill>
                <a:srgbClr val="000000"/>
              </a:solidFill>
            </a:endParaRPr>
          </a:p>
        </p:txBody>
      </p:sp>
    </p:spTree>
    <p:extLst>
      <p:ext uri="{BB962C8B-B14F-4D97-AF65-F5344CB8AC3E}">
        <p14:creationId xmlns:p14="http://schemas.microsoft.com/office/powerpoint/2010/main" val="315978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types</a:t>
            </a:r>
            <a:r>
              <a:rPr lang="en-US" baseline="0" dirty="0" smtClean="0"/>
              <a:t> and levels of change … but there is a simple formula</a:t>
            </a:r>
            <a:endParaRPr lang="en-US" dirty="0"/>
          </a:p>
        </p:txBody>
      </p:sp>
      <p:sp>
        <p:nvSpPr>
          <p:cNvPr id="4" name="Slide Number Placeholder 3"/>
          <p:cNvSpPr>
            <a:spLocks noGrp="1"/>
          </p:cNvSpPr>
          <p:nvPr>
            <p:ph type="sldNum" sz="quarter" idx="10"/>
          </p:nvPr>
        </p:nvSpPr>
        <p:spPr/>
        <p:txBody>
          <a:bodyPr/>
          <a:lstStyle/>
          <a:p>
            <a:fld id="{924EDD31-BBD8-423E-83F3-17728D3ACB0E}" type="slidenum">
              <a:rPr lang="en-US" smtClean="0"/>
              <a:t>12</a:t>
            </a:fld>
            <a:endParaRPr lang="en-US" dirty="0"/>
          </a:p>
        </p:txBody>
      </p:sp>
    </p:spTree>
    <p:extLst>
      <p:ext uri="{BB962C8B-B14F-4D97-AF65-F5344CB8AC3E}">
        <p14:creationId xmlns:p14="http://schemas.microsoft.com/office/powerpoint/2010/main" val="2164988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15C90F9-BB97-4139-A2E7-751E8B96BF15}" type="slidenum">
              <a:rPr lang="en-US"/>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370C161-BCBF-4100-BFB2-265537CC3C70}" type="slidenum">
              <a:rPr lang="en-US"/>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F12D57-6DF2-42E5-9B1E-F52B875EE068}" type="slidenum">
              <a:rPr lang="en-US"/>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397030A-3A14-4989-87E0-4A6D5721CE98}" type="slidenum">
              <a:rPr lang="en-US"/>
              <a:pPr/>
              <a:t>‹#›</a:t>
            </a:fld>
            <a:endParaRPr lang="en-US"/>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3D7812C-7089-46BC-BFAD-9BE22DE99186}" type="slidenum">
              <a:rPr lang="en-US"/>
              <a:pPr/>
              <a:t>‹#›</a:t>
            </a:fld>
            <a:endParaRPr lang="en-US"/>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ED7427B-A19D-4692-9D91-3526950F6877}" type="slidenum">
              <a:rPr lang="en-US"/>
              <a:pPr/>
              <a:t>‹#›</a:t>
            </a:fld>
            <a:endParaRPr lang="en-US"/>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BD4E746-38A9-4CFE-85D6-7B9350385D49}" type="slidenum">
              <a:rPr lang="en-US"/>
              <a:pPr/>
              <a:t>‹#›</a:t>
            </a:fld>
            <a:endParaRPr lang="en-US"/>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26262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4556" y="2129897"/>
            <a:ext cx="7893844" cy="1471083"/>
          </a:xfrm>
        </p:spPr>
        <p:txBody>
          <a:bodyPr/>
          <a:lstStyle>
            <a:lvl1pPr>
              <a:defRPr>
                <a:solidFill>
                  <a:srgbClr val="1F8DB1"/>
                </a:solidFill>
              </a:defRPr>
            </a:lvl1pPr>
          </a:lstStyle>
          <a:p>
            <a:r>
              <a:rPr lang="en-CA" dirty="0" smtClean="0"/>
              <a:t>Click to edit Master title style</a:t>
            </a:r>
            <a:endParaRPr lang="en-US" dirty="0"/>
          </a:p>
        </p:txBody>
      </p:sp>
      <p:sp>
        <p:nvSpPr>
          <p:cNvPr id="3" name="Shape 25"/>
          <p:cNvSpPr txBox="1">
            <a:spLocks noGrp="1"/>
          </p:cNvSpPr>
          <p:nvPr>
            <p:ph type="sldNum" idx="4"/>
          </p:nvPr>
        </p:nvSpPr>
        <p:spPr>
          <a:xfrm>
            <a:off x="116936" y="6348448"/>
            <a:ext cx="243375" cy="328000"/>
          </a:xfrm>
          <a:prstGeom prst="rect">
            <a:avLst/>
          </a:prstGeom>
        </p:spPr>
        <p:txBody>
          <a:bodyPr lIns="91425" tIns="91425" rIns="91425" bIns="91425" anchor="ctr" anchorCtr="0">
            <a:noAutofit/>
          </a:bodyPr>
          <a:lstStyle>
            <a:lvl1pPr algn="ctr">
              <a:defRPr sz="375">
                <a:solidFill>
                  <a:srgbClr val="FFFFFF"/>
                </a:solidFill>
                <a:latin typeface="Corbel"/>
                <a:cs typeface="Corbel"/>
              </a:defRPr>
            </a:lvl1pPr>
          </a:lstStyle>
          <a:p>
            <a:fld id="{DA15009C-2A55-0C41-88E6-83326372BA76}" type="slidenum">
              <a:rPr lang="en-US" smtClean="0"/>
              <a:pPr/>
              <a:t>‹#›</a:t>
            </a:fld>
            <a:endParaRPr lang="en-US" dirty="0"/>
          </a:p>
        </p:txBody>
      </p:sp>
    </p:spTree>
    <p:extLst>
      <p:ext uri="{BB962C8B-B14F-4D97-AF65-F5344CB8AC3E}">
        <p14:creationId xmlns:p14="http://schemas.microsoft.com/office/powerpoint/2010/main" val="1537849174"/>
      </p:ext>
    </p:extLst>
  </p:cSld>
  <p:clrMapOvr>
    <a:masterClrMapping/>
  </p:clrMapOvr>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0596"/>
          <a:stretch/>
        </p:blipFill>
        <p:spPr>
          <a:xfrm>
            <a:off x="2255424" y="0"/>
            <a:ext cx="6888576" cy="6858000"/>
          </a:xfrm>
          <a:prstGeom prst="rect">
            <a:avLst/>
          </a:prstGeom>
        </p:spPr>
      </p:pic>
      <p:sp>
        <p:nvSpPr>
          <p:cNvPr id="8" name="Rectangle 7"/>
          <p:cNvSpPr/>
          <p:nvPr userDrawn="1"/>
        </p:nvSpPr>
        <p:spPr>
          <a:xfrm>
            <a:off x="0" y="0"/>
            <a:ext cx="2838335" cy="6858000"/>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12407" y="1298622"/>
            <a:ext cx="2447806" cy="4368333"/>
          </a:xfrm>
        </p:spPr>
        <p:txBody>
          <a:bodyPr anchor="ctr"/>
          <a:lstStyle>
            <a:lvl1pPr>
              <a:defRPr sz="4500">
                <a:solidFill>
                  <a:schemeClr val="bg1"/>
                </a:solidFill>
                <a:latin typeface="Trebuchet MS" panose="020B0603020202020204" pitchFamily="34" charset="0"/>
              </a:defRPr>
            </a:lvl1pPr>
          </a:lstStyle>
          <a:p>
            <a:r>
              <a:rPr lang="en-US" smtClean="0"/>
              <a:t>Click to edit Master title style</a:t>
            </a:r>
            <a:endParaRPr lang="en-CA"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84792" y="5974524"/>
            <a:ext cx="500634" cy="799944"/>
          </a:xfrm>
          <a:prstGeom prst="rect">
            <a:avLst/>
          </a:prstGeom>
        </p:spPr>
      </p:pic>
    </p:spTree>
    <p:extLst>
      <p:ext uri="{BB962C8B-B14F-4D97-AF65-F5344CB8AC3E}">
        <p14:creationId xmlns:p14="http://schemas.microsoft.com/office/powerpoint/2010/main" val="15510157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6742906" y="0"/>
            <a:ext cx="2401094" cy="6858000"/>
          </a:xfrm>
          <a:prstGeom prst="rect">
            <a:avLst/>
          </a:prstGeom>
          <a:solidFill>
            <a:srgbClr val="ED1C24"/>
          </a:solidFill>
          <a:ln>
            <a:noFill/>
          </a:ln>
          <a:extLst/>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sp>
        <p:nvSpPr>
          <p:cNvPr id="2" name="Title 1"/>
          <p:cNvSpPr>
            <a:spLocks noGrp="1"/>
          </p:cNvSpPr>
          <p:nvPr>
            <p:ph type="title"/>
          </p:nvPr>
        </p:nvSpPr>
        <p:spPr>
          <a:xfrm>
            <a:off x="566540" y="428625"/>
            <a:ext cx="5937916" cy="1143000"/>
          </a:xfrm>
        </p:spPr>
        <p:txBody>
          <a:bodyPr/>
          <a:lstStyle>
            <a:lvl1pPr>
              <a:defRPr>
                <a:solidFill>
                  <a:srgbClr val="1399C5"/>
                </a:solidFill>
              </a:defRPr>
            </a:lvl1pPr>
          </a:lstStyle>
          <a:p>
            <a:r>
              <a:rPr lang="en-CA" dirty="0" smtClean="0"/>
              <a:t>Click to edit Master title style</a:t>
            </a:r>
            <a:endParaRPr lang="en-US" dirty="0"/>
          </a:p>
        </p:txBody>
      </p:sp>
      <p:sp>
        <p:nvSpPr>
          <p:cNvPr id="3" name="Content Placeholder 2"/>
          <p:cNvSpPr>
            <a:spLocks noGrp="1"/>
          </p:cNvSpPr>
          <p:nvPr>
            <p:ph sz="half" idx="1"/>
          </p:nvPr>
        </p:nvSpPr>
        <p:spPr>
          <a:xfrm>
            <a:off x="571501" y="1568793"/>
            <a:ext cx="5925248" cy="4082707"/>
          </a:xfrm>
        </p:spPr>
        <p:txBody>
          <a:bodyPr spcCol="457200"/>
          <a:lstStyle>
            <a:lvl1pPr marL="0" indent="0">
              <a:defRPr sz="1750">
                <a:latin typeface="Corbel"/>
                <a:cs typeface="Corbel"/>
              </a:defRPr>
            </a:lvl1pPr>
            <a:lvl2pPr>
              <a:defRPr sz="1500"/>
            </a:lvl2pPr>
            <a:lvl3pPr>
              <a:defRPr sz="1250"/>
            </a:lvl3pPr>
            <a:lvl4pPr>
              <a:defRPr sz="1125"/>
            </a:lvl4pPr>
            <a:lvl5pPr>
              <a:defRPr sz="1125"/>
            </a:lvl5pPr>
            <a:lvl6pPr>
              <a:defRPr sz="1125"/>
            </a:lvl6pPr>
            <a:lvl7pPr>
              <a:defRPr sz="1125"/>
            </a:lvl7pPr>
            <a:lvl8pPr>
              <a:defRPr sz="1125"/>
            </a:lvl8pPr>
            <a:lvl9pPr>
              <a:defRPr sz="1125"/>
            </a:lvl9pPr>
          </a:lstStyle>
          <a:p>
            <a:pPr lvl="0"/>
            <a:r>
              <a:rPr lang="en-CA" dirty="0" smtClean="0"/>
              <a:t>Click to edit Master text styles</a:t>
            </a:r>
          </a:p>
        </p:txBody>
      </p:sp>
      <p:sp>
        <p:nvSpPr>
          <p:cNvPr id="8" name="Content Placeholder 2"/>
          <p:cNvSpPr>
            <a:spLocks noGrp="1"/>
          </p:cNvSpPr>
          <p:nvPr>
            <p:ph sz="half" idx="13"/>
          </p:nvPr>
        </p:nvSpPr>
        <p:spPr>
          <a:xfrm>
            <a:off x="6990670" y="0"/>
            <a:ext cx="1894985" cy="2765778"/>
          </a:xfrm>
        </p:spPr>
        <p:txBody>
          <a:bodyPr/>
          <a:lstStyle>
            <a:lvl1pPr marL="0" indent="0">
              <a:defRPr sz="1750">
                <a:latin typeface="Corbel"/>
                <a:cs typeface="Corbel"/>
              </a:defRPr>
            </a:lvl1pPr>
            <a:lvl2pPr>
              <a:defRPr sz="1500">
                <a:latin typeface="Corbel"/>
                <a:cs typeface="Corbel"/>
              </a:defRPr>
            </a:lvl2pPr>
            <a:lvl3pPr>
              <a:defRPr sz="1250"/>
            </a:lvl3pPr>
            <a:lvl4pPr>
              <a:defRPr sz="1125"/>
            </a:lvl4pPr>
            <a:lvl5pPr>
              <a:defRPr sz="1125"/>
            </a:lvl5pPr>
            <a:lvl6pPr>
              <a:defRPr sz="1125"/>
            </a:lvl6pPr>
            <a:lvl7pPr>
              <a:defRPr sz="1125"/>
            </a:lvl7pPr>
            <a:lvl8pPr>
              <a:defRPr sz="1125"/>
            </a:lvl8pPr>
            <a:lvl9pPr>
              <a:defRPr sz="1125"/>
            </a:lvl9pPr>
          </a:lstStyle>
          <a:p>
            <a:pPr lvl="0"/>
            <a:endParaRPr lang="en-CA" dirty="0" smtClean="0"/>
          </a:p>
        </p:txBody>
      </p:sp>
    </p:spTree>
    <p:extLst>
      <p:ext uri="{BB962C8B-B14F-4D97-AF65-F5344CB8AC3E}">
        <p14:creationId xmlns:p14="http://schemas.microsoft.com/office/powerpoint/2010/main" val="1313892712"/>
      </p:ext>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Slide">
    <p:bg>
      <p:bgPr>
        <a:solidFill>
          <a:srgbClr val="1399C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4556" y="2129897"/>
            <a:ext cx="7893844" cy="1471083"/>
          </a:xfrm>
        </p:spPr>
        <p:txBody>
          <a:bodyPr/>
          <a:lstStyle>
            <a:lvl1pPr>
              <a:defRPr>
                <a:solidFill>
                  <a:schemeClr val="bg1"/>
                </a:solidFill>
              </a:defRPr>
            </a:lvl1pPr>
          </a:lstStyle>
          <a:p>
            <a:r>
              <a:rPr lang="en-CA" dirty="0" smtClean="0"/>
              <a:t>Click to edit Master title style</a:t>
            </a:r>
            <a:endParaRPr lang="en-US" dirty="0"/>
          </a:p>
        </p:txBody>
      </p:sp>
    </p:spTree>
    <p:extLst>
      <p:ext uri="{BB962C8B-B14F-4D97-AF65-F5344CB8AC3E}">
        <p14:creationId xmlns:p14="http://schemas.microsoft.com/office/powerpoint/2010/main" val="1318046241"/>
      </p:ext>
    </p:extLst>
  </p:cSld>
  <p:clrMapOvr>
    <a:masterClrMapping/>
  </p:clrMapOvr>
  <p:transition/>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D375C1-1EAA-4233-B83F-B50CC057F8C5}" type="slidenum">
              <a:rPr lang="en-US"/>
              <a:pPr/>
              <a:t>‹#›</a:t>
            </a:fld>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7E65FF-1259-4FBF-BD7E-A0AABA0A7CE6}" type="slidenum">
              <a:rPr lang="en-US"/>
              <a:pPr/>
              <a:t>‹#›</a:t>
            </a:fld>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9D768E6-1779-4D67-8668-25E46E6C7568}" type="slidenum">
              <a:rPr lang="en-US"/>
              <a:pPr/>
              <a:t>‹#›</a:t>
            </a:fld>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2BAA90D-0201-430D-B5C4-1BB2E9B68094}" type="slidenum">
              <a:rPr lang="en-US"/>
              <a:pPr/>
              <a:t>‹#›</a:t>
            </a:fld>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875DC25-885A-49E9-9B6A-208CAE71F0B7}" type="slidenum">
              <a:rPr lang="en-US"/>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73608D7-C565-48E0-BF73-86528CBAD3AB}" type="slidenum">
              <a:rPr lang="en-US"/>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14A4177-65C4-4FD1-8502-BEA4CA12F284}" type="slidenum">
              <a:rPr lang="en-US"/>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31ECCDC-CD6E-4013-BB17-4531CABB6DE3}" type="slidenum">
              <a:rPr lang="en-US"/>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129287B-7B40-4393-B593-954946EE9B4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Lst>
  <p:transition>
    <p:rand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Gh2xc6vXQgk"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jKXuTMfcO5c"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1.emf"/><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hyperlink" Target="https://www.fastcompany.com/3001250/times-change-whats-it-me-question-you-need-answer" TargetMode="Externa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ted.com/talks/dan_buettner_how_to_live_to_be_100"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8.png"/><Relationship Id="rId7"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49.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academic.udayton.edu/gregelvers/hop/index.asp?m=3&amp;a=76&amp;key=126"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en.wikipedia.org/wiki/Image:Janus-Vatican.JPG" TargetMode="Externa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images.google.com/imgres?imgurl=http://www.oregonian.com/nie/learners/archives/012102_2.jpg&amp;imgrefurl=http://www.oregonian.com/nie/learners/archives/012102-index.htm&amp;h=197&amp;w=159&amp;sz=6&amp;tbnid=f810ovFVPgEJ:&amp;tbnh=98&amp;tbnw=79&amp;start=6&amp;prev=/images?q=Dr.+King&amp;svnum=20&amp;hl=en&amp;lr=&amp;safe=off&amp;rls=GGLD,GGLD:2003-35,GGLD:en" TargetMode="Externa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2.bp.blogspot.com/_zEfONZAsNLQ/TMmSEz7QngI/AAAAAAAAAf4/ls6ECPrfvnc/s1600/monty_python_02.jpg"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youtube.com/watch?v=JhBzxy7CneM&amp;feature=related" TargetMode="Externa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www.youtube.com/watch?v=qy_mIEnnlF4"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s://www.youtube.com/watch?v=JnlkKdDXk-I"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9300" y="2286000"/>
            <a:ext cx="7772400" cy="1470025"/>
          </a:xfrm>
        </p:spPr>
        <p:txBody>
          <a:bodyPr/>
          <a:lstStyle/>
          <a:p>
            <a:r>
              <a:rPr lang="en-US" dirty="0"/>
              <a:t>(Successfully) Enacting Organizational </a:t>
            </a:r>
            <a:r>
              <a:rPr lang="en-US" dirty="0" smtClean="0"/>
              <a:t>Change</a:t>
            </a:r>
            <a:endParaRPr lang="en-US" dirty="0"/>
          </a:p>
        </p:txBody>
      </p:sp>
      <p:sp>
        <p:nvSpPr>
          <p:cNvPr id="3" name="Subtitle 2"/>
          <p:cNvSpPr>
            <a:spLocks noGrp="1"/>
          </p:cNvSpPr>
          <p:nvPr>
            <p:ph type="subTitle" idx="1"/>
          </p:nvPr>
        </p:nvSpPr>
        <p:spPr>
          <a:xfrm>
            <a:off x="1435100" y="4495800"/>
            <a:ext cx="6400800" cy="1752600"/>
          </a:xfrm>
        </p:spPr>
        <p:txBody>
          <a:bodyPr/>
          <a:lstStyle/>
          <a:p>
            <a:endParaRPr lang="en-US" dirty="0"/>
          </a:p>
        </p:txBody>
      </p:sp>
    </p:spTree>
    <p:extLst>
      <p:ext uri="{BB962C8B-B14F-4D97-AF65-F5344CB8AC3E}">
        <p14:creationId xmlns:p14="http://schemas.microsoft.com/office/powerpoint/2010/main" val="4013172264"/>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0" y="432497"/>
            <a:ext cx="9144000" cy="565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Picture 2" descr="7053406127_c8fc4e65f7_o.jpg"/>
          <p:cNvSpPr>
            <a:spLocks noChangeAspect="1"/>
          </p:cNvSpPr>
          <p:nvPr/>
        </p:nvSpPr>
        <p:spPr bwMode="auto">
          <a:xfrm>
            <a:off x="-1985" y="857250"/>
            <a:ext cx="914598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4375">
              <a:latin typeface="Corbel" panose="020B0503020204020204" pitchFamily="34" charset="0"/>
            </a:endParaRPr>
          </a:p>
        </p:txBody>
      </p:sp>
      <p:sp>
        <p:nvSpPr>
          <p:cNvPr id="4" name="Title 3"/>
          <p:cNvSpPr>
            <a:spLocks noGrp="1"/>
          </p:cNvSpPr>
          <p:nvPr>
            <p:ph type="ctrTitle"/>
          </p:nvPr>
        </p:nvSpPr>
        <p:spPr>
          <a:xfrm>
            <a:off x="661248" y="427302"/>
            <a:ext cx="7893844" cy="110331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r>
              <a:rPr lang="en-US" dirty="0" smtClean="0">
                <a:solidFill>
                  <a:srgbClr val="FFFF00"/>
                </a:solidFill>
                <a:ea typeface="+mj-ea"/>
                <a:cs typeface="Corbel"/>
              </a:rPr>
              <a:t>Please finish this quote</a:t>
            </a:r>
            <a:endParaRPr lang="en-US" dirty="0">
              <a:solidFill>
                <a:srgbClr val="FFFF00"/>
              </a:solidFill>
              <a:ea typeface="+mj-ea"/>
              <a:cs typeface="Corbel"/>
            </a:endParaRPr>
          </a:p>
        </p:txBody>
      </p:sp>
      <p:sp>
        <p:nvSpPr>
          <p:cNvPr id="7" name="Title 3"/>
          <p:cNvSpPr txBox="1">
            <a:spLocks/>
          </p:cNvSpPr>
          <p:nvPr/>
        </p:nvSpPr>
        <p:spPr bwMode="auto">
          <a:xfrm>
            <a:off x="643930" y="2058050"/>
            <a:ext cx="4022589" cy="6284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lnSpc>
                <a:spcPts val="4500"/>
              </a:lnSpc>
            </a:pPr>
            <a:r>
              <a:rPr lang="en-US" altLang="en-US" sz="3000" dirty="0">
                <a:solidFill>
                  <a:srgbClr val="FFFF00"/>
                </a:solidFill>
                <a:latin typeface="Corbel" panose="020B0503020204020204" pitchFamily="34" charset="0"/>
              </a:rPr>
              <a:t>Change done </a:t>
            </a:r>
            <a:r>
              <a:rPr lang="en-US" altLang="en-US" sz="3000" b="1" u="sng" dirty="0">
                <a:solidFill>
                  <a:srgbClr val="FFFF00"/>
                </a:solidFill>
                <a:latin typeface="Corbel" panose="020B0503020204020204" pitchFamily="34" charset="0"/>
              </a:rPr>
              <a:t>to</a:t>
            </a:r>
            <a:r>
              <a:rPr lang="en-US" altLang="en-US" sz="3000" dirty="0">
                <a:solidFill>
                  <a:srgbClr val="FFFF00"/>
                </a:solidFill>
                <a:latin typeface="Corbel" panose="020B0503020204020204" pitchFamily="34" charset="0"/>
              </a:rPr>
              <a:t> us …</a:t>
            </a:r>
          </a:p>
          <a:p>
            <a:pPr eaLnBrk="1" hangingPunct="1">
              <a:lnSpc>
                <a:spcPts val="4500"/>
              </a:lnSpc>
            </a:pPr>
            <a:endParaRPr lang="en-US" altLang="en-US" sz="3000" dirty="0">
              <a:latin typeface="Corbel" panose="020B0503020204020204" pitchFamily="34" charset="0"/>
            </a:endParaRPr>
          </a:p>
        </p:txBody>
      </p:sp>
      <p:sp>
        <p:nvSpPr>
          <p:cNvPr id="9" name="Title 3"/>
          <p:cNvSpPr txBox="1">
            <a:spLocks/>
          </p:cNvSpPr>
          <p:nvPr/>
        </p:nvSpPr>
        <p:spPr bwMode="auto">
          <a:xfrm>
            <a:off x="5155144" y="2058050"/>
            <a:ext cx="3556836" cy="1082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lnSpc>
                <a:spcPts val="4500"/>
              </a:lnSpc>
            </a:pPr>
            <a:r>
              <a:rPr lang="en-US" altLang="en-US" sz="3000" dirty="0">
                <a:solidFill>
                  <a:srgbClr val="FFFF00"/>
                </a:solidFill>
                <a:latin typeface="Corbel" panose="020B0503020204020204" pitchFamily="34" charset="0"/>
              </a:rPr>
              <a:t>Change done </a:t>
            </a:r>
            <a:r>
              <a:rPr lang="en-US" altLang="en-US" sz="3000" b="1" u="sng" dirty="0">
                <a:solidFill>
                  <a:srgbClr val="FFFF00"/>
                </a:solidFill>
                <a:latin typeface="Corbel" panose="020B0503020204020204" pitchFamily="34" charset="0"/>
              </a:rPr>
              <a:t>by</a:t>
            </a:r>
            <a:r>
              <a:rPr lang="en-US" altLang="en-US" sz="3000" dirty="0">
                <a:solidFill>
                  <a:srgbClr val="FFFF00"/>
                </a:solidFill>
                <a:latin typeface="Corbel" panose="020B0503020204020204" pitchFamily="34" charset="0"/>
              </a:rPr>
              <a:t> us …</a:t>
            </a:r>
          </a:p>
        </p:txBody>
      </p:sp>
      <p:sp>
        <p:nvSpPr>
          <p:cNvPr id="2" name="Rectangle 1"/>
          <p:cNvSpPr/>
          <p:nvPr/>
        </p:nvSpPr>
        <p:spPr>
          <a:xfrm>
            <a:off x="339389" y="2971800"/>
            <a:ext cx="4299945" cy="3785652"/>
          </a:xfrm>
          <a:prstGeom prst="rect">
            <a:avLst/>
          </a:prstGeom>
        </p:spPr>
        <p:txBody>
          <a:bodyPr wrap="square">
            <a:spAutoFit/>
          </a:bodyPr>
          <a:lstStyle/>
          <a:p>
            <a:r>
              <a:rPr lang="en-US" altLang="en-US" sz="2800" b="1" dirty="0" smtClean="0">
                <a:solidFill>
                  <a:srgbClr val="FFFF00"/>
                </a:solidFill>
                <a:latin typeface="Palatino" pitchFamily="2" charset="0"/>
                <a:cs typeface="Arial" panose="020B0604020202020204" pitchFamily="34" charset="0"/>
              </a:rPr>
              <a:t>At </a:t>
            </a:r>
            <a:r>
              <a:rPr lang="en-US" altLang="en-US" sz="2800" b="1" dirty="0">
                <a:solidFill>
                  <a:srgbClr val="FFFF00"/>
                </a:solidFill>
                <a:latin typeface="Palatino" pitchFamily="2" charset="0"/>
                <a:cs typeface="Arial" panose="020B0604020202020204" pitchFamily="34" charset="0"/>
              </a:rPr>
              <a:t>the root, change done to us, we’re being asked to comply. </a:t>
            </a:r>
            <a:endParaRPr lang="en-US" altLang="en-US" sz="2800" b="1" dirty="0" smtClean="0">
              <a:solidFill>
                <a:srgbClr val="FFFF00"/>
              </a:solidFill>
              <a:latin typeface="Palatino" pitchFamily="2" charset="0"/>
              <a:cs typeface="Arial" panose="020B0604020202020204" pitchFamily="34" charset="0"/>
            </a:endParaRPr>
          </a:p>
          <a:p>
            <a:endParaRPr lang="en-US" altLang="en-US" sz="2800" b="1" dirty="0">
              <a:solidFill>
                <a:srgbClr val="FFFF00"/>
              </a:solidFill>
              <a:latin typeface="Palatino" pitchFamily="2" charset="0"/>
              <a:cs typeface="Arial" panose="020B0604020202020204" pitchFamily="34" charset="0"/>
            </a:endParaRPr>
          </a:p>
          <a:p>
            <a:r>
              <a:rPr lang="en-US" altLang="en-US" sz="2800" b="1" dirty="0" smtClean="0">
                <a:solidFill>
                  <a:srgbClr val="FFFF00"/>
                </a:solidFill>
                <a:latin typeface="Palatino" pitchFamily="2" charset="0"/>
                <a:cs typeface="Arial" panose="020B0604020202020204" pitchFamily="34" charset="0"/>
              </a:rPr>
              <a:t>* People </a:t>
            </a:r>
            <a:r>
              <a:rPr lang="en-US" altLang="en-US" sz="2800" b="1" dirty="0">
                <a:solidFill>
                  <a:srgbClr val="FFFF00"/>
                </a:solidFill>
                <a:latin typeface="Palatino" pitchFamily="2" charset="0"/>
                <a:cs typeface="Arial" panose="020B0604020202020204" pitchFamily="34" charset="0"/>
              </a:rPr>
              <a:t>respond by doing what’s </a:t>
            </a:r>
            <a:r>
              <a:rPr lang="en-US" altLang="en-US" sz="2800" b="1" dirty="0" smtClean="0">
                <a:solidFill>
                  <a:srgbClr val="FFFF00"/>
                </a:solidFill>
                <a:latin typeface="Palatino" pitchFamily="2" charset="0"/>
                <a:cs typeface="Arial" panose="020B0604020202020204" pitchFamily="34" charset="0"/>
              </a:rPr>
              <a:t>asked </a:t>
            </a:r>
            <a:endParaRPr lang="en-US" altLang="en-US" sz="2800" b="1" dirty="0">
              <a:solidFill>
                <a:srgbClr val="FFFF00"/>
              </a:solidFill>
              <a:latin typeface="Palatino" pitchFamily="2" charset="0"/>
              <a:cs typeface="Arial" panose="020B0604020202020204" pitchFamily="34" charset="0"/>
            </a:endParaRPr>
          </a:p>
          <a:p>
            <a:endParaRPr lang="en-US" altLang="en-US" sz="2800" b="1" dirty="0" smtClean="0">
              <a:solidFill>
                <a:srgbClr val="FFFF00"/>
              </a:solidFill>
              <a:latin typeface="Palatino" pitchFamily="2" charset="0"/>
              <a:cs typeface="Arial" panose="020B0604020202020204" pitchFamily="34" charset="0"/>
            </a:endParaRPr>
          </a:p>
          <a:p>
            <a:r>
              <a:rPr lang="en-US" altLang="en-US" sz="4400" b="1" dirty="0" smtClean="0">
                <a:solidFill>
                  <a:srgbClr val="FFFF00"/>
                </a:solidFill>
                <a:latin typeface="Palatino" pitchFamily="2" charset="0"/>
                <a:cs typeface="Arial" panose="020B0604020202020204" pitchFamily="34" charset="0"/>
              </a:rPr>
              <a:t>Compliance</a:t>
            </a:r>
            <a:endParaRPr lang="en-US" altLang="en-US" sz="4400" b="1" dirty="0">
              <a:solidFill>
                <a:srgbClr val="FFFF00"/>
              </a:solidFill>
              <a:latin typeface="Palatino" pitchFamily="2" charset="0"/>
              <a:cs typeface="Arial" panose="020B0604020202020204" pitchFamily="34" charset="0"/>
            </a:endParaRPr>
          </a:p>
        </p:txBody>
      </p:sp>
      <p:sp>
        <p:nvSpPr>
          <p:cNvPr id="8" name="Rectangle 7"/>
          <p:cNvSpPr/>
          <p:nvPr/>
        </p:nvSpPr>
        <p:spPr>
          <a:xfrm>
            <a:off x="4746354" y="2985796"/>
            <a:ext cx="4445760" cy="3785652"/>
          </a:xfrm>
          <a:prstGeom prst="rect">
            <a:avLst/>
          </a:prstGeom>
        </p:spPr>
        <p:txBody>
          <a:bodyPr wrap="square">
            <a:spAutoFit/>
          </a:bodyPr>
          <a:lstStyle/>
          <a:p>
            <a:r>
              <a:rPr lang="en-US" altLang="en-US" sz="2800" b="1" dirty="0" smtClean="0">
                <a:solidFill>
                  <a:srgbClr val="FFFF00"/>
                </a:solidFill>
                <a:latin typeface="Palatino" pitchFamily="2" charset="0"/>
                <a:cs typeface="Arial" panose="020B0604020202020204" pitchFamily="34" charset="0"/>
              </a:rPr>
              <a:t>Change </a:t>
            </a:r>
            <a:r>
              <a:rPr lang="en-US" altLang="en-US" sz="2800" b="1" dirty="0">
                <a:solidFill>
                  <a:srgbClr val="FFFF00"/>
                </a:solidFill>
                <a:latin typeface="Palatino" pitchFamily="2" charset="0"/>
                <a:cs typeface="Arial" panose="020B0604020202020204" pitchFamily="34" charset="0"/>
              </a:rPr>
              <a:t>done by us, we’re committed to it, we’re going to get it done no matter </a:t>
            </a:r>
            <a:r>
              <a:rPr lang="en-US" altLang="en-US" sz="2800" b="1" dirty="0" smtClean="0">
                <a:solidFill>
                  <a:srgbClr val="FFFF00"/>
                </a:solidFill>
                <a:latin typeface="Palatino" pitchFamily="2" charset="0"/>
                <a:cs typeface="Arial" panose="020B0604020202020204" pitchFamily="34" charset="0"/>
              </a:rPr>
              <a:t>what</a:t>
            </a:r>
          </a:p>
          <a:p>
            <a:endParaRPr lang="en-US" altLang="en-US" sz="2800" b="1" dirty="0">
              <a:solidFill>
                <a:srgbClr val="FFFF00"/>
              </a:solidFill>
              <a:latin typeface="Palatino" pitchFamily="2" charset="0"/>
              <a:cs typeface="Arial" panose="020B0604020202020204" pitchFamily="34" charset="0"/>
            </a:endParaRPr>
          </a:p>
          <a:p>
            <a:r>
              <a:rPr lang="en-US" altLang="en-US" sz="2800" b="1" dirty="0" smtClean="0">
                <a:solidFill>
                  <a:srgbClr val="FFFF00"/>
                </a:solidFill>
                <a:latin typeface="Palatino" pitchFamily="2" charset="0"/>
                <a:cs typeface="Arial" panose="020B0604020202020204" pitchFamily="34" charset="0"/>
              </a:rPr>
              <a:t>* People </a:t>
            </a:r>
            <a:r>
              <a:rPr lang="en-US" altLang="en-US" sz="2800" b="1" dirty="0">
                <a:solidFill>
                  <a:srgbClr val="FFFF00"/>
                </a:solidFill>
                <a:latin typeface="Palatino" pitchFamily="2" charset="0"/>
                <a:cs typeface="Arial" panose="020B0604020202020204" pitchFamily="34" charset="0"/>
              </a:rPr>
              <a:t>respond by doing what it takes</a:t>
            </a:r>
            <a:r>
              <a:rPr lang="en-US" altLang="en-US" sz="2800" b="1" dirty="0" smtClean="0">
                <a:solidFill>
                  <a:srgbClr val="FFFF00"/>
                </a:solidFill>
                <a:latin typeface="Palatino" pitchFamily="2" charset="0"/>
                <a:cs typeface="Arial" panose="020B0604020202020204" pitchFamily="34" charset="0"/>
              </a:rPr>
              <a:t>.</a:t>
            </a:r>
            <a:endParaRPr lang="en-US" altLang="en-US" sz="2800" b="1" dirty="0">
              <a:solidFill>
                <a:srgbClr val="FFFF00"/>
              </a:solidFill>
              <a:latin typeface="Palatino" pitchFamily="2" charset="0"/>
              <a:cs typeface="Arial" panose="020B0604020202020204" pitchFamily="34" charset="0"/>
            </a:endParaRPr>
          </a:p>
          <a:p>
            <a:r>
              <a:rPr lang="en-US" altLang="en-US" sz="4400" b="1" dirty="0">
                <a:solidFill>
                  <a:srgbClr val="FFFF00"/>
                </a:solidFill>
                <a:latin typeface="Palatino" pitchFamily="2" charset="0"/>
                <a:cs typeface="Arial" panose="020B0604020202020204" pitchFamily="34" charset="0"/>
              </a:rPr>
              <a:t>Commitment</a:t>
            </a:r>
          </a:p>
        </p:txBody>
      </p:sp>
    </p:spTree>
    <p:extLst>
      <p:ext uri="{BB962C8B-B14F-4D97-AF65-F5344CB8AC3E}">
        <p14:creationId xmlns:p14="http://schemas.microsoft.com/office/powerpoint/2010/main" val="363788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5581650" cy="1143000"/>
          </a:xfrm>
        </p:spPr>
        <p:txBody>
          <a:bodyPr/>
          <a:lstStyle/>
          <a:p>
            <a:r>
              <a:rPr lang="en-US" dirty="0"/>
              <a:t>Final Exam …</a:t>
            </a:r>
          </a:p>
        </p:txBody>
      </p:sp>
      <p:sp>
        <p:nvSpPr>
          <p:cNvPr id="69635" name="Rectangle 3"/>
          <p:cNvSpPr>
            <a:spLocks noGrp="1" noChangeArrowheads="1"/>
          </p:cNvSpPr>
          <p:nvPr>
            <p:ph type="body" idx="1"/>
          </p:nvPr>
        </p:nvSpPr>
        <p:spPr>
          <a:xfrm>
            <a:off x="228600" y="2133600"/>
            <a:ext cx="4800600" cy="4525963"/>
          </a:xfrm>
        </p:spPr>
        <p:txBody>
          <a:bodyPr/>
          <a:lstStyle/>
          <a:p>
            <a:pPr>
              <a:lnSpc>
                <a:spcPct val="90000"/>
              </a:lnSpc>
            </a:pPr>
            <a:r>
              <a:rPr lang="en-US" sz="2800" dirty="0"/>
              <a:t>Why is change so hard to enact?</a:t>
            </a:r>
          </a:p>
          <a:p>
            <a:pPr>
              <a:lnSpc>
                <a:spcPct val="90000"/>
              </a:lnSpc>
            </a:pPr>
            <a:endParaRPr lang="en-US" sz="2800" dirty="0" smtClean="0"/>
          </a:p>
          <a:p>
            <a:pPr>
              <a:lnSpc>
                <a:spcPct val="90000"/>
              </a:lnSpc>
            </a:pPr>
            <a:r>
              <a:rPr lang="en-US" sz="2800" dirty="0" smtClean="0"/>
              <a:t>Who </a:t>
            </a:r>
            <a:r>
              <a:rPr lang="en-US" sz="2800" dirty="0"/>
              <a:t>would you rather spend an hour in conversation with – </a:t>
            </a:r>
            <a:r>
              <a:rPr lang="en-US" sz="2800" dirty="0" smtClean="0"/>
              <a:t>Chip or Dan Heath? </a:t>
            </a:r>
            <a:endParaRPr lang="en-US" sz="2800" dirty="0"/>
          </a:p>
          <a:p>
            <a:pPr>
              <a:lnSpc>
                <a:spcPct val="90000"/>
              </a:lnSpc>
            </a:pPr>
            <a:endParaRPr lang="en-US" sz="2800" dirty="0"/>
          </a:p>
          <a:p>
            <a:pPr>
              <a:lnSpc>
                <a:spcPct val="90000"/>
              </a:lnSpc>
            </a:pPr>
            <a:r>
              <a:rPr lang="en-US" sz="2800" dirty="0" smtClean="0"/>
              <a:t>Who are you now?  What are your three?</a:t>
            </a:r>
          </a:p>
          <a:p>
            <a:pPr marL="0" indent="0">
              <a:lnSpc>
                <a:spcPct val="90000"/>
              </a:lnSpc>
              <a:buNone/>
            </a:pPr>
            <a:r>
              <a:rPr lang="en-US" sz="2800" dirty="0">
                <a:solidFill>
                  <a:srgbClr val="FFFF00"/>
                </a:solidFill>
              </a:rPr>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850" y="333411"/>
            <a:ext cx="2819400" cy="208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descr="https://encrypted-tbn3.gstatic.com/images?q=tbn:ANd9GcR50EXWgJhMuK6CrXj9zogp7OhrC9KqrvPne-3vVpv57S6P-1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4191000"/>
            <a:ext cx="2628900" cy="19716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QTEhUUExQWFhUXGBUXGBgXGBgXGBgXFxcXFhcVGBUYHCggGBwlHBUUITEhJSkrLi4uFx8zODMsNygtLisBCgoKDg0OGhAQGiwcHyQsLCwsLCwsLCwsLCwsLCwsLCwsLCwsLCwsLCwsLCwsLCwsLCwsLCwsLCwsNzcsNyssLP/AABEIAIgBcQMBIgACEQEDEQH/xAAbAAACAwEBAQAAAAAAAAAAAAADBAECBQAGB//EAD4QAAEDAgQDBQUHAwMEAwAAAAEAAhEDIQQSMUEFUWETInGBkQYyobHwFEJSYsHR4SNy8VOSogcVM4IWstL/xAAZAQADAQEBAAAAAAAAAAAAAAAAAQIDBAX/xAAhEQEBAQEAAwEAAwADAAAAAAAAARECEiExAxNBUSJCYf/aAAwDAQACEQMRAD8A+eYp8FLOeSUXFGSggLnzI13aaoVLLR4ebeaRwmGcQSBZS2sWmFn3zs9L5uVr4bVD4w62qthXWlZ/Ea0mFy8c72276/4r0X2T9JvdWXQK1mnurrzGMFwgBTFCl3gsT7SWlOUOJdVF33FPXuqQxec4jV1R6fEZEJXF0c2i4+fxvPft0eewrhzdMtMuCCyiW6otD32rp6T+bbxb4YnadVoprMxx7o8UCs7u67pd8eSZ1iXPuYWtw1/cWAHbC52AufQXXs8LkwdJvaMzYhzWuDXRlph12906vgT0lXx6R379EKHCa9ZxLWFrfxv7jfInXyTGH4NTHv4gZuTWOc0dMxInyCBiuM1Kl6j5v7oMx5aJJuLg773U+M3Vbfj1bMGcv9OtSPKXFp9CFSjwbETLmg/2vDvMwV59mI8v45JijxB8wD/KvyuJnPtr42nls4QRtoVnuxtoTtHiIeMlYZm7H77eoP6FZfFcGaT9czHDMxw0cP3GhCj2sQ1OSWdXAuUuK2voksTUnROVNbb6T8ubI4iJlozD1bos3AS+sMuuvh4pSjTcDNx1Fo8wtfhjqrnNIl02BdBJNpgm5joiXSzHtcA9zacjTfp4L5HxvHPfXquJ1Lm2PvMmQCRqNF9aoUZac7osbCCSY6L4vij33Wi5tyM3+Kd99Ceoo5yC96lxQaipNcXqhco1VCUy1M8lRzlBKoSqhJbVI8FcoRChj4TIbNPiEBzjr6q73eqGXevzTJBd6FUfIUx6cuX8LnXEbhADlcXKCqlyZL0nX8E291vP+UmLBGc6yKIrlK5X7YrkgLiWwowzd1fHHRTS0Vdl+bXweJAbB2SdSJJ6yhsEBWayVEaNPBVQ7uhGr+zFUnPEt6ajySeGwpBDhYr6P7N8Ta9mV1nAX5HwWNznrWmXqPEUfZx0WPipxXD3sbpPgvZY5opvtobrz/GePsaI1PRdXjLNjGdZcryhbdcaaYa8Puhlct3W8zAqcjQpyli3BAaERHQ5OUcTmN0Sh/5BCyXGDbVavs7hX1KgDWk9YMAbuJiwCn/GvH9tOrQqVXMZTaXOJsG9N+g6lbg4ZhsOB9pPa1Bc0mO7oOsOcLu8rIHEOKCm00cPZv3qos+pzk8uixGukzqTvz81WMb7emo+1NSnejRpU2bQwA+ouvMY3ir6j3OqOJc7WfrROPeISFVgOyKcUdjeqr9s5K4wjeS5mDBHJL0EtxZTVDFeqSqUANEXC4clwRht/D1JF/rzW6OHur4PI0jMx4ImZEi8EWiFhUWEDmvW+yuJMZDcOuB+YfxKrPTPyrx9TgGIDfdFpOuqXo8JrEZshjluvropNIAjor1ME0MNgl43B5/68BhcM3sxnta4t/8AY2CTwWIZJZSDGsDpc915vEd67jawjyR/aqsA3K03JgdFk8HwbXRL4Mk5Ikho/FpDyb9B6KOYrXtKmJaymS25/G4D0aOe6+OcWpZK1Rp2e74mfW6+pcRqwyWiABN7zA39CvAe2NIdrTqgR2jO8PzNJE+nyVT12f8A1efzIbiocquctWapUFcSqEpwkOVCFeVRwTCkqQ4bqCqkJkL2fL0QqlMjZc1xCKK5SL0WzKAYRajZQSEyTUQ2i4VpVJVQqsTcq7ighGpi6BE5VyazdB6rlGngdSpJV2OXPpwENrrquvo5+HWOTeHCVwtEu0WvheHEEEqLWklp+izuo1IlhDmm6YFDuoVLDmVz9bW89B+0HGiGD6v1XjyHPMm5K3ePNmypg8JDZW/P6WcYwvG9athMHlppMlaNZxy6FC4Bwt2KxDKDCAXSSSY7rbuixvEwspdrW+orwvh1XEPLKFN1RwBcQIsBAkkkAahbjfZMhjX1KzWZgCWZD2jXfeYQTAIO+61MTiqOAZUw+Ee9znP79R0Tb3WgxsJBjl1WBiOIueSTN7yTJJ5lPNKXPjX4aadA5qTAHDV7u8887xAHQIuN9qKhYaebuuta1uRjay87XxwiZWeH53SNAnheTVY0nXSUyAYBEfX+Um3Ec+lh0+giNeEwOd9/qEPMrgW5ITQpoFBQsxJUdor02zJ08Ph+iShG00zhzBCCFLrapk3W30TtCsWXkiL22KwsJiCmvtVwSJA20/laRl4+3ueFcV7TI6btc0VP7Y7tT5Ar0HEn/wBJ0amPmF854bxQB7SWtDDZwAMljrG5JNtVHDvaR9LEVcLiHEupuhrzcEag9JaWnzS95YOoR9q8W9ksADSYuNSOWbXyQ/ZzDZHgE9/UjXKImHdfkq+2PEg57HU/eg97lfbkbm6J7M0g0XMFxifyttPMyR8FHMyRUbPFIyEWkz42Bm3nPkV5H2wpR2bbEZAQRzLnfBel4zjAwsgB1wZNiDyB05aysv2hYKlEPeAC20i+pmfAmfRZ/rM61r+dlnt8+qhLlaGJopCoIW/F1l1MoZKoSrOQiVpiNWJUSqFyguQNWlQQozKpIQNXa3qjCn1HkSlg/qpFU+PkjC0d7T4+iWcFfOTzXEHwQC1SypKZr4Y5Z5bb+iVlVPiL9XYOWqYyQY5fsl2kzZM0LdUU5BYUK2YrlC/StZ3eKAHK1d3eKqAtpxrK9Y2+CVCCvWU3yF4TA4ksI5L0lPiQIWH6cXmuj8+5Y2hUhBrYoNBWazGyqY6uC1Z882340vUk+s/EYzO5aOBxGkpThfDc8laHDcPkqkEW2PVHfJc3+xcZim5LK3sriOypYmuJDoZTYQNHOJce94N+KzuPvGfu+cc+aa7COHMe0+9WeagkWc3uNtqO6Rz1UYdrLq4jMSTM3Mz1S1TFEGBf9+is1hP1I5IFTVazGVqtR5OpWrhWhrB9XSGEb3p5LUrNH3f4T6PkMm6OypCVaVdjlCj3aHXZVNeEBlVcXTNvH9CEAw8mRtr+n7otN/6pTN9fXzRqemunx/ZIzLahmw8P0V310A1crZJj4nwsooAPdFwbGCCCRzg6pk2cI0C/NMz0VMPQAAj+Ex2cqJ1RhOo/KUfjmD7R9GuD79BrNI71NxY7x7uUTyhL40RYhO4Z5+ytMWZXe0HkHMaSPCWrS9XE2ayBgjmA+oWnw6v3p5WHRosI+t0ri8WWtJ0z2HUDX9kXg5BvMfH4KuPmpvr0PxaDlJOp7oiZI102Ej16GOfg3GnUY4ZQ6zOUjvDwuIvzW57LtpZ3vJl4IHKBsYSPHsfnqPbRY5+TK0wJmXDNAHIfErD9bcrXj6+fV6ZBLSCCDodUD7PIK99Wwoy4ilLXOa0xcOIgB+Ub2v6rxJEKOLWnWVjV6UFLFamLE2Pks6tTXVx05+pgJVCrFqoQtEIK5cQql6CWKgPQy88lAHNPE2jh55rnXtNxsoYY8EN4/gowafoYiWX1FvJJ4iiIkc/L+EEPujMfHy/yl8OXQmlMUGk6IbqYBkaJ7hzc5gJdXJquYH9nd+X1C5aX2YfiUrH+WL8WA43VgrV2QVUL0I5KI0q4eRohsKtEos041+GV5sU7iMKfJZfDqZaZXpGVWlkyidT4V5v0/wAOpBtPyVyAATCQoYjO2JVMVi8rcq4+3dx8YmNfmeU9wV5qA4UuhtU5mTYNrBvdP/tGUjwWc8G5I1VWfR3B5hZZsFotOxIIgiQfEHdAqC91vmpTxd3ubSrgQTEMqx94nZ5i/NZPEsDUp92owidDsbTbmq5631U2IwtOGg+aYY7y6KtIQ0eAUOugCvE33+ahzQuoW8Vzotz5IGrUAcw8QiYoQ71MbieoVC8kWB6obhBgQeu9/ooMRgummN5XSYbB1TNKpztNr7zYQkYGPqWA1+tVfhzy5wNrQLQIhMPwwOoOtjsfRP8AD+HRznW52T31hT7p0OIXVKjtiiBhi4Q6llnYsHtdnb2B5FOYSMrS6cmaqXNb7zz3GgCbAEgy46QeizcYJAA1JHrNlvYlmRjRrkaB5+874kq57iOvRLiQNctcQRAjLPcaNmUwB3WgAdTqUXB0QwGEj/3RswncDUNSwFiq5tZ/axMa8mo4h2WBczHyu7wWhwzFmk3JRzZyGlzzE/1HwbGYENv4arar8CpkSQCsHilQMqimIa11PJbYySD46+qy/WWt+PTR4HWbmiIzNhxG5LS0mDpZseJKweI4LJULOY9DEp/BvhwG+VxB6ipme3pYnyTfHaEkVRoYBHKLB3mPksOfVaV4fEtSlVifxWpHVLvbZdXNY9M97FQ0yncl1cUlcqMZrqaA5q1qtJZ9diuJsCIhFEOEH9lBZshu5ppUe0joVQH65FGaZ+v0Q30k0qASqh9vNXLTZDdTI1TIQE+vzWth6bmU88Q10tnYkAEtnoCCf5WTTct7iOLkMBMdxsA2bFjoLSSASd4Cy725GvHzQvtI/wBR3+1qlK9v+akuU+E/weROrUlQ1TWpwVVq7ufjmv1dqIwwUJXa9MNrBHPZK4yq6m4tBsbqMBisklJ18SXvJKxzOvTTdntOFxjw6x1XreH4IubmddeSLQ24XouC8b+6fBR+kubF/lZvs9Uw2dwEQEtxjCtZEarWbiQdEhjMG6o7oufXTWLTW9wXDuqF1J5OV7HBgcTAq2LNdJgjzR8HwlrBLlGN4ixoyiE+udTPTEB5+B8lBd6JvG0u4yp+PODaLtI33kEJB5ufgie030JnymEXtOdt0vmt81zmzI5hMhnYsbEnQc26f5XCsCJF1ldmRKfwNLugbn5J2QpaapS6ABJ0/wArYwHD2gd+7tSD8r/NDoUqbMpABP4puPgimrLtfTfwUqPuxLR3Y08IR6NTb081h1+INBGYztDbxvJPlsicMx4cNwW632M+o1T9k9Gx0iCJhZeLcWuI9PBTWxZY5gkODpsDNtZVcZUks5kH9EdZT59C8Fpg1M9SSymMx6nRoHnfyWnWxGGqktJqU5PvSHg+S847GZLbnr8CEs+vN1OK9PRN4HhQ4EYrWSA9kDzcDb02Wq/h1Rjc1Noqx/pua74TPwXhalexQ2Y1zIc0kEb+GifsZG9X9oZJaZaRMgyCPIrH4vXzPBGxPwv+q0WccpYkBmNZn2bWbaqyev3h0KW4zwZ1JvaNIqUXHu1W3GjbPH3HS02PNR11V6nC1C8FzffBn/2DS2fBzT6sCdx/EclOlUiWEGm5vQQRruJI8QV5iliXMOYG/r/lb5w5q03syEw8PDRJzA5mw29iS3SVj3z41U+PO44jO6NJslyFte0nB30cQ5uUwYLTEWI9JsbLObhzyW/Pz0zoAYiZUx9nI2VnYfqNYV+NRsZ1VkparTlaNRo2g3jWfJCfRJ3jYW3ibKk2s4tStSnyW99nzASADH1dI4nAu5KomsRwVhUMK9ZhaboLXK2dXDzKYzSJSrgjUypquaC5t7Lf4jRpsg1e+WWyMdAmLNe8aDQ2v4LMwdHvAncwP1Pkr498no4AX2gFs/8AEFRffSp6i/28/wClQ/2n/wDS5Zve6fBcq/jn+F51oVsQ0tSTUCERi6eZjC3RJUtZKqFOZUR6hUa0XTGG7MjaVmAqrHXU4rytbGLwPdzBIYag/MCAVq8MBfAdovQfZ2MACi78X6+icEwZPvStitTDNCErhKlhBQuL0nOZIMECxWX8Na39pimM7wjMVl0eDgmZKyHYx8wXGQjYfHPB1K0n4yMr++tjEcNdlyg7y0SYmP1WG5sHruOR5Ldp4wkAyq8Qw4q99nvx3m8+o6rLrjPjTnvWK1SRf681LmwVNSICzWnNfSeqPhdZQJlFwzrwfooEPh8m8JbiFbIA0WJA8rbequ5Bq0GvvNxvM9UQ6QD4T3CKnfvMEbITeHmdU2HspQPHndVqZDlWrNalA2cT8gp4ljIc2Nh6TO/ol6FgajuQgbgDQeZWbXrFxJO/1CPHRevEZ7ybyrdoYS1KvFtkafRGJ4/Tblc2qoLlQq9Cg5xhoJPRTjWVUlei9l8XXOZtNhqNJDXsLS6m4OMd60D+E57JezxNYOq5MrbkEgjw5SdPNeyxeNp4Smew+z0CRJay7nPJhrTAsBvyUdT+lTrGZhf+m1F1TtHvcyme8KINxzbnIkt8gU5xXiGHwdJ9PCtY1wIJtLy8ukElxlxkSTfReSxvtBiKtn1XEHVrRkm8C5JdlJGkxZYuQawSNt566hOc/wCptO8e4nVxNQPqF0xEd0NaeQA2lZ4pREjrd2hVs7b2s2ZNo6jWx2Vc99DJ8reAN1rJiLUmnESGcze/iOSG8xEBokzbXxb+6sMQLktiJHx8VFR487m8je/gPBMggwnre4G/QX+oQ8RRI91okNdGm141/XdGcZnY/lcIHUW1UVWSwiHOkRBMEg6wRZAwSlTblBiPxG4mP1Qcg2kbkjp4W+CI+mQB3jAtAa4n11BBVxSN5LtdDfyEj1QMLVMM1+sHfSIEf5WPjuBRdk+Gq9I0R15215aKC214+XgjSzXhXUnNs4EFMYGgC6CY8Zj4L1lfAteII+ISDME6kXZRqIBOwkH9Euurh88zROF8JdiHgsj+nlJ/sYcxAG3ivMYlxJOup+Z/daeIwVSn3s7Q0RLpIbmIkMAI75A5JfEw57hMZrgwIINxN1H57L90+/cz4zYPJStH/tjudP1K5bfyRl/HWepaVC4BdDEUKJXQVzWEo0JlMYelzUU6QCMCnImm6VYtuFd+NcdylAVxaq0sbOA4s9puZC9VRxAqUz4L5/ScvQ8ExJgiVPSuWHxK1VwUU0TirP6p6qlJI2hQrQ2F7b2c4PGV7tV47g2HL6gjQL3zK7mgBoXP3XR+c9HOK8Aw9cXbkf8AiZAJ8RoV5PifsVWZJokVW8h3X+YNj5FeopYh1pC0KNburLY0fK6nDa7JzUagj8jvnCWdMwQQeoI+a+yYOtmdAOi89/1PxuSjToAjM853bkNbp4ST8EabwdN50K4UAPdJb4fykg48yrEJ4XkfDXfjHp/Kk5R3nEE7dPJZ4CJTb0U6nzExFYuQC1MSmsHhQ65P14q57RZb7ZooEp6jw6pyWvTwoFw3aZkbfqikCYkm8crlpP6J4Jx70hS4W2J1OvS3VPOqdmBENkxFtYmJhUzyARbp473/ADA+qHlgEDQd4TO3e16AuHkhqtVxbxJZ3S05hqB3SJNuYduEu6qZdOpNR/nZswLcrohZJHIjXebsJnc+6hPaXNjo6RzJaCPC4PopwIqOy5zpAfGpgNaGgf8AInzXVIkDSBUjoGhqjEA98zrnOg3aCAPTdVrg97l/VB5CWZrjc2+CYTUpg9p41PWzh8lFZl26XzSZv7ggAfHyUON9dT6zS+758+SqHmW6asLrajsiL8uSeFqzqUlw/FGhuC5kyeWnyUNaCGO3y/OnOviFFA+7pfs94nuumXfe0Kmgfd0Mdl0EwR3R6oLValIQ7bvSf+DvMGSrdj3jpcQLC3eLT8SFZjSW7wQ021JLXN02vF1Z1WZ6SdPysqSTtugB0qVmAzoJudT3efNug5qhoW3sZ1MEa+Vs3oiPeGg6WMTBju1Ae6N7PAUhwBi2p+FQD0h2iAG6lNhaZLfKJsddR6lWpsBIgwCQ09HTlkeatS5O1OXaDYmm7XbRXYJgbkQTpc90xOgDmt9Sgg2stJO8E8puHDnr8CrZYmeYB6dbaj5QUZrpvEA3I1jcgetQT0XMB5Xy5TyJEiB1zMH+5LD1SpgqdQAPbpyMEc45b33TB9isPVYDh6hbVaLsrk5XGR7r26CM3qoZqL8x4gEX8LtKewx+vrxCPH/B5Mj/AOI4v/SZ6n91y9B2ruYXJfx3/Vef/j48mMOxcuXby4qZyhc1qhcqiBMiltNSuTLVy2FVcuSpxDFpcLqw5QuUrRxj3wUm12w1ULlN+Kn19O9luECnSBIubnxW6ygOS5cuXddeCdmFPZhcuSMXC04cIXy/2oxxr4qq+ZGbI3+1ndH6nzXLkv7H9M4MXFi5cmSabUZreSlcs/7Zye8PYLhxNz6LXZhbcrfRXLlprWhVgddYm3lD29RBlKvEEf7fHLD2G3S3quXJ7pOcZB53IIvqM4t6ru1EgmLyDOtr6csriuXJiTaAzEgkNklwB6e6WzbmYKiq/KxzjBybX1a4iBPRw9Fy5JVmXAMFWFSQSG+6DJuQWlpcfOEth8Z2jssEE54vYSwARzuFy5NXjPZtgnKZNzTcecFhZMbX5JahihmDZuMrcsSczc4IPQQTP5gpXJspNjqdYNDBI0p2OgAzaHeIV6FaTqD/AOPbqdttr9VC5AwSg/3eZFO097V+vyXMqQ0GCIDdDa9I6He0ei5chMixEgSDDgLaTmpTf8N2j0XV64IdYgw4jcTka+3PSfJSuQcTXIBOoH9Sx0mWvBdy3MKtV4IJtq43de1VpAB2HveK5cgv6Equa0uJIgG5jVvaEEAcgHG/JRSxzcszOQCYFhAbMHwF55rlyFc86nA4sVCMl2w6+gGVrRp6Kftbu2ZRi5GbXQEuNz1geSlchc5nlY0e2/t9Vy5cjR4R/9k="/>
          <p:cNvSpPr>
            <a:spLocks noChangeAspect="1" noChangeArrowheads="1"/>
          </p:cNvSpPr>
          <p:nvPr/>
        </p:nvSpPr>
        <p:spPr bwMode="auto">
          <a:xfrm>
            <a:off x="1016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525" y="2590800"/>
            <a:ext cx="35147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The (w)Right Change Model</a:t>
            </a:r>
            <a:r>
              <a:rPr lang="en-US" sz="1000" smtClean="0"/>
              <a:t> </a:t>
            </a:r>
            <a:r>
              <a:rPr lang="en-US" sz="1400" smtClean="0"/>
              <a:t> TM</a:t>
            </a:r>
            <a:endParaRPr lang="en-US" sz="1800" smtClean="0"/>
          </a:p>
        </p:txBody>
      </p:sp>
      <p:sp>
        <p:nvSpPr>
          <p:cNvPr id="9219" name="Rectangle 3"/>
          <p:cNvSpPr>
            <a:spLocks noGrp="1" noChangeArrowheads="1"/>
          </p:cNvSpPr>
          <p:nvPr>
            <p:ph type="body" idx="1"/>
          </p:nvPr>
        </p:nvSpPr>
        <p:spPr>
          <a:xfrm>
            <a:off x="457200" y="1600200"/>
            <a:ext cx="8229600" cy="4953000"/>
          </a:xfrm>
        </p:spPr>
        <p:txBody>
          <a:bodyPr/>
          <a:lstStyle/>
          <a:p>
            <a:pPr eaLnBrk="1" hangingPunct="1">
              <a:lnSpc>
                <a:spcPct val="90000"/>
              </a:lnSpc>
            </a:pPr>
            <a:r>
              <a:rPr lang="en-US" sz="2800" dirty="0" smtClean="0">
                <a:solidFill>
                  <a:srgbClr val="FFFF00"/>
                </a:solidFill>
              </a:rPr>
              <a:t>Me:</a:t>
            </a:r>
            <a:r>
              <a:rPr lang="en-US" sz="2800" dirty="0" smtClean="0"/>
              <a:t> </a:t>
            </a:r>
            <a:r>
              <a:rPr lang="en-US" sz="2800" dirty="0" smtClean="0">
                <a:solidFill>
                  <a:srgbClr val="00FF00"/>
                </a:solidFill>
              </a:rPr>
              <a:t>Trust,</a:t>
            </a:r>
            <a:r>
              <a:rPr lang="en-US" sz="2800" dirty="0" smtClean="0"/>
              <a:t> </a:t>
            </a:r>
            <a:r>
              <a:rPr lang="en-US" sz="2800" dirty="0" smtClean="0">
                <a:solidFill>
                  <a:srgbClr val="00FF00"/>
                </a:solidFill>
              </a:rPr>
              <a:t>Leadership Skills</a:t>
            </a:r>
            <a:r>
              <a:rPr lang="en-US" sz="2800" dirty="0" smtClean="0"/>
              <a:t>, Sharpen the Saw</a:t>
            </a:r>
          </a:p>
          <a:p>
            <a:pPr eaLnBrk="1" hangingPunct="1">
              <a:lnSpc>
                <a:spcPct val="90000"/>
              </a:lnSpc>
            </a:pPr>
            <a:r>
              <a:rPr lang="en-US" sz="2800" dirty="0">
                <a:solidFill>
                  <a:srgbClr val="FFFF00"/>
                </a:solidFill>
              </a:rPr>
              <a:t>Marshall: </a:t>
            </a:r>
            <a:r>
              <a:rPr lang="en-US" sz="2800" dirty="0">
                <a:solidFill>
                  <a:srgbClr val="00FF00"/>
                </a:solidFill>
              </a:rPr>
              <a:t>Urgency-Opportunity, </a:t>
            </a:r>
            <a:r>
              <a:rPr lang="en-US" sz="2800" dirty="0"/>
              <a:t>Focus, Bright spots, </a:t>
            </a:r>
            <a:r>
              <a:rPr lang="en-US" sz="2800" dirty="0">
                <a:solidFill>
                  <a:srgbClr val="00FF00"/>
                </a:solidFill>
              </a:rPr>
              <a:t>Coalitions</a:t>
            </a:r>
            <a:r>
              <a:rPr lang="en-US" sz="2800" dirty="0"/>
              <a:t>/Networks</a:t>
            </a:r>
          </a:p>
          <a:p>
            <a:pPr eaLnBrk="1" hangingPunct="1">
              <a:lnSpc>
                <a:spcPct val="90000"/>
              </a:lnSpc>
            </a:pPr>
            <a:r>
              <a:rPr lang="en-US" sz="2800" dirty="0" smtClean="0">
                <a:solidFill>
                  <a:srgbClr val="FFFF00"/>
                </a:solidFill>
              </a:rPr>
              <a:t>Map:</a:t>
            </a:r>
            <a:r>
              <a:rPr lang="en-US" sz="2800" dirty="0" smtClean="0"/>
              <a:t> </a:t>
            </a:r>
            <a:r>
              <a:rPr lang="en-US" sz="2800" dirty="0" smtClean="0">
                <a:solidFill>
                  <a:srgbClr val="00FF00"/>
                </a:solidFill>
              </a:rPr>
              <a:t>Political Terrain </a:t>
            </a:r>
            <a:r>
              <a:rPr lang="en-US" sz="2800" dirty="0" smtClean="0"/>
              <a:t>(Stakeholders), Disruptive Technologies,</a:t>
            </a:r>
          </a:p>
          <a:p>
            <a:pPr eaLnBrk="1" hangingPunct="1">
              <a:lnSpc>
                <a:spcPct val="90000"/>
              </a:lnSpc>
            </a:pPr>
            <a:r>
              <a:rPr lang="en-US" sz="2800" dirty="0" smtClean="0">
                <a:solidFill>
                  <a:srgbClr val="FFFF00"/>
                </a:solidFill>
              </a:rPr>
              <a:t>Message:</a:t>
            </a:r>
            <a:r>
              <a:rPr lang="en-US" sz="2800" dirty="0" smtClean="0"/>
              <a:t> </a:t>
            </a:r>
            <a:r>
              <a:rPr lang="en-US" sz="2800" dirty="0" smtClean="0">
                <a:solidFill>
                  <a:srgbClr val="00FF00"/>
                </a:solidFill>
              </a:rPr>
              <a:t>Vision, Values</a:t>
            </a:r>
          </a:p>
          <a:p>
            <a:pPr eaLnBrk="1" hangingPunct="1">
              <a:lnSpc>
                <a:spcPct val="90000"/>
              </a:lnSpc>
            </a:pPr>
            <a:r>
              <a:rPr lang="en-US" sz="2800" dirty="0" smtClean="0">
                <a:solidFill>
                  <a:srgbClr val="FFFF00"/>
                </a:solidFill>
              </a:rPr>
              <a:t>Motivate:</a:t>
            </a:r>
            <a:r>
              <a:rPr lang="en-US" sz="2800" dirty="0" smtClean="0"/>
              <a:t> Communicate with the </a:t>
            </a:r>
            <a:r>
              <a:rPr lang="en-US" sz="2800" dirty="0" smtClean="0">
                <a:solidFill>
                  <a:srgbClr val="00FF00"/>
                </a:solidFill>
              </a:rPr>
              <a:t>Elephant</a:t>
            </a:r>
            <a:r>
              <a:rPr lang="en-US" sz="2800" dirty="0" smtClean="0"/>
              <a:t> &amp; </a:t>
            </a:r>
            <a:r>
              <a:rPr lang="en-US" sz="2800" dirty="0" smtClean="0">
                <a:solidFill>
                  <a:srgbClr val="00FF00"/>
                </a:solidFill>
              </a:rPr>
              <a:t>Rider, Path</a:t>
            </a:r>
            <a:r>
              <a:rPr lang="en-US" sz="2800" dirty="0" smtClean="0"/>
              <a:t>, Small Wins</a:t>
            </a:r>
          </a:p>
          <a:p>
            <a:pPr eaLnBrk="1" hangingPunct="1">
              <a:lnSpc>
                <a:spcPct val="90000"/>
              </a:lnSpc>
            </a:pPr>
            <a:r>
              <a:rPr lang="en-US" sz="2800" dirty="0" smtClean="0">
                <a:solidFill>
                  <a:srgbClr val="FFFF00"/>
                </a:solidFill>
              </a:rPr>
              <a:t>Manage:</a:t>
            </a:r>
            <a:r>
              <a:rPr lang="en-US" sz="2800" dirty="0" smtClean="0"/>
              <a:t> Clear Hurdles, </a:t>
            </a:r>
            <a:r>
              <a:rPr lang="en-US" sz="2800" dirty="0" smtClean="0">
                <a:solidFill>
                  <a:srgbClr val="00FF00"/>
                </a:solidFill>
              </a:rPr>
              <a:t>Overcome Resistance</a:t>
            </a:r>
            <a:r>
              <a:rPr lang="en-US" sz="2800" dirty="0" smtClean="0"/>
              <a:t>, Keep an eye out for </a:t>
            </a:r>
            <a:r>
              <a:rPr lang="en-US" sz="2800" dirty="0" smtClean="0">
                <a:solidFill>
                  <a:srgbClr val="00FF00"/>
                </a:solidFill>
              </a:rPr>
              <a:t>Grendel’s Mother</a:t>
            </a:r>
          </a:p>
          <a:p>
            <a:pPr eaLnBrk="1" hangingPunct="1">
              <a:lnSpc>
                <a:spcPct val="90000"/>
              </a:lnSpc>
            </a:pPr>
            <a:endParaRPr lang="en-US" sz="2800" dirty="0" smtClean="0"/>
          </a:p>
          <a:p>
            <a:pPr eaLnBrk="1" hangingPunct="1">
              <a:lnSpc>
                <a:spcPct val="90000"/>
              </a:lnSpc>
            </a:pPr>
            <a:endParaRPr lang="en-US" sz="2800" dirty="0" smtClean="0"/>
          </a:p>
        </p:txBody>
      </p:sp>
    </p:spTree>
    <p:extLst>
      <p:ext uri="{BB962C8B-B14F-4D97-AF65-F5344CB8AC3E}">
        <p14:creationId xmlns:p14="http://schemas.microsoft.com/office/powerpoint/2010/main" val="2630925809"/>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ea typeface="+mj-ea"/>
              </a:rPr>
              <a:t>What is Change?</a:t>
            </a:r>
            <a:endParaRPr lang="en-US" dirty="0">
              <a:ea typeface="+mj-ea"/>
            </a:endParaRPr>
          </a:p>
        </p:txBody>
      </p:sp>
      <p:pic>
        <p:nvPicPr>
          <p:cNvPr id="18434" name="Picture 2" descr="ready-willing-abl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0" y="2209800"/>
            <a:ext cx="3417094" cy="319385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ontent Placeholder 2"/>
          <p:cNvSpPr>
            <a:spLocks noGrp="1"/>
          </p:cNvSpPr>
          <p:nvPr>
            <p:ph sz="half" idx="1"/>
          </p:nvPr>
        </p:nvSpPr>
        <p:spPr>
          <a:xfrm>
            <a:off x="453736" y="1828800"/>
            <a:ext cx="4705349" cy="4114800"/>
          </a:xfrm>
        </p:spPr>
        <p:txBody>
          <a:bodyPr>
            <a:normAutofit lnSpcReduction="10000"/>
          </a:bodyPr>
          <a:lstStyle/>
          <a:p>
            <a:pPr marL="0" indent="0">
              <a:lnSpc>
                <a:spcPct val="114000"/>
              </a:lnSpc>
              <a:spcBef>
                <a:spcPts val="0"/>
              </a:spcBef>
              <a:buNone/>
              <a:defRPr/>
            </a:pPr>
            <a:r>
              <a:rPr lang="en-US" sz="2250" dirty="0"/>
              <a:t>Change as a discipline refers </a:t>
            </a:r>
            <a:br>
              <a:rPr lang="en-US" sz="2250" dirty="0"/>
            </a:br>
            <a:r>
              <a:rPr lang="en-US" sz="2250" dirty="0"/>
              <a:t>to the collection of </a:t>
            </a:r>
            <a:r>
              <a:rPr lang="en-US" sz="3200" dirty="0"/>
              <a:t>tools</a:t>
            </a:r>
            <a:r>
              <a:rPr lang="en-US" sz="2250" dirty="0"/>
              <a:t>, </a:t>
            </a:r>
            <a:r>
              <a:rPr lang="en-US" sz="3200" dirty="0"/>
              <a:t>techniques</a:t>
            </a:r>
            <a:r>
              <a:rPr lang="en-US" sz="2250" dirty="0"/>
              <a:t>, and </a:t>
            </a:r>
            <a:r>
              <a:rPr lang="en-US" sz="3200" dirty="0"/>
              <a:t>mindsets</a:t>
            </a:r>
            <a:r>
              <a:rPr lang="en-US" sz="2250" dirty="0"/>
              <a:t> that help organizations ensure their people are </a:t>
            </a:r>
            <a:r>
              <a:rPr lang="en-US" sz="3200" dirty="0"/>
              <a:t>ready to engage</a:t>
            </a:r>
            <a:r>
              <a:rPr lang="en-US" sz="2250" b="1" dirty="0"/>
              <a:t>, </a:t>
            </a:r>
            <a:r>
              <a:rPr lang="en-US" sz="3200" dirty="0"/>
              <a:t>willing to commit </a:t>
            </a:r>
            <a:r>
              <a:rPr lang="en-US" sz="2250" dirty="0"/>
              <a:t>and</a:t>
            </a:r>
            <a:r>
              <a:rPr lang="en-US" sz="2250" b="1" dirty="0"/>
              <a:t> </a:t>
            </a:r>
            <a:r>
              <a:rPr lang="en-US" sz="3200" dirty="0"/>
              <a:t>able to do what it takes </a:t>
            </a:r>
            <a:r>
              <a:rPr lang="en-US" sz="2250" dirty="0"/>
              <a:t>to realize the full potential of great solutions. </a:t>
            </a:r>
          </a:p>
        </p:txBody>
      </p:sp>
    </p:spTree>
    <p:extLst>
      <p:ext uri="{BB962C8B-B14F-4D97-AF65-F5344CB8AC3E}">
        <p14:creationId xmlns:p14="http://schemas.microsoft.com/office/powerpoint/2010/main" val="263845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Types of </a:t>
            </a:r>
            <a:r>
              <a:rPr lang="en-CA" dirty="0" smtClean="0"/>
              <a:t>Change … </a:t>
            </a:r>
            <a:br>
              <a:rPr lang="en-CA" dirty="0" smtClean="0"/>
            </a:br>
            <a:r>
              <a:rPr lang="en-CA" dirty="0" smtClean="0"/>
              <a:t>			Content </a:t>
            </a:r>
            <a:r>
              <a:rPr lang="en-CA" dirty="0"/>
              <a:t>of </a:t>
            </a:r>
            <a:r>
              <a:rPr lang="en-CA" dirty="0" smtClean="0"/>
              <a:t>Change</a:t>
            </a:r>
            <a:endParaRPr lang="en-US" dirty="0"/>
          </a:p>
        </p:txBody>
      </p:sp>
      <p:sp>
        <p:nvSpPr>
          <p:cNvPr id="4" name="Content Placeholder 3"/>
          <p:cNvSpPr>
            <a:spLocks noGrp="1"/>
          </p:cNvSpPr>
          <p:nvPr>
            <p:ph sz="half" idx="1"/>
          </p:nvPr>
        </p:nvSpPr>
        <p:spPr>
          <a:xfrm>
            <a:off x="457200" y="1981200"/>
            <a:ext cx="4038600" cy="4373563"/>
          </a:xfrm>
        </p:spPr>
        <p:txBody>
          <a:bodyPr>
            <a:normAutofit fontScale="85000" lnSpcReduction="20000"/>
          </a:bodyPr>
          <a:lstStyle/>
          <a:p>
            <a:r>
              <a:rPr lang="en-CA" dirty="0" err="1" smtClean="0"/>
              <a:t>Kaikaku</a:t>
            </a:r>
            <a:endParaRPr lang="en-CA" dirty="0" smtClean="0"/>
          </a:p>
          <a:p>
            <a:endParaRPr lang="en-CA" dirty="0"/>
          </a:p>
          <a:p>
            <a:r>
              <a:rPr lang="en-CA" dirty="0" smtClean="0"/>
              <a:t>Radical </a:t>
            </a:r>
            <a:r>
              <a:rPr lang="en-CA" dirty="0"/>
              <a:t>change</a:t>
            </a:r>
          </a:p>
          <a:p>
            <a:r>
              <a:rPr lang="en-CA" dirty="0"/>
              <a:t>Revolutionary change</a:t>
            </a:r>
          </a:p>
          <a:p>
            <a:r>
              <a:rPr lang="en-CA" dirty="0"/>
              <a:t>Crisis situation</a:t>
            </a:r>
          </a:p>
          <a:p>
            <a:r>
              <a:rPr lang="en-CA" dirty="0"/>
              <a:t>Top down</a:t>
            </a:r>
          </a:p>
          <a:p>
            <a:r>
              <a:rPr lang="en-CA" dirty="0"/>
              <a:t>Rare</a:t>
            </a:r>
          </a:p>
          <a:p>
            <a:r>
              <a:rPr lang="en-CA" dirty="0" smtClean="0"/>
              <a:t>Episodic</a:t>
            </a:r>
          </a:p>
          <a:p>
            <a:endParaRPr lang="en-CA" dirty="0" smtClean="0"/>
          </a:p>
          <a:p>
            <a:r>
              <a:rPr lang="en-CA" dirty="0" smtClean="0"/>
              <a:t>Examples</a:t>
            </a:r>
            <a:r>
              <a:rPr lang="en-CA" dirty="0"/>
              <a:t>: </a:t>
            </a:r>
            <a:r>
              <a:rPr lang="en-CA" dirty="0" smtClean="0"/>
              <a:t>M&amp;As</a:t>
            </a:r>
            <a:r>
              <a:rPr lang="en-CA" dirty="0"/>
              <a:t>, restructurings, change of leadership</a:t>
            </a:r>
            <a:endParaRPr lang="en-US" dirty="0"/>
          </a:p>
        </p:txBody>
      </p:sp>
      <p:sp>
        <p:nvSpPr>
          <p:cNvPr id="5" name="Content Placeholder 4"/>
          <p:cNvSpPr>
            <a:spLocks noGrp="1"/>
          </p:cNvSpPr>
          <p:nvPr>
            <p:ph sz="half" idx="2"/>
          </p:nvPr>
        </p:nvSpPr>
        <p:spPr>
          <a:xfrm>
            <a:off x="4648200" y="2027237"/>
            <a:ext cx="4038600" cy="4373563"/>
          </a:xfrm>
        </p:spPr>
        <p:txBody>
          <a:bodyPr>
            <a:normAutofit fontScale="85000" lnSpcReduction="20000"/>
          </a:bodyPr>
          <a:lstStyle/>
          <a:p>
            <a:r>
              <a:rPr lang="en-CA" dirty="0" smtClean="0"/>
              <a:t>Kaizen</a:t>
            </a:r>
          </a:p>
          <a:p>
            <a:endParaRPr lang="en-CA" dirty="0"/>
          </a:p>
          <a:p>
            <a:r>
              <a:rPr lang="en-CA" dirty="0" smtClean="0"/>
              <a:t>Emergent </a:t>
            </a:r>
            <a:r>
              <a:rPr lang="en-CA" dirty="0"/>
              <a:t>change</a:t>
            </a:r>
          </a:p>
          <a:p>
            <a:r>
              <a:rPr lang="en-CA" dirty="0"/>
              <a:t>Organic change</a:t>
            </a:r>
          </a:p>
          <a:p>
            <a:r>
              <a:rPr lang="en-CA" dirty="0"/>
              <a:t>Part of daily life</a:t>
            </a:r>
          </a:p>
          <a:p>
            <a:r>
              <a:rPr lang="en-CA" dirty="0"/>
              <a:t>Bottom up</a:t>
            </a:r>
          </a:p>
          <a:p>
            <a:r>
              <a:rPr lang="en-CA" dirty="0"/>
              <a:t>Frequent</a:t>
            </a:r>
          </a:p>
          <a:p>
            <a:r>
              <a:rPr lang="en-CA" dirty="0" smtClean="0"/>
              <a:t>Continuous</a:t>
            </a:r>
          </a:p>
          <a:p>
            <a:endParaRPr lang="en-CA" dirty="0" smtClean="0"/>
          </a:p>
          <a:p>
            <a:r>
              <a:rPr lang="en-CA" dirty="0" smtClean="0"/>
              <a:t>Examples</a:t>
            </a:r>
            <a:r>
              <a:rPr lang="en-CA" dirty="0"/>
              <a:t>: project work, changing values</a:t>
            </a:r>
            <a:endParaRPr lang="en-US" dirty="0"/>
          </a:p>
        </p:txBody>
      </p:sp>
    </p:spTree>
    <p:extLst>
      <p:ext uri="{BB962C8B-B14F-4D97-AF65-F5344CB8AC3E}">
        <p14:creationId xmlns:p14="http://schemas.microsoft.com/office/powerpoint/2010/main" val="2437033892"/>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CA" dirty="0" smtClean="0"/>
              <a:t>A Formula for Change</a:t>
            </a:r>
            <a:endParaRPr lang="en-US" dirty="0"/>
          </a:p>
        </p:txBody>
      </p:sp>
      <p:sp>
        <p:nvSpPr>
          <p:cNvPr id="3" name="Content Placeholder 2"/>
          <p:cNvSpPr>
            <a:spLocks noGrp="1"/>
          </p:cNvSpPr>
          <p:nvPr>
            <p:ph idx="1"/>
          </p:nvPr>
        </p:nvSpPr>
        <p:spPr>
          <a:xfrm>
            <a:off x="457200" y="3276600"/>
            <a:ext cx="8153400" cy="2495996"/>
          </a:xfrm>
        </p:spPr>
        <p:txBody>
          <a:bodyPr>
            <a:normAutofit/>
          </a:bodyPr>
          <a:lstStyle/>
          <a:p>
            <a:pPr marL="0" indent="0" algn="ctr">
              <a:buNone/>
            </a:pPr>
            <a:endParaRPr lang="en-CA" sz="2400" i="1" dirty="0"/>
          </a:p>
          <a:p>
            <a:pPr marL="0" indent="0" algn="ctr">
              <a:buNone/>
            </a:pPr>
            <a:r>
              <a:rPr lang="en-CA" sz="3800" b="1" i="1" dirty="0"/>
              <a:t>Choice of Change Strategy = </a:t>
            </a:r>
          </a:p>
          <a:p>
            <a:pPr marL="0" indent="0" algn="ctr">
              <a:buNone/>
            </a:pPr>
            <a:r>
              <a:rPr lang="en-CA" sz="3800" b="1" i="1" dirty="0"/>
              <a:t>f(Content of Change, Organization’s DNA)</a:t>
            </a:r>
            <a:endParaRPr lang="en-US" sz="3800" b="1" dirty="0"/>
          </a:p>
        </p:txBody>
      </p:sp>
      <p:pic>
        <p:nvPicPr>
          <p:cNvPr id="1026" name="Picture 2" descr="Image result for powerful coalition"/>
          <p:cNvPicPr>
            <a:picLocks noChangeAspect="1" noChangeArrowheads="1"/>
          </p:cNvPicPr>
          <p:nvPr/>
        </p:nvPicPr>
        <p:blipFill rotWithShape="1">
          <a:blip r:embed="rId3">
            <a:extLst>
              <a:ext uri="{28A0092B-C50C-407E-A947-70E740481C1C}">
                <a14:useLocalDpi xmlns:a14="http://schemas.microsoft.com/office/drawing/2010/main" val="0"/>
              </a:ext>
            </a:extLst>
          </a:blip>
          <a:srcRect t="25771" b="25150"/>
          <a:stretch/>
        </p:blipFill>
        <p:spPr bwMode="auto">
          <a:xfrm>
            <a:off x="2590800" y="2057400"/>
            <a:ext cx="372623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3743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AutoShape 4"/>
          <p:cNvSpPr>
            <a:spLocks noGrp="1" noChangeArrowheads="1"/>
          </p:cNvSpPr>
          <p:nvPr>
            <p:ph type="title"/>
          </p:nvPr>
        </p:nvSpPr>
        <p:spPr/>
        <p:txBody>
          <a:bodyPr>
            <a:normAutofit fontScale="90000"/>
          </a:bodyPr>
          <a:lstStyle/>
          <a:p>
            <a:pPr algn="ctr"/>
            <a:r>
              <a:rPr lang="nl-BE" altLang="en-US" dirty="0"/>
              <a:t>Lewin’s </a:t>
            </a:r>
            <a:r>
              <a:rPr lang="nl-BE" altLang="en-US" dirty="0" smtClean="0"/>
              <a:t>Three </a:t>
            </a:r>
            <a:r>
              <a:rPr lang="nl-BE" altLang="en-US" dirty="0"/>
              <a:t>S</a:t>
            </a:r>
            <a:r>
              <a:rPr lang="nl-BE" altLang="en-US" dirty="0" smtClean="0"/>
              <a:t>tep Change </a:t>
            </a:r>
            <a:r>
              <a:rPr lang="nl-BE" altLang="en-US" dirty="0"/>
              <a:t>Model</a:t>
            </a:r>
            <a:endParaRPr lang="nl-NL" altLang="en-US" dirty="0"/>
          </a:p>
        </p:txBody>
      </p:sp>
      <p:sp>
        <p:nvSpPr>
          <p:cNvPr id="23557" name="Rectangle 6"/>
          <p:cNvSpPr>
            <a:spLocks noGrp="1" noChangeArrowheads="1"/>
          </p:cNvSpPr>
          <p:nvPr>
            <p:ph type="body" sz="half" idx="4294967295"/>
          </p:nvPr>
        </p:nvSpPr>
        <p:spPr>
          <a:xfrm>
            <a:off x="375837" y="1964550"/>
            <a:ext cx="4506686" cy="3626607"/>
          </a:xfrm>
        </p:spPr>
        <p:txBody>
          <a:bodyPr>
            <a:noAutofit/>
          </a:bodyPr>
          <a:lstStyle/>
          <a:p>
            <a:pPr marL="0" indent="0">
              <a:buNone/>
            </a:pPr>
            <a:r>
              <a:rPr lang="nl-BE" altLang="en-US" sz="2400" dirty="0"/>
              <a:t>The three step change model</a:t>
            </a:r>
          </a:p>
          <a:p>
            <a:pPr marL="600075" lvl="1" indent="-257175">
              <a:buFont typeface="+mj-lt"/>
              <a:buAutoNum type="arabicPeriod"/>
            </a:pPr>
            <a:r>
              <a:rPr lang="nl-BE" altLang="en-US" dirty="0" smtClean="0">
                <a:solidFill>
                  <a:srgbClr val="FFFF00"/>
                </a:solidFill>
              </a:rPr>
              <a:t>Unfreeze</a:t>
            </a:r>
            <a:r>
              <a:rPr lang="nl-BE" altLang="en-US" dirty="0" smtClean="0"/>
              <a:t> </a:t>
            </a:r>
            <a:r>
              <a:rPr lang="nl-BE" altLang="en-US" dirty="0"/>
              <a:t>– shock a system out of stasis</a:t>
            </a:r>
          </a:p>
          <a:p>
            <a:pPr marL="600075" lvl="1" indent="-257175">
              <a:buFont typeface="+mj-lt"/>
              <a:buAutoNum type="arabicPeriod"/>
            </a:pPr>
            <a:r>
              <a:rPr lang="nl-BE" altLang="en-US" dirty="0">
                <a:solidFill>
                  <a:srgbClr val="FFFF00"/>
                </a:solidFill>
              </a:rPr>
              <a:t>Move</a:t>
            </a:r>
            <a:r>
              <a:rPr lang="nl-BE" altLang="en-US" dirty="0"/>
              <a:t> – make purposeful adjustments</a:t>
            </a:r>
          </a:p>
          <a:p>
            <a:pPr marL="600075" lvl="1" indent="-257175">
              <a:buFont typeface="+mj-lt"/>
              <a:buAutoNum type="arabicPeriod"/>
            </a:pPr>
            <a:r>
              <a:rPr lang="nl-BE" altLang="en-US" dirty="0">
                <a:solidFill>
                  <a:srgbClr val="FFFF00"/>
                </a:solidFill>
              </a:rPr>
              <a:t>Refreze</a:t>
            </a:r>
            <a:r>
              <a:rPr lang="nl-BE" altLang="en-US" dirty="0"/>
              <a:t> – </a:t>
            </a:r>
            <a:r>
              <a:rPr lang="nl-BE" altLang="en-US" dirty="0" smtClean="0"/>
              <a:t>consolidate </a:t>
            </a:r>
            <a:r>
              <a:rPr lang="nl-BE" altLang="en-US" dirty="0"/>
              <a:t>change by systematically engraining </a:t>
            </a:r>
            <a:r>
              <a:rPr lang="nl-BE" altLang="en-US" dirty="0" smtClean="0"/>
              <a:t>adjustments</a:t>
            </a:r>
            <a:endParaRPr lang="nl-BE" altLang="en-US" dirty="0"/>
          </a:p>
        </p:txBody>
      </p:sp>
      <p:sp>
        <p:nvSpPr>
          <p:cNvPr id="23558" name="Rectangle 7"/>
          <p:cNvSpPr>
            <a:spLocks noChangeArrowheads="1"/>
          </p:cNvSpPr>
          <p:nvPr/>
        </p:nvSpPr>
        <p:spPr bwMode="auto">
          <a:xfrm>
            <a:off x="1494235" y="2078832"/>
            <a:ext cx="302895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800" dirty="0"/>
          </a:p>
        </p:txBody>
      </p:sp>
      <p:sp>
        <p:nvSpPr>
          <p:cNvPr id="8" name="TextBox 7"/>
          <p:cNvSpPr txBox="1"/>
          <p:nvPr/>
        </p:nvSpPr>
        <p:spPr>
          <a:xfrm>
            <a:off x="5119187" y="3581400"/>
            <a:ext cx="3567613" cy="3000821"/>
          </a:xfrm>
          <a:prstGeom prst="rect">
            <a:avLst/>
          </a:prstGeom>
          <a:solidFill>
            <a:schemeClr val="tx1"/>
          </a:solidFill>
        </p:spPr>
        <p:txBody>
          <a:bodyPr wrap="square" rtlCol="0">
            <a:spAutoFit/>
          </a:bodyPr>
          <a:lstStyle/>
          <a:p>
            <a:r>
              <a:rPr lang="en-CA" dirty="0">
                <a:solidFill>
                  <a:schemeClr val="bg1"/>
                </a:solidFill>
              </a:rPr>
              <a:t>Kurt Lewin, 1890 – 1947</a:t>
            </a:r>
          </a:p>
          <a:p>
            <a:pPr>
              <a:spcBef>
                <a:spcPts val="900"/>
              </a:spcBef>
            </a:pPr>
            <a:r>
              <a:rPr lang="nl-BE" altLang="en-US" dirty="0">
                <a:solidFill>
                  <a:schemeClr val="bg1"/>
                </a:solidFill>
              </a:rPr>
              <a:t>Founding father of social, applied and organizational </a:t>
            </a:r>
            <a:r>
              <a:rPr lang="nl-BE" altLang="en-US" dirty="0" smtClean="0">
                <a:solidFill>
                  <a:schemeClr val="bg1"/>
                </a:solidFill>
              </a:rPr>
              <a:t>pyschology</a:t>
            </a:r>
          </a:p>
          <a:p>
            <a:pPr>
              <a:spcBef>
                <a:spcPts val="900"/>
              </a:spcBef>
            </a:pPr>
            <a:endParaRPr lang="en-US" dirty="0" smtClean="0">
              <a:solidFill>
                <a:schemeClr val="bg1"/>
              </a:solidFill>
            </a:endParaRPr>
          </a:p>
          <a:p>
            <a:pPr>
              <a:spcBef>
                <a:spcPts val="900"/>
              </a:spcBef>
            </a:pPr>
            <a:r>
              <a:rPr lang="en-US" dirty="0" smtClean="0">
                <a:solidFill>
                  <a:schemeClr val="bg1"/>
                </a:solidFill>
              </a:rPr>
              <a:t>Also </a:t>
            </a:r>
            <a:r>
              <a:rPr lang="en-US" dirty="0">
                <a:solidFill>
                  <a:schemeClr val="bg1"/>
                </a:solidFill>
              </a:rPr>
              <a:t>known for: </a:t>
            </a:r>
            <a:endParaRPr lang="en-US" dirty="0" smtClean="0">
              <a:solidFill>
                <a:schemeClr val="bg1"/>
              </a:solidFill>
            </a:endParaRPr>
          </a:p>
          <a:p>
            <a:pPr>
              <a:spcBef>
                <a:spcPts val="900"/>
              </a:spcBef>
            </a:pPr>
            <a:r>
              <a:rPr lang="en-US" dirty="0" smtClean="0">
                <a:solidFill>
                  <a:schemeClr val="bg1"/>
                </a:solidFill>
              </a:rPr>
              <a:t>Gestalt </a:t>
            </a:r>
            <a:r>
              <a:rPr lang="en-US" dirty="0">
                <a:solidFill>
                  <a:schemeClr val="bg1"/>
                </a:solidFill>
              </a:rPr>
              <a:t>Psychology</a:t>
            </a:r>
          </a:p>
          <a:p>
            <a:pPr>
              <a:spcBef>
                <a:spcPts val="900"/>
              </a:spcBef>
            </a:pPr>
            <a:r>
              <a:rPr lang="en-US" dirty="0">
                <a:solidFill>
                  <a:schemeClr val="bg1"/>
                </a:solidFill>
              </a:rPr>
              <a:t>Action research</a:t>
            </a:r>
          </a:p>
          <a:p>
            <a:pPr>
              <a:spcBef>
                <a:spcPts val="900"/>
              </a:spcBef>
            </a:pPr>
            <a:r>
              <a:rPr lang="en-US" dirty="0">
                <a:solidFill>
                  <a:schemeClr val="bg1"/>
                </a:solidFill>
              </a:rPr>
              <a:t>Force-field </a:t>
            </a:r>
            <a:r>
              <a:rPr lang="en-US" dirty="0" smtClean="0">
                <a:solidFill>
                  <a:schemeClr val="bg1"/>
                </a:solidFill>
              </a:rPr>
              <a:t>analysis</a:t>
            </a:r>
            <a:endParaRPr lang="nl-BE" altLang="en-US" dirty="0" smtClean="0"/>
          </a:p>
        </p:txBody>
      </p:sp>
      <p:pic>
        <p:nvPicPr>
          <p:cNvPr id="9" name="Picture 2" descr="Image result for kurt lew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187" y="1417638"/>
            <a:ext cx="3567613" cy="199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0510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3"/>
          <p:cNvSpPr>
            <a:spLocks noGrp="1" noChangeArrowheads="1"/>
          </p:cNvSpPr>
          <p:nvPr>
            <p:ph sz="half" idx="1"/>
          </p:nvPr>
        </p:nvSpPr>
        <p:spPr>
          <a:xfrm>
            <a:off x="335968" y="1417638"/>
            <a:ext cx="4540832" cy="5135562"/>
          </a:xfrm>
        </p:spPr>
        <p:txBody>
          <a:bodyPr>
            <a:normAutofit/>
          </a:bodyPr>
          <a:lstStyle/>
          <a:p>
            <a:endParaRPr lang="nl-BE" altLang="en-US" sz="1800" dirty="0"/>
          </a:p>
          <a:p>
            <a:pPr>
              <a:buFont typeface="+mj-lt"/>
              <a:buAutoNum type="arabicPeriod"/>
            </a:pPr>
            <a:r>
              <a:rPr lang="nl-BE" altLang="en-US" sz="1800" dirty="0"/>
              <a:t>What is the problem/change issue?</a:t>
            </a:r>
          </a:p>
          <a:p>
            <a:pPr>
              <a:buFont typeface="+mj-lt"/>
              <a:buAutoNum type="arabicPeriod"/>
            </a:pPr>
            <a:r>
              <a:rPr lang="nl-BE" altLang="en-US" sz="1800" dirty="0"/>
              <a:t>Where are you now? </a:t>
            </a:r>
            <a:r>
              <a:rPr lang="nl-BE" altLang="en-US" sz="1800" dirty="0" smtClean="0"/>
              <a:t>Where </a:t>
            </a:r>
            <a:r>
              <a:rPr lang="nl-BE" altLang="en-US" sz="1800" dirty="0"/>
              <a:t>might current situation go if no action is taken?</a:t>
            </a:r>
          </a:p>
          <a:p>
            <a:pPr>
              <a:buFont typeface="+mj-lt"/>
              <a:buAutoNum type="arabicPeriod"/>
            </a:pPr>
            <a:r>
              <a:rPr lang="nl-BE" altLang="en-US" sz="1800" dirty="0"/>
              <a:t>Where do you want to go (vision)?</a:t>
            </a:r>
          </a:p>
          <a:p>
            <a:pPr>
              <a:buFont typeface="+mj-lt"/>
              <a:buAutoNum type="arabicPeriod"/>
            </a:pPr>
            <a:endParaRPr lang="nl-BE" altLang="en-US" sz="1800" dirty="0" smtClean="0"/>
          </a:p>
          <a:p>
            <a:pPr>
              <a:buFont typeface="+mj-lt"/>
              <a:buAutoNum type="arabicPeriod"/>
            </a:pPr>
            <a:r>
              <a:rPr lang="nl-BE" altLang="en-US" sz="1800" dirty="0" smtClean="0"/>
              <a:t>What </a:t>
            </a:r>
            <a:r>
              <a:rPr lang="nl-BE" altLang="en-US" sz="1800" dirty="0"/>
              <a:t>are the driving &amp; restraining forces? </a:t>
            </a:r>
          </a:p>
          <a:p>
            <a:pPr>
              <a:buFont typeface="+mj-lt"/>
              <a:buAutoNum type="arabicPeriod"/>
            </a:pPr>
            <a:r>
              <a:rPr lang="nl-BE" altLang="en-US" sz="1800" dirty="0"/>
              <a:t>What action(s) can minimize resisting forces and maximize driving forces – recognizing that changing one might impact the others (both positively and negatively)</a:t>
            </a:r>
          </a:p>
          <a:p>
            <a:pPr>
              <a:buFont typeface="+mj-lt"/>
              <a:buAutoNum type="arabicPeriod"/>
            </a:pPr>
            <a:r>
              <a:rPr lang="nl-BE" altLang="en-US" sz="1800" dirty="0"/>
              <a:t>Discus all the forces – can they be changed? Which are the critical ones?</a:t>
            </a:r>
            <a:endParaRPr lang="nl-NL" altLang="en-US" sz="1800" dirty="0"/>
          </a:p>
        </p:txBody>
      </p:sp>
      <p:sp>
        <p:nvSpPr>
          <p:cNvPr id="26627" name="AutoShape 2"/>
          <p:cNvSpPr>
            <a:spLocks noGrp="1" noChangeArrowheads="1"/>
          </p:cNvSpPr>
          <p:nvPr>
            <p:ph type="title"/>
          </p:nvPr>
        </p:nvSpPr>
        <p:spPr/>
        <p:txBody>
          <a:bodyPr/>
          <a:lstStyle/>
          <a:p>
            <a:pPr eaLnBrk="1" hangingPunct="1"/>
            <a:r>
              <a:rPr lang="nl-BE" altLang="en-US" dirty="0" smtClean="0"/>
              <a:t>Force-Field </a:t>
            </a:r>
            <a:r>
              <a:rPr lang="nl-BE" altLang="en-US" dirty="0"/>
              <a:t>A</a:t>
            </a:r>
            <a:r>
              <a:rPr lang="nl-BE" altLang="en-US" dirty="0" smtClean="0"/>
              <a:t>nalysis</a:t>
            </a:r>
            <a:endParaRPr lang="nl-NL" altLang="en-US" dirty="0" smtClean="0"/>
          </a:p>
        </p:txBody>
      </p:sp>
      <p:grpSp>
        <p:nvGrpSpPr>
          <p:cNvPr id="20" name="Group 19"/>
          <p:cNvGrpSpPr/>
          <p:nvPr/>
        </p:nvGrpSpPr>
        <p:grpSpPr>
          <a:xfrm>
            <a:off x="4623077" y="1981200"/>
            <a:ext cx="4317446" cy="3418952"/>
            <a:chOff x="1609414" y="1408880"/>
            <a:chExt cx="6867181" cy="4752565"/>
          </a:xfrm>
        </p:grpSpPr>
        <p:pic>
          <p:nvPicPr>
            <p:cNvPr id="21"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010831" y="2116667"/>
              <a:ext cx="4465764" cy="4044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Content Placeholder 2"/>
            <p:cNvSpPr txBox="1">
              <a:spLocks/>
            </p:cNvSpPr>
            <p:nvPr/>
          </p:nvSpPr>
          <p:spPr>
            <a:xfrm>
              <a:off x="1609414" y="2869343"/>
              <a:ext cx="2064254" cy="1127605"/>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r" eaLnBrk="1" hangingPunct="1">
                <a:lnSpc>
                  <a:spcPct val="114000"/>
                </a:lnSpc>
                <a:spcBef>
                  <a:spcPts val="0"/>
                </a:spcBef>
              </a:pPr>
              <a:r>
                <a:rPr lang="en-US" altLang="en-US" sz="1800" dirty="0">
                  <a:solidFill>
                    <a:srgbClr val="FFFF00"/>
                  </a:solidFill>
                  <a:latin typeface="Corbel" panose="020B0503020204020204" pitchFamily="34" charset="0"/>
                </a:rPr>
                <a:t>Rational</a:t>
              </a:r>
            </a:p>
            <a:p>
              <a:pPr marL="0" indent="0" algn="r" eaLnBrk="1" hangingPunct="1">
                <a:lnSpc>
                  <a:spcPct val="114000"/>
                </a:lnSpc>
                <a:spcBef>
                  <a:spcPts val="0"/>
                </a:spcBef>
              </a:pPr>
              <a:r>
                <a:rPr lang="en-US" altLang="en-US" sz="1000" dirty="0">
                  <a:solidFill>
                    <a:srgbClr val="FFFF00"/>
                  </a:solidFill>
                  <a:latin typeface="Corbel" panose="020B0503020204020204" pitchFamily="34" charset="0"/>
                </a:rPr>
                <a:t>facts, data, overt</a:t>
              </a:r>
            </a:p>
          </p:txBody>
        </p:sp>
        <p:sp>
          <p:nvSpPr>
            <p:cNvPr id="23" name="Content Placeholder 2"/>
            <p:cNvSpPr txBox="1">
              <a:spLocks/>
            </p:cNvSpPr>
            <p:nvPr/>
          </p:nvSpPr>
          <p:spPr>
            <a:xfrm>
              <a:off x="1613321" y="4845952"/>
              <a:ext cx="2077840" cy="1127605"/>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r" eaLnBrk="1" hangingPunct="1">
                <a:lnSpc>
                  <a:spcPct val="114000"/>
                </a:lnSpc>
                <a:spcBef>
                  <a:spcPts val="0"/>
                </a:spcBef>
              </a:pPr>
              <a:r>
                <a:rPr lang="en-US" altLang="en-US" sz="1800" dirty="0">
                  <a:solidFill>
                    <a:srgbClr val="FFFF00"/>
                  </a:solidFill>
                  <a:latin typeface="Corbel" panose="020B0503020204020204" pitchFamily="34" charset="0"/>
                </a:rPr>
                <a:t>Emotional</a:t>
              </a:r>
            </a:p>
            <a:p>
              <a:pPr marL="0" indent="0" algn="r" eaLnBrk="1" hangingPunct="1">
                <a:lnSpc>
                  <a:spcPct val="114000"/>
                </a:lnSpc>
                <a:spcBef>
                  <a:spcPts val="0"/>
                </a:spcBef>
              </a:pPr>
              <a:r>
                <a:rPr lang="en-US" altLang="en-US" sz="1000" dirty="0">
                  <a:solidFill>
                    <a:srgbClr val="FFFF00"/>
                  </a:solidFill>
                  <a:latin typeface="Corbel" panose="020B0503020204020204" pitchFamily="34" charset="0"/>
                </a:rPr>
                <a:t>political, cultural, covert</a:t>
              </a:r>
            </a:p>
          </p:txBody>
        </p:sp>
        <p:pic>
          <p:nvPicPr>
            <p:cNvPr id="24"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4010831" y="2116667"/>
              <a:ext cx="4465764" cy="4044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4010730" y="2117096"/>
              <a:ext cx="4464816" cy="4043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Content Placeholder 2"/>
            <p:cNvSpPr txBox="1">
              <a:spLocks/>
            </p:cNvSpPr>
            <p:nvPr/>
          </p:nvSpPr>
          <p:spPr>
            <a:xfrm>
              <a:off x="4049791" y="1408880"/>
              <a:ext cx="2064254" cy="602721"/>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ctr" eaLnBrk="1" hangingPunct="1">
                <a:lnSpc>
                  <a:spcPct val="114000"/>
                </a:lnSpc>
                <a:spcBef>
                  <a:spcPts val="0"/>
                </a:spcBef>
              </a:pPr>
              <a:r>
                <a:rPr lang="en-US" altLang="en-US" sz="1800" dirty="0">
                  <a:solidFill>
                    <a:srgbClr val="FFFF00"/>
                  </a:solidFill>
                  <a:latin typeface="Corbel" panose="020B0503020204020204" pitchFamily="34" charset="0"/>
                </a:rPr>
                <a:t>Driving</a:t>
              </a:r>
              <a:endParaRPr lang="en-US" altLang="en-US" sz="900" dirty="0">
                <a:solidFill>
                  <a:srgbClr val="FFFF00"/>
                </a:solidFill>
                <a:latin typeface="Corbel" panose="020B0503020204020204" pitchFamily="34" charset="0"/>
              </a:endParaRPr>
            </a:p>
          </p:txBody>
        </p:sp>
        <p:sp>
          <p:nvSpPr>
            <p:cNvPr id="27" name="Content Placeholder 2"/>
            <p:cNvSpPr txBox="1">
              <a:spLocks/>
            </p:cNvSpPr>
            <p:nvPr/>
          </p:nvSpPr>
          <p:spPr>
            <a:xfrm>
              <a:off x="6316020" y="1408880"/>
              <a:ext cx="2159525" cy="602721"/>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ctr" eaLnBrk="1" hangingPunct="1">
                <a:lnSpc>
                  <a:spcPct val="114000"/>
                </a:lnSpc>
                <a:spcBef>
                  <a:spcPts val="0"/>
                </a:spcBef>
              </a:pPr>
              <a:r>
                <a:rPr lang="en-US" altLang="en-US" sz="1800" dirty="0">
                  <a:solidFill>
                    <a:srgbClr val="FFFF00"/>
                  </a:solidFill>
                  <a:latin typeface="Corbel" panose="020B0503020204020204" pitchFamily="34" charset="0"/>
                </a:rPr>
                <a:t>Restraining</a:t>
              </a:r>
              <a:endParaRPr lang="en-US" altLang="en-US" sz="900" dirty="0">
                <a:solidFill>
                  <a:srgbClr val="FFFF00"/>
                </a:solidFill>
                <a:latin typeface="Corbel" panose="020B0503020204020204" pitchFamily="34" charset="0"/>
              </a:endParaRPr>
            </a:p>
          </p:txBody>
        </p:sp>
      </p:grpSp>
    </p:spTree>
    <p:extLst>
      <p:ext uri="{BB962C8B-B14F-4D97-AF65-F5344CB8AC3E}">
        <p14:creationId xmlns:p14="http://schemas.microsoft.com/office/powerpoint/2010/main" val="23030963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AutoShape 2"/>
          <p:cNvSpPr>
            <a:spLocks noGrp="1" noChangeArrowheads="1"/>
          </p:cNvSpPr>
          <p:nvPr>
            <p:ph type="title"/>
          </p:nvPr>
        </p:nvSpPr>
        <p:spPr/>
        <p:txBody>
          <a:bodyPr>
            <a:normAutofit fontScale="90000"/>
          </a:bodyPr>
          <a:lstStyle/>
          <a:p>
            <a:pPr algn="ctr"/>
            <a:r>
              <a:rPr lang="nl-BE" altLang="en-US" dirty="0" smtClean="0"/>
              <a:t>Kotter’s Eight Step Leading Change Model</a:t>
            </a:r>
            <a:endParaRPr lang="nl-NL" altLang="en-US" dirty="0"/>
          </a:p>
        </p:txBody>
      </p:sp>
      <p:sp>
        <p:nvSpPr>
          <p:cNvPr id="3" name="AutoShape 24" descr="Image result for john kotter"/>
          <p:cNvSpPr>
            <a:spLocks noChangeAspect="1" noChangeArrowheads="1"/>
          </p:cNvSpPr>
          <p:nvPr/>
        </p:nvSpPr>
        <p:spPr bwMode="auto">
          <a:xfrm>
            <a:off x="-23813"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dirty="0"/>
          </a:p>
        </p:txBody>
      </p:sp>
      <p:pic>
        <p:nvPicPr>
          <p:cNvPr id="4" name="Picture 3">
            <a:hlinkClick r:id="rId3"/>
          </p:cNvPr>
          <p:cNvPicPr>
            <a:picLocks noChangeAspect="1"/>
          </p:cNvPicPr>
          <p:nvPr/>
        </p:nvPicPr>
        <p:blipFill>
          <a:blip r:embed="rId4"/>
          <a:stretch>
            <a:fillRect/>
          </a:stretch>
        </p:blipFill>
        <p:spPr>
          <a:xfrm>
            <a:off x="499348" y="2362200"/>
            <a:ext cx="2590800" cy="2590800"/>
          </a:xfrm>
          <a:prstGeom prst="rect">
            <a:avLst/>
          </a:prstGeom>
        </p:spPr>
      </p:pic>
      <p:sp>
        <p:nvSpPr>
          <p:cNvPr id="5" name="TextBox 4"/>
          <p:cNvSpPr txBox="1"/>
          <p:nvPr/>
        </p:nvSpPr>
        <p:spPr>
          <a:xfrm>
            <a:off x="3505200" y="2209800"/>
            <a:ext cx="5257800" cy="3139321"/>
          </a:xfrm>
          <a:prstGeom prst="rect">
            <a:avLst/>
          </a:prstGeom>
          <a:noFill/>
        </p:spPr>
        <p:txBody>
          <a:bodyPr wrap="square" rtlCol="0">
            <a:spAutoFit/>
          </a:bodyPr>
          <a:lstStyle/>
          <a:p>
            <a:r>
              <a:rPr lang="en-US" dirty="0">
                <a:solidFill>
                  <a:srgbClr val="FFFF00"/>
                </a:solidFill>
              </a:rPr>
              <a:t>Your BIG takeaways </a:t>
            </a:r>
            <a:r>
              <a:rPr lang="en-US" dirty="0"/>
              <a:t>(up to 3)</a:t>
            </a:r>
          </a:p>
          <a:p>
            <a:endParaRPr lang="en-US" dirty="0" smtClean="0">
              <a:solidFill>
                <a:srgbClr val="FFFF00"/>
              </a:solidFill>
            </a:endParaRPr>
          </a:p>
          <a:p>
            <a:r>
              <a:rPr lang="en-US" dirty="0" smtClean="0">
                <a:solidFill>
                  <a:srgbClr val="FFFF00"/>
                </a:solidFill>
              </a:rPr>
              <a:t>Strengths </a:t>
            </a:r>
            <a:r>
              <a:rPr lang="en-US" dirty="0">
                <a:solidFill>
                  <a:srgbClr val="FFFF00"/>
                </a:solidFill>
              </a:rPr>
              <a:t>of the article </a:t>
            </a:r>
          </a:p>
          <a:p>
            <a:endParaRPr lang="en-US" dirty="0" smtClean="0">
              <a:solidFill>
                <a:srgbClr val="FFFF00"/>
              </a:solidFill>
            </a:endParaRPr>
          </a:p>
          <a:p>
            <a:r>
              <a:rPr lang="en-US" dirty="0" smtClean="0">
                <a:solidFill>
                  <a:srgbClr val="FFFF00"/>
                </a:solidFill>
              </a:rPr>
              <a:t>Fuzzy </a:t>
            </a:r>
            <a:r>
              <a:rPr lang="en-US" dirty="0">
                <a:solidFill>
                  <a:srgbClr val="FFFF00"/>
                </a:solidFill>
              </a:rPr>
              <a:t>Places </a:t>
            </a:r>
            <a:r>
              <a:rPr lang="en-US" dirty="0"/>
              <a:t>(weak points) </a:t>
            </a:r>
          </a:p>
          <a:p>
            <a:endParaRPr lang="en-US" dirty="0" smtClean="0">
              <a:solidFill>
                <a:srgbClr val="FFFF00"/>
              </a:solidFill>
            </a:endParaRPr>
          </a:p>
          <a:p>
            <a:r>
              <a:rPr lang="en-US" dirty="0" smtClean="0">
                <a:solidFill>
                  <a:srgbClr val="FFFF00"/>
                </a:solidFill>
              </a:rPr>
              <a:t>Relationship </a:t>
            </a:r>
            <a:r>
              <a:rPr lang="en-US" dirty="0">
                <a:solidFill>
                  <a:srgbClr val="FFFF00"/>
                </a:solidFill>
              </a:rPr>
              <a:t>to other articles </a:t>
            </a:r>
            <a:r>
              <a:rPr lang="en-US" dirty="0"/>
              <a:t>(connect the dots)</a:t>
            </a:r>
          </a:p>
          <a:p>
            <a:endParaRPr lang="en-US" dirty="0" smtClean="0">
              <a:solidFill>
                <a:srgbClr val="FFFF00"/>
              </a:solidFill>
            </a:endParaRPr>
          </a:p>
          <a:p>
            <a:r>
              <a:rPr lang="en-US" dirty="0" smtClean="0">
                <a:solidFill>
                  <a:srgbClr val="FFFF00"/>
                </a:solidFill>
              </a:rPr>
              <a:t>Who </a:t>
            </a:r>
            <a:r>
              <a:rPr lang="en-US" dirty="0">
                <a:solidFill>
                  <a:srgbClr val="FFFF00"/>
                </a:solidFill>
              </a:rPr>
              <a:t>are you NOW? </a:t>
            </a:r>
            <a:r>
              <a:rPr lang="en-US" dirty="0"/>
              <a:t>(Show how this </a:t>
            </a:r>
            <a:r>
              <a:rPr lang="en-US" dirty="0" smtClean="0"/>
              <a:t>informs </a:t>
            </a:r>
            <a:r>
              <a:rPr lang="en-US" dirty="0"/>
              <a:t>your change agent skills)</a:t>
            </a:r>
          </a:p>
          <a:p>
            <a:endParaRPr lang="en-US" dirty="0"/>
          </a:p>
        </p:txBody>
      </p:sp>
    </p:spTree>
    <p:extLst>
      <p:ext uri="{BB962C8B-B14F-4D97-AF65-F5344CB8AC3E}">
        <p14:creationId xmlns:p14="http://schemas.microsoft.com/office/powerpoint/2010/main" val="2936575676"/>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nl-BE" altLang="en-US" dirty="0"/>
              <a:t>Kotter’s Eight Step Leading Change </a:t>
            </a:r>
            <a:r>
              <a:rPr lang="nl-BE" altLang="en-US" dirty="0" smtClean="0"/>
              <a:t>Model</a:t>
            </a:r>
            <a:endParaRPr lang="en-CA" dirty="0"/>
          </a:p>
        </p:txBody>
      </p:sp>
      <p:pic>
        <p:nvPicPr>
          <p:cNvPr id="8194" name="Picture 2" descr="Image result for kotter change model circl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43" t="16567" r="19415" b="5194"/>
          <a:stretch/>
        </p:blipFill>
        <p:spPr bwMode="auto">
          <a:xfrm>
            <a:off x="4191000" y="1905000"/>
            <a:ext cx="4423544" cy="42291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457200" y="1441587"/>
            <a:ext cx="3050129" cy="5392519"/>
          </a:xfrm>
          <a:prstGeom prst="rect">
            <a:avLst/>
          </a:prstGeom>
        </p:spPr>
      </p:pic>
    </p:spTree>
    <p:extLst>
      <p:ext uri="{BB962C8B-B14F-4D97-AF65-F5344CB8AC3E}">
        <p14:creationId xmlns:p14="http://schemas.microsoft.com/office/powerpoint/2010/main" val="2118213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3"/>
          <p:cNvSpPr>
            <a:spLocks noGrp="1" noChangeArrowheads="1"/>
          </p:cNvSpPr>
          <p:nvPr>
            <p:ph type="body" idx="1"/>
          </p:nvPr>
        </p:nvSpPr>
        <p:spPr>
          <a:xfrm>
            <a:off x="629842" y="1758895"/>
            <a:ext cx="3868340" cy="367792"/>
          </a:xfrm>
        </p:spPr>
        <p:txBody>
          <a:bodyPr>
            <a:normAutofit fontScale="92500" lnSpcReduction="20000"/>
          </a:bodyPr>
          <a:lstStyle/>
          <a:p>
            <a:r>
              <a:rPr lang="nl-BE" altLang="en-US" dirty="0" smtClean="0">
                <a:solidFill>
                  <a:srgbClr val="FFFF00"/>
                </a:solidFill>
              </a:rPr>
              <a:t>Create a Sense of Urgency</a:t>
            </a:r>
            <a:endParaRPr lang="nl-NL" altLang="en-US" dirty="0" smtClean="0">
              <a:solidFill>
                <a:srgbClr val="FFFF00"/>
              </a:solidFill>
            </a:endParaRPr>
          </a:p>
        </p:txBody>
      </p:sp>
      <p:sp>
        <p:nvSpPr>
          <p:cNvPr id="4" name="Content Placeholder 3"/>
          <p:cNvSpPr>
            <a:spLocks noGrp="1"/>
          </p:cNvSpPr>
          <p:nvPr>
            <p:ph sz="half" idx="2"/>
          </p:nvPr>
        </p:nvSpPr>
        <p:spPr>
          <a:xfrm>
            <a:off x="629841" y="2376829"/>
            <a:ext cx="3742134" cy="3122669"/>
          </a:xfrm>
        </p:spPr>
        <p:txBody>
          <a:bodyPr>
            <a:normAutofit lnSpcReduction="10000"/>
          </a:bodyPr>
          <a:lstStyle/>
          <a:p>
            <a:r>
              <a:rPr lang="nl-BE" altLang="en-US" dirty="0"/>
              <a:t>Examining market and competitive realities</a:t>
            </a:r>
          </a:p>
          <a:p>
            <a:r>
              <a:rPr lang="nl-BE" altLang="en-US" dirty="0"/>
              <a:t>Identifying and discussing potential crises, or major opportunities </a:t>
            </a:r>
          </a:p>
          <a:p>
            <a:r>
              <a:rPr lang="en-US" dirty="0" smtClean="0">
                <a:solidFill>
                  <a:srgbClr val="FF0000"/>
                </a:solidFill>
              </a:rPr>
              <a:t>75</a:t>
            </a:r>
            <a:r>
              <a:rPr lang="en-US" dirty="0">
                <a:solidFill>
                  <a:srgbClr val="FF0000"/>
                </a:solidFill>
              </a:rPr>
              <a:t>% </a:t>
            </a:r>
            <a:r>
              <a:rPr lang="en-US" dirty="0"/>
              <a:t>of </a:t>
            </a:r>
            <a:r>
              <a:rPr lang="en-US" dirty="0" smtClean="0"/>
              <a:t>your leadership team is </a:t>
            </a:r>
            <a:r>
              <a:rPr lang="en-US" dirty="0"/>
              <a:t>convinced </a:t>
            </a:r>
          </a:p>
        </p:txBody>
      </p:sp>
      <p:sp>
        <p:nvSpPr>
          <p:cNvPr id="5" name="Text Placeholder 4"/>
          <p:cNvSpPr>
            <a:spLocks noGrp="1"/>
          </p:cNvSpPr>
          <p:nvPr>
            <p:ph type="body" sz="quarter" idx="3"/>
          </p:nvPr>
        </p:nvSpPr>
        <p:spPr>
          <a:xfrm>
            <a:off x="4953000" y="1758895"/>
            <a:ext cx="4041775" cy="639762"/>
          </a:xfrm>
        </p:spPr>
        <p:txBody>
          <a:bodyPr>
            <a:normAutofit fontScale="92500" lnSpcReduction="20000"/>
          </a:bodyPr>
          <a:lstStyle/>
          <a:p>
            <a:r>
              <a:rPr lang="nl-BE" altLang="en-US" dirty="0" smtClean="0">
                <a:solidFill>
                  <a:srgbClr val="FFFF00"/>
                </a:solidFill>
              </a:rPr>
              <a:t>Form a Powerful Enough Guiding Coalition</a:t>
            </a:r>
            <a:endParaRPr lang="en-CA" dirty="0">
              <a:solidFill>
                <a:srgbClr val="FFFF00"/>
              </a:solidFill>
            </a:endParaRPr>
          </a:p>
        </p:txBody>
      </p:sp>
      <p:sp>
        <p:nvSpPr>
          <p:cNvPr id="6" name="Content Placeholder 5"/>
          <p:cNvSpPr>
            <a:spLocks noGrp="1"/>
          </p:cNvSpPr>
          <p:nvPr>
            <p:ph sz="quarter" idx="4"/>
          </p:nvPr>
        </p:nvSpPr>
        <p:spPr>
          <a:xfrm>
            <a:off x="4670929" y="2667000"/>
            <a:ext cx="4041775" cy="3951288"/>
          </a:xfrm>
        </p:spPr>
        <p:txBody>
          <a:bodyPr/>
          <a:lstStyle/>
          <a:p>
            <a:r>
              <a:rPr lang="nl-BE" altLang="en-US" dirty="0"/>
              <a:t>Assembling a group with enough power to lead the change effort</a:t>
            </a:r>
          </a:p>
          <a:p>
            <a:r>
              <a:rPr lang="nl-BE" altLang="en-US" dirty="0"/>
              <a:t>Encouraging the group to work together as a </a:t>
            </a:r>
            <a:r>
              <a:rPr lang="nl-BE" altLang="en-US" dirty="0" smtClean="0"/>
              <a:t>team</a:t>
            </a:r>
            <a:endParaRPr lang="en-CA" dirty="0"/>
          </a:p>
        </p:txBody>
      </p:sp>
      <p:sp>
        <p:nvSpPr>
          <p:cNvPr id="44035" name="AutoShape 2"/>
          <p:cNvSpPr>
            <a:spLocks noGrp="1" noChangeArrowheads="1"/>
          </p:cNvSpPr>
          <p:nvPr>
            <p:ph type="title"/>
          </p:nvPr>
        </p:nvSpPr>
        <p:spPr/>
        <p:txBody>
          <a:bodyPr>
            <a:normAutofit/>
          </a:bodyPr>
          <a:lstStyle/>
          <a:p>
            <a:r>
              <a:rPr lang="nl-NL" altLang="en-US" dirty="0" smtClean="0"/>
              <a:t>Need for Change - Kotter</a:t>
            </a:r>
            <a:endParaRPr lang="nl-NL" altLang="en-US" dirty="0"/>
          </a:p>
        </p:txBody>
      </p:sp>
      <p:pic>
        <p:nvPicPr>
          <p:cNvPr id="2" name="Picture 1"/>
          <p:cNvPicPr>
            <a:picLocks noChangeAspect="1"/>
          </p:cNvPicPr>
          <p:nvPr/>
        </p:nvPicPr>
        <p:blipFill>
          <a:blip r:embed="rId3"/>
          <a:stretch>
            <a:fillRect/>
          </a:stretch>
        </p:blipFill>
        <p:spPr>
          <a:xfrm>
            <a:off x="5431134" y="5308720"/>
            <a:ext cx="2798466" cy="1547496"/>
          </a:xfrm>
          <a:prstGeom prst="rect">
            <a:avLst/>
          </a:prstGeom>
        </p:spPr>
      </p:pic>
      <p:pic>
        <p:nvPicPr>
          <p:cNvPr id="7" name="Picture 6"/>
          <p:cNvPicPr>
            <a:picLocks noChangeAspect="1"/>
          </p:cNvPicPr>
          <p:nvPr/>
        </p:nvPicPr>
        <p:blipFill rotWithShape="1">
          <a:blip r:embed="rId4"/>
          <a:srcRect t="10591" b="15452"/>
          <a:stretch/>
        </p:blipFill>
        <p:spPr>
          <a:xfrm>
            <a:off x="1066800" y="5308720"/>
            <a:ext cx="2727589" cy="1514644"/>
          </a:xfrm>
          <a:prstGeom prst="rect">
            <a:avLst/>
          </a:prstGeom>
        </p:spPr>
      </p:pic>
    </p:spTree>
    <p:extLst>
      <p:ext uri="{BB962C8B-B14F-4D97-AF65-F5344CB8AC3E}">
        <p14:creationId xmlns:p14="http://schemas.microsoft.com/office/powerpoint/2010/main" val="438873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Grp="1" noChangeArrowheads="1"/>
          </p:cNvSpPr>
          <p:nvPr>
            <p:ph type="body" idx="1"/>
          </p:nvPr>
        </p:nvSpPr>
        <p:spPr>
          <a:xfrm>
            <a:off x="4638676" y="1775012"/>
            <a:ext cx="3868340" cy="617934"/>
          </a:xfrm>
        </p:spPr>
        <p:txBody>
          <a:bodyPr>
            <a:normAutofit/>
          </a:bodyPr>
          <a:lstStyle/>
          <a:p>
            <a:r>
              <a:rPr lang="nl-BE" altLang="en-US" dirty="0">
                <a:solidFill>
                  <a:srgbClr val="FFFF00"/>
                </a:solidFill>
              </a:rPr>
              <a:t>Communicate the Vision</a:t>
            </a:r>
            <a:endParaRPr lang="nl-NL" altLang="en-US" dirty="0">
              <a:solidFill>
                <a:srgbClr val="FFFF00"/>
              </a:solidFill>
            </a:endParaRPr>
          </a:p>
        </p:txBody>
      </p:sp>
      <p:sp>
        <p:nvSpPr>
          <p:cNvPr id="15" name="Text Placeholder 14"/>
          <p:cNvSpPr>
            <a:spLocks noGrp="1"/>
          </p:cNvSpPr>
          <p:nvPr>
            <p:ph type="body" sz="quarter" idx="3"/>
          </p:nvPr>
        </p:nvSpPr>
        <p:spPr>
          <a:xfrm>
            <a:off x="751284" y="1772084"/>
            <a:ext cx="3887391" cy="617934"/>
          </a:xfrm>
        </p:spPr>
        <p:txBody>
          <a:bodyPr>
            <a:normAutofit/>
          </a:bodyPr>
          <a:lstStyle/>
          <a:p>
            <a:r>
              <a:rPr lang="nl-BE" altLang="en-US" dirty="0">
                <a:solidFill>
                  <a:srgbClr val="FFFF00"/>
                </a:solidFill>
              </a:rPr>
              <a:t>Create a Vision </a:t>
            </a:r>
            <a:endParaRPr lang="en-CA" dirty="0">
              <a:solidFill>
                <a:srgbClr val="FFFF00"/>
              </a:solidFill>
            </a:endParaRPr>
          </a:p>
        </p:txBody>
      </p:sp>
      <p:sp>
        <p:nvSpPr>
          <p:cNvPr id="16" name="Content Placeholder 15"/>
          <p:cNvSpPr>
            <a:spLocks noGrp="1"/>
          </p:cNvSpPr>
          <p:nvPr>
            <p:ph sz="quarter" idx="4"/>
          </p:nvPr>
        </p:nvSpPr>
        <p:spPr>
          <a:xfrm>
            <a:off x="4638675" y="2447189"/>
            <a:ext cx="3887391" cy="3122669"/>
          </a:xfrm>
        </p:spPr>
        <p:txBody>
          <a:bodyPr/>
          <a:lstStyle/>
          <a:p>
            <a:r>
              <a:rPr lang="nl-BE" altLang="en-US" dirty="0"/>
              <a:t>Using every possible communication channel</a:t>
            </a:r>
          </a:p>
          <a:p>
            <a:r>
              <a:rPr lang="nl-BE" altLang="en-US" dirty="0"/>
              <a:t>Teaching new behaviors by the example of the guiding coalition</a:t>
            </a:r>
            <a:endParaRPr lang="nl-NL" altLang="en-US" dirty="0"/>
          </a:p>
          <a:p>
            <a:endParaRPr lang="en-CA" dirty="0"/>
          </a:p>
        </p:txBody>
      </p:sp>
      <p:sp>
        <p:nvSpPr>
          <p:cNvPr id="44035" name="AutoShape 2"/>
          <p:cNvSpPr>
            <a:spLocks noGrp="1" noChangeArrowheads="1"/>
          </p:cNvSpPr>
          <p:nvPr>
            <p:ph type="title"/>
          </p:nvPr>
        </p:nvSpPr>
        <p:spPr/>
        <p:txBody>
          <a:bodyPr>
            <a:normAutofit/>
          </a:bodyPr>
          <a:lstStyle/>
          <a:p>
            <a:r>
              <a:rPr lang="nl-NL" altLang="en-US" dirty="0" smtClean="0"/>
              <a:t>Change Direction - Kotter</a:t>
            </a:r>
            <a:endParaRPr lang="nl-NL" altLang="en-US" dirty="0"/>
          </a:p>
        </p:txBody>
      </p:sp>
      <p:sp>
        <p:nvSpPr>
          <p:cNvPr id="11" name="Content Placeholder 5"/>
          <p:cNvSpPr txBox="1">
            <a:spLocks/>
          </p:cNvSpPr>
          <p:nvPr/>
        </p:nvSpPr>
        <p:spPr>
          <a:xfrm>
            <a:off x="680104" y="2447189"/>
            <a:ext cx="3510895" cy="312266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ltLang="en-US" sz="2100" dirty="0"/>
              <a:t>Creating a vision to help direct the change effort</a:t>
            </a:r>
          </a:p>
          <a:p>
            <a:r>
              <a:rPr lang="nl-BE" altLang="en-US" sz="2100" dirty="0"/>
              <a:t>Developing strategies for achieving that vision</a:t>
            </a:r>
            <a:endParaRPr lang="nl-NL" altLang="en-US" sz="2100" dirty="0"/>
          </a:p>
          <a:p>
            <a:endParaRPr lang="en-CA" sz="2100"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670642"/>
            <a:ext cx="230146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1371599" y="4708893"/>
            <a:ext cx="2171549" cy="2171549"/>
          </a:xfrm>
          <a:prstGeom prst="rect">
            <a:avLst/>
          </a:prstGeom>
        </p:spPr>
      </p:pic>
    </p:spTree>
    <p:extLst>
      <p:ext uri="{BB962C8B-B14F-4D97-AF65-F5344CB8AC3E}">
        <p14:creationId xmlns:p14="http://schemas.microsoft.com/office/powerpoint/2010/main" val="114694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609600" y="228600"/>
            <a:ext cx="7772400" cy="1470025"/>
          </a:xfrm>
          <a:noFill/>
          <a:ln/>
        </p:spPr>
        <p:txBody>
          <a:bodyPr/>
          <a:lstStyle/>
          <a:p>
            <a:r>
              <a:rPr lang="en-US"/>
              <a:t>Challenge of Change</a:t>
            </a:r>
          </a:p>
        </p:txBody>
      </p:sp>
      <p:sp>
        <p:nvSpPr>
          <p:cNvPr id="148483" name="Rectangle 3"/>
          <p:cNvSpPr>
            <a:spLocks noGrp="1" noChangeArrowheads="1"/>
          </p:cNvSpPr>
          <p:nvPr>
            <p:ph type="subTitle" idx="1"/>
          </p:nvPr>
        </p:nvSpPr>
        <p:spPr>
          <a:xfrm>
            <a:off x="457200" y="1828800"/>
            <a:ext cx="8077200" cy="4800600"/>
          </a:xfrm>
          <a:ln/>
        </p:spPr>
        <p:txBody>
          <a:bodyPr/>
          <a:lstStyle/>
          <a:p>
            <a:pPr algn="l"/>
            <a:r>
              <a:rPr lang="en-GB" b="1" dirty="0"/>
              <a:t>There is </a:t>
            </a:r>
            <a:r>
              <a:rPr lang="en-GB" b="1" dirty="0">
                <a:solidFill>
                  <a:srgbClr val="FFFF00"/>
                </a:solidFill>
              </a:rPr>
              <a:t>nothing more difficult </a:t>
            </a:r>
            <a:r>
              <a:rPr lang="en-GB" b="1" dirty="0"/>
              <a:t>to take in hand, </a:t>
            </a:r>
            <a:r>
              <a:rPr lang="en-GB" b="1" dirty="0">
                <a:solidFill>
                  <a:srgbClr val="FFFF00"/>
                </a:solidFill>
              </a:rPr>
              <a:t>more perilous </a:t>
            </a:r>
            <a:r>
              <a:rPr lang="en-GB" b="1" dirty="0"/>
              <a:t>to conduct, or more </a:t>
            </a:r>
            <a:r>
              <a:rPr lang="en-GB" b="1" dirty="0">
                <a:solidFill>
                  <a:srgbClr val="FFFF00"/>
                </a:solidFill>
              </a:rPr>
              <a:t>uncertain in its success</a:t>
            </a:r>
            <a:r>
              <a:rPr lang="en-GB" b="1" dirty="0"/>
              <a:t>, than to take the lead in the </a:t>
            </a:r>
            <a:r>
              <a:rPr lang="en-GB" b="1" dirty="0">
                <a:solidFill>
                  <a:srgbClr val="00FF00"/>
                </a:solidFill>
              </a:rPr>
              <a:t>introduction of a new order of things.</a:t>
            </a:r>
          </a:p>
          <a:p>
            <a:r>
              <a:rPr lang="en-GB" sz="2800" b="1" dirty="0"/>
              <a:t>								</a:t>
            </a:r>
            <a:r>
              <a:rPr lang="en-GB" sz="2800" b="1" dirty="0" err="1"/>
              <a:t>Nicolo</a:t>
            </a:r>
            <a:r>
              <a:rPr lang="en-GB" sz="2800" b="1" dirty="0"/>
              <a:t> Machiavelli - The Prince.</a:t>
            </a:r>
          </a:p>
          <a:p>
            <a:endParaRPr lang="en-GB" sz="2800" b="1" dirty="0"/>
          </a:p>
          <a:p>
            <a:pPr algn="l"/>
            <a:endParaRPr lang="en-GB" sz="2800" b="1" dirty="0">
              <a:solidFill>
                <a:srgbClr val="FFFF00"/>
              </a:solidFill>
            </a:endParaRPr>
          </a:p>
          <a:p>
            <a:endParaRPr lang="en-US" b="1" dirty="0">
              <a:solidFill>
                <a:srgbClr val="FFFF00"/>
              </a:solidFill>
            </a:endParaRPr>
          </a:p>
          <a:p>
            <a:endParaRPr lang="en-US" sz="2800" dirty="0"/>
          </a:p>
          <a:p>
            <a:pPr algn="r"/>
            <a:endParaRPr lang="en-US" sz="2800" dirty="0"/>
          </a:p>
        </p:txBody>
      </p:sp>
    </p:spTree>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422030" y="1758895"/>
            <a:ext cx="4086394" cy="348215"/>
          </a:xfrm>
        </p:spPr>
        <p:txBody>
          <a:bodyPr/>
          <a:lstStyle/>
          <a:p>
            <a:r>
              <a:rPr lang="nl-BE" altLang="en-US" dirty="0">
                <a:solidFill>
                  <a:srgbClr val="FFFF00"/>
                </a:solidFill>
              </a:rPr>
              <a:t>Empower </a:t>
            </a:r>
            <a:r>
              <a:rPr lang="nl-BE" altLang="en-US" dirty="0" smtClean="0">
                <a:solidFill>
                  <a:srgbClr val="FFFF00"/>
                </a:solidFill>
              </a:rPr>
              <a:t>Others </a:t>
            </a:r>
            <a:r>
              <a:rPr lang="nl-BE" altLang="en-US" dirty="0">
                <a:solidFill>
                  <a:srgbClr val="FFFF00"/>
                </a:solidFill>
              </a:rPr>
              <a:t>to Act on the </a:t>
            </a:r>
            <a:r>
              <a:rPr lang="nl-BE" altLang="en-US" dirty="0" smtClean="0">
                <a:solidFill>
                  <a:srgbClr val="FFFF00"/>
                </a:solidFill>
              </a:rPr>
              <a:t>Vision</a:t>
            </a:r>
            <a:endParaRPr lang="en-CA" dirty="0">
              <a:solidFill>
                <a:srgbClr val="FFFF00"/>
              </a:solidFill>
            </a:endParaRPr>
          </a:p>
        </p:txBody>
      </p:sp>
      <p:sp>
        <p:nvSpPr>
          <p:cNvPr id="8" name="Content Placeholder 7"/>
          <p:cNvSpPr>
            <a:spLocks noGrp="1"/>
          </p:cNvSpPr>
          <p:nvPr>
            <p:ph sz="half" idx="2"/>
          </p:nvPr>
        </p:nvSpPr>
        <p:spPr>
          <a:xfrm>
            <a:off x="640407" y="2214510"/>
            <a:ext cx="3868340" cy="2967090"/>
          </a:xfrm>
        </p:spPr>
        <p:txBody>
          <a:bodyPr>
            <a:normAutofit fontScale="92500"/>
          </a:bodyPr>
          <a:lstStyle/>
          <a:p>
            <a:r>
              <a:rPr lang="nl-BE" altLang="en-US" dirty="0" smtClean="0"/>
              <a:t>Remove obstacles </a:t>
            </a:r>
            <a:r>
              <a:rPr lang="nl-BE" altLang="en-US" dirty="0"/>
              <a:t>to change</a:t>
            </a:r>
          </a:p>
          <a:p>
            <a:r>
              <a:rPr lang="nl-BE" altLang="en-US" dirty="0"/>
              <a:t>Changing systems or structures that seriously undermine vision</a:t>
            </a:r>
          </a:p>
          <a:p>
            <a:r>
              <a:rPr lang="nl-BE" altLang="en-US" dirty="0"/>
              <a:t>Encouraging risk taking and non traditional ideas, activities and </a:t>
            </a:r>
            <a:r>
              <a:rPr lang="nl-BE" altLang="en-US" dirty="0" smtClean="0"/>
              <a:t>actions</a:t>
            </a:r>
            <a:endParaRPr lang="nl-NL" altLang="en-US" dirty="0"/>
          </a:p>
        </p:txBody>
      </p:sp>
      <p:sp>
        <p:nvSpPr>
          <p:cNvPr id="5" name="Text Placeholder 4"/>
          <p:cNvSpPr>
            <a:spLocks noGrp="1"/>
          </p:cNvSpPr>
          <p:nvPr>
            <p:ph type="body" sz="quarter" idx="3"/>
          </p:nvPr>
        </p:nvSpPr>
        <p:spPr>
          <a:xfrm>
            <a:off x="4953000" y="1772117"/>
            <a:ext cx="2881283" cy="348215"/>
          </a:xfrm>
        </p:spPr>
        <p:txBody>
          <a:bodyPr>
            <a:noAutofit/>
          </a:bodyPr>
          <a:lstStyle/>
          <a:p>
            <a:r>
              <a:rPr lang="nl-BE" altLang="en-US" dirty="0">
                <a:solidFill>
                  <a:srgbClr val="FFFF00"/>
                </a:solidFill>
              </a:rPr>
              <a:t>Plan for and Create Quick </a:t>
            </a:r>
            <a:r>
              <a:rPr lang="nl-BE" altLang="en-US" dirty="0" smtClean="0">
                <a:solidFill>
                  <a:srgbClr val="FFFF00"/>
                </a:solidFill>
              </a:rPr>
              <a:t>Wins</a:t>
            </a:r>
            <a:endParaRPr lang="en-CA" dirty="0">
              <a:solidFill>
                <a:srgbClr val="FFFF00"/>
              </a:solidFill>
            </a:endParaRPr>
          </a:p>
        </p:txBody>
      </p:sp>
      <p:sp>
        <p:nvSpPr>
          <p:cNvPr id="6" name="Content Placeholder 5"/>
          <p:cNvSpPr>
            <a:spLocks noGrp="1"/>
          </p:cNvSpPr>
          <p:nvPr>
            <p:ph sz="quarter" idx="4"/>
          </p:nvPr>
        </p:nvSpPr>
        <p:spPr>
          <a:xfrm>
            <a:off x="4572000" y="2302768"/>
            <a:ext cx="4114800" cy="3122669"/>
          </a:xfrm>
        </p:spPr>
        <p:txBody>
          <a:bodyPr>
            <a:normAutofit fontScale="92500"/>
          </a:bodyPr>
          <a:lstStyle/>
          <a:p>
            <a:r>
              <a:rPr lang="nl-BE" altLang="en-US" b="1" dirty="0"/>
              <a:t>Planning</a:t>
            </a:r>
            <a:r>
              <a:rPr lang="nl-BE" altLang="en-US" dirty="0"/>
              <a:t> for visible performance improvements</a:t>
            </a:r>
          </a:p>
          <a:p>
            <a:r>
              <a:rPr lang="nl-BE" altLang="en-US" b="1" dirty="0"/>
              <a:t>Creating</a:t>
            </a:r>
            <a:r>
              <a:rPr lang="nl-BE" altLang="en-US" dirty="0"/>
              <a:t> those improvements</a:t>
            </a:r>
          </a:p>
          <a:p>
            <a:r>
              <a:rPr lang="nl-BE" altLang="en-US" b="1" dirty="0"/>
              <a:t>Recognizing</a:t>
            </a:r>
            <a:r>
              <a:rPr lang="nl-BE" altLang="en-US" dirty="0"/>
              <a:t> and rewarding employees involved in the </a:t>
            </a:r>
            <a:r>
              <a:rPr lang="nl-BE" altLang="en-US" dirty="0" smtClean="0"/>
              <a:t>improvements</a:t>
            </a:r>
            <a:endParaRPr lang="nl-NL" altLang="en-US" dirty="0"/>
          </a:p>
        </p:txBody>
      </p:sp>
      <p:sp>
        <p:nvSpPr>
          <p:cNvPr id="44035" name="AutoShape 2"/>
          <p:cNvSpPr>
            <a:spLocks noGrp="1" noChangeArrowheads="1"/>
          </p:cNvSpPr>
          <p:nvPr>
            <p:ph type="title"/>
          </p:nvPr>
        </p:nvSpPr>
        <p:spPr/>
        <p:txBody>
          <a:bodyPr>
            <a:normAutofit/>
          </a:bodyPr>
          <a:lstStyle/>
          <a:p>
            <a:r>
              <a:rPr lang="nl-NL" altLang="en-US" dirty="0" smtClean="0"/>
              <a:t>Change Behaivour - Kotter</a:t>
            </a:r>
            <a:endParaRPr lang="nl-NL" altLang="en-US" dirty="0"/>
          </a:p>
        </p:txBody>
      </p:sp>
      <p:sp>
        <p:nvSpPr>
          <p:cNvPr id="11" name="Content Placeholder 5"/>
          <p:cNvSpPr txBox="1">
            <a:spLocks/>
          </p:cNvSpPr>
          <p:nvPr/>
        </p:nvSpPr>
        <p:spPr>
          <a:xfrm>
            <a:off x="6152063" y="2582569"/>
            <a:ext cx="2609850" cy="312266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sz="2100" dirty="0"/>
          </a:p>
        </p:txBody>
      </p:sp>
      <p:pic>
        <p:nvPicPr>
          <p:cNvPr id="2" name="Picture 1"/>
          <p:cNvPicPr>
            <a:picLocks noChangeAspect="1"/>
          </p:cNvPicPr>
          <p:nvPr/>
        </p:nvPicPr>
        <p:blipFill rotWithShape="1">
          <a:blip r:embed="rId3"/>
          <a:srcRect t="25602" b="22560"/>
          <a:stretch/>
        </p:blipFill>
        <p:spPr>
          <a:xfrm>
            <a:off x="990600" y="5440882"/>
            <a:ext cx="2724496" cy="939841"/>
          </a:xfrm>
          <a:prstGeom prst="rect">
            <a:avLst/>
          </a:prstGeom>
        </p:spPr>
      </p:pic>
      <p:pic>
        <p:nvPicPr>
          <p:cNvPr id="2052" name="Picture 4" descr="Image result for quick wins"/>
          <p:cNvPicPr>
            <a:picLocks noChangeAspect="1" noChangeArrowheads="1"/>
          </p:cNvPicPr>
          <p:nvPr/>
        </p:nvPicPr>
        <p:blipFill rotWithShape="1">
          <a:blip r:embed="rId4">
            <a:extLst>
              <a:ext uri="{28A0092B-C50C-407E-A947-70E740481C1C}">
                <a14:useLocalDpi xmlns:a14="http://schemas.microsoft.com/office/drawing/2010/main" val="0"/>
              </a:ext>
            </a:extLst>
          </a:blip>
          <a:srcRect t="13373" b="6021"/>
          <a:stretch/>
        </p:blipFill>
        <p:spPr bwMode="auto">
          <a:xfrm>
            <a:off x="5663907" y="5438705"/>
            <a:ext cx="1793081" cy="1151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273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07715" y="2357856"/>
            <a:ext cx="4448897" cy="639762"/>
          </a:xfrm>
        </p:spPr>
        <p:txBody>
          <a:bodyPr/>
          <a:lstStyle/>
          <a:p>
            <a:r>
              <a:rPr lang="nl-BE" altLang="en-US" dirty="0">
                <a:solidFill>
                  <a:srgbClr val="FFFF00"/>
                </a:solidFill>
              </a:rPr>
              <a:t>Consolidating </a:t>
            </a:r>
            <a:r>
              <a:rPr lang="nl-BE" altLang="en-US" dirty="0" smtClean="0">
                <a:solidFill>
                  <a:srgbClr val="FFFF00"/>
                </a:solidFill>
              </a:rPr>
              <a:t>Improvements </a:t>
            </a:r>
            <a:r>
              <a:rPr lang="nl-BE" altLang="en-US" dirty="0">
                <a:solidFill>
                  <a:srgbClr val="FFFF00"/>
                </a:solidFill>
              </a:rPr>
              <a:t>and </a:t>
            </a:r>
            <a:r>
              <a:rPr lang="nl-BE" altLang="en-US" dirty="0" smtClean="0">
                <a:solidFill>
                  <a:srgbClr val="FFFF00"/>
                </a:solidFill>
              </a:rPr>
              <a:t>Producing Still More Change</a:t>
            </a:r>
            <a:endParaRPr lang="en-CA" dirty="0">
              <a:solidFill>
                <a:srgbClr val="FFFF00"/>
              </a:solidFill>
            </a:endParaRPr>
          </a:p>
        </p:txBody>
      </p:sp>
      <p:sp>
        <p:nvSpPr>
          <p:cNvPr id="3" name="Content Placeholder 2"/>
          <p:cNvSpPr>
            <a:spLocks noGrp="1"/>
          </p:cNvSpPr>
          <p:nvPr>
            <p:ph sz="half" idx="2"/>
          </p:nvPr>
        </p:nvSpPr>
        <p:spPr>
          <a:xfrm>
            <a:off x="420777" y="3124200"/>
            <a:ext cx="4022771" cy="3352800"/>
          </a:xfrm>
        </p:spPr>
        <p:txBody>
          <a:bodyPr>
            <a:normAutofit fontScale="92500" lnSpcReduction="10000"/>
          </a:bodyPr>
          <a:lstStyle/>
          <a:p>
            <a:r>
              <a:rPr lang="nl-BE" altLang="en-US" dirty="0"/>
              <a:t>Using increased credibility to change systems, structures, </a:t>
            </a:r>
            <a:r>
              <a:rPr lang="nl-BE" altLang="en-US" dirty="0" smtClean="0"/>
              <a:t>and </a:t>
            </a:r>
            <a:r>
              <a:rPr lang="nl-BE" altLang="en-US" dirty="0"/>
              <a:t>policies that don’t fit the vision</a:t>
            </a:r>
          </a:p>
          <a:p>
            <a:r>
              <a:rPr lang="nl-BE" altLang="en-US" dirty="0"/>
              <a:t>Hiring, promoting, and developing employees who can implement the vision</a:t>
            </a:r>
          </a:p>
          <a:p>
            <a:r>
              <a:rPr lang="nl-BE" altLang="en-US" dirty="0"/>
              <a:t>Reinvigorating the process with new projects, teams and change projects</a:t>
            </a:r>
            <a:endParaRPr lang="nl-NL" altLang="en-US" dirty="0"/>
          </a:p>
          <a:p>
            <a:endParaRPr lang="en-CA" dirty="0"/>
          </a:p>
        </p:txBody>
      </p:sp>
      <p:sp>
        <p:nvSpPr>
          <p:cNvPr id="4" name="Text Placeholder 3"/>
          <p:cNvSpPr>
            <a:spLocks noGrp="1"/>
          </p:cNvSpPr>
          <p:nvPr>
            <p:ph type="body" sz="quarter" idx="3"/>
          </p:nvPr>
        </p:nvSpPr>
        <p:spPr>
          <a:xfrm>
            <a:off x="4953000" y="2168932"/>
            <a:ext cx="3887391" cy="393755"/>
          </a:xfrm>
        </p:spPr>
        <p:txBody>
          <a:bodyPr/>
          <a:lstStyle/>
          <a:p>
            <a:r>
              <a:rPr lang="nl-BE" altLang="en-US" dirty="0" smtClean="0">
                <a:solidFill>
                  <a:srgbClr val="FFFF00"/>
                </a:solidFill>
              </a:rPr>
              <a:t>Institutionalizing New Approaches</a:t>
            </a:r>
            <a:endParaRPr lang="en-CA" dirty="0">
              <a:solidFill>
                <a:srgbClr val="FFFF00"/>
              </a:solidFill>
            </a:endParaRPr>
          </a:p>
        </p:txBody>
      </p:sp>
      <p:sp>
        <p:nvSpPr>
          <p:cNvPr id="5" name="Content Placeholder 4"/>
          <p:cNvSpPr>
            <a:spLocks noGrp="1"/>
          </p:cNvSpPr>
          <p:nvPr>
            <p:ph sz="quarter" idx="4"/>
          </p:nvPr>
        </p:nvSpPr>
        <p:spPr>
          <a:xfrm>
            <a:off x="4656612" y="3239265"/>
            <a:ext cx="4095503" cy="3122669"/>
          </a:xfrm>
        </p:spPr>
        <p:txBody>
          <a:bodyPr/>
          <a:lstStyle/>
          <a:p>
            <a:r>
              <a:rPr lang="nl-BE" altLang="en-US" dirty="0"/>
              <a:t>Articulating the connections between the new behaviors and corporate success</a:t>
            </a:r>
          </a:p>
          <a:p>
            <a:r>
              <a:rPr lang="nl-BE" altLang="en-US" dirty="0"/>
              <a:t>Developing the means for leadership succession and </a:t>
            </a:r>
            <a:r>
              <a:rPr lang="nl-BE" altLang="en-US" dirty="0" smtClean="0"/>
              <a:t>development</a:t>
            </a:r>
            <a:endParaRPr lang="nl-NL" altLang="en-US" dirty="0"/>
          </a:p>
        </p:txBody>
      </p:sp>
      <p:sp>
        <p:nvSpPr>
          <p:cNvPr id="6" name="Title 5"/>
          <p:cNvSpPr>
            <a:spLocks noGrp="1"/>
          </p:cNvSpPr>
          <p:nvPr>
            <p:ph type="title"/>
          </p:nvPr>
        </p:nvSpPr>
        <p:spPr>
          <a:xfrm>
            <a:off x="561109" y="533400"/>
            <a:ext cx="8191006" cy="693020"/>
          </a:xfrm>
        </p:spPr>
        <p:txBody>
          <a:bodyPr>
            <a:normAutofit fontScale="90000"/>
          </a:bodyPr>
          <a:lstStyle/>
          <a:p>
            <a:r>
              <a:rPr lang="en-CA" dirty="0"/>
              <a:t>Implementing &amp; </a:t>
            </a:r>
            <a:r>
              <a:rPr lang="en-CA" dirty="0" smtClean="0"/>
              <a:t>Sustaining the Change - Kotter</a:t>
            </a:r>
            <a:endParaRPr lang="en-CA" dirty="0"/>
          </a:p>
        </p:txBody>
      </p:sp>
    </p:spTree>
    <p:extLst>
      <p:ext uri="{BB962C8B-B14F-4D97-AF65-F5344CB8AC3E}">
        <p14:creationId xmlns:p14="http://schemas.microsoft.com/office/powerpoint/2010/main" val="4061621756"/>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
          <p:cNvSpPr txBox="1">
            <a:spLocks noChangeArrowheads="1"/>
          </p:cNvSpPr>
          <p:nvPr/>
        </p:nvSpPr>
        <p:spPr bwMode="auto">
          <a:xfrm>
            <a:off x="609600" y="1534287"/>
            <a:ext cx="7994714" cy="2429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7600" tIns="28800" rIns="57600" bIns="28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defRPr>
            </a:lvl9pPr>
          </a:lstStyle>
          <a:p>
            <a:pPr eaLnBrk="1" hangingPunct="1">
              <a:spcBef>
                <a:spcPts val="344"/>
              </a:spcBef>
              <a:buSzPct val="100000"/>
              <a:defRPr/>
            </a:pPr>
            <a:r>
              <a:rPr lang="en-US" sz="2800" dirty="0">
                <a:solidFill>
                  <a:schemeClr val="tx1"/>
                </a:solidFill>
                <a:latin typeface="Corbel"/>
                <a:cs typeface="Corbel"/>
              </a:rPr>
              <a:t>Get up, stand up!  </a:t>
            </a:r>
            <a:r>
              <a:rPr lang="en-US" sz="2800" dirty="0" smtClean="0">
                <a:solidFill>
                  <a:schemeClr val="tx1"/>
                </a:solidFill>
                <a:latin typeface="Corbel"/>
                <a:cs typeface="Corbel"/>
              </a:rPr>
              <a:t>Let’s </a:t>
            </a:r>
            <a:r>
              <a:rPr lang="en-US" sz="2800" dirty="0">
                <a:solidFill>
                  <a:schemeClr val="tx1"/>
                </a:solidFill>
                <a:latin typeface="Corbel"/>
                <a:cs typeface="Corbel"/>
              </a:rPr>
              <a:t>organize by your birth date – month and day without speaking or writing </a:t>
            </a:r>
          </a:p>
          <a:p>
            <a:pPr eaLnBrk="1" hangingPunct="1">
              <a:spcBef>
                <a:spcPts val="344"/>
              </a:spcBef>
              <a:buSzPct val="100000"/>
              <a:defRPr/>
            </a:pPr>
            <a:endParaRPr lang="en-US" sz="1750" dirty="0" smtClean="0">
              <a:solidFill>
                <a:schemeClr val="tx1"/>
              </a:solidFill>
              <a:latin typeface="Corbel"/>
              <a:cs typeface="Corbel"/>
            </a:endParaRPr>
          </a:p>
          <a:p>
            <a:pPr eaLnBrk="1" hangingPunct="1">
              <a:spcBef>
                <a:spcPts val="344"/>
              </a:spcBef>
              <a:buSzPct val="100000"/>
              <a:defRPr/>
            </a:pPr>
            <a:endParaRPr lang="en-US" sz="1750" dirty="0">
              <a:solidFill>
                <a:schemeClr val="tx1"/>
              </a:solidFill>
              <a:latin typeface="Corbel"/>
              <a:cs typeface="Corbel"/>
            </a:endParaRPr>
          </a:p>
          <a:p>
            <a:pPr eaLnBrk="1" hangingPunct="1">
              <a:spcBef>
                <a:spcPts val="344"/>
              </a:spcBef>
              <a:buSzPct val="100000"/>
              <a:defRPr/>
            </a:pPr>
            <a:r>
              <a:rPr lang="en-US" sz="2400" dirty="0">
                <a:solidFill>
                  <a:schemeClr val="tx1"/>
                </a:solidFill>
                <a:latin typeface="Corbel"/>
                <a:cs typeface="Corbel"/>
              </a:rPr>
              <a:t>Now, let’s organize in stages of the change model</a:t>
            </a:r>
            <a:r>
              <a:rPr lang="en-US" sz="2400" dirty="0" smtClean="0">
                <a:solidFill>
                  <a:schemeClr val="tx1"/>
                </a:solidFill>
                <a:latin typeface="Corbel"/>
                <a:cs typeface="Corbel"/>
              </a:rPr>
              <a:t>:</a:t>
            </a:r>
            <a:endParaRPr lang="en-US" sz="1750" dirty="0">
              <a:solidFill>
                <a:srgbClr val="000000"/>
              </a:solidFill>
              <a:latin typeface="Corbel"/>
              <a:cs typeface="Corbel"/>
            </a:endParaRPr>
          </a:p>
          <a:p>
            <a:pPr eaLnBrk="1" hangingPunct="1">
              <a:spcBef>
                <a:spcPts val="344"/>
              </a:spcBef>
              <a:buSzPct val="100000"/>
              <a:defRPr/>
            </a:pPr>
            <a:endParaRPr lang="en-US" sz="1750" dirty="0">
              <a:solidFill>
                <a:srgbClr val="000000"/>
              </a:solidFill>
              <a:latin typeface="Corbel"/>
              <a:cs typeface="Corbel"/>
            </a:endParaRPr>
          </a:p>
        </p:txBody>
      </p:sp>
      <p:sp>
        <p:nvSpPr>
          <p:cNvPr id="2" name="Title 1"/>
          <p:cNvSpPr>
            <a:spLocks noGrp="1"/>
          </p:cNvSpPr>
          <p:nvPr>
            <p:ph type="title"/>
          </p:nvPr>
        </p:nvSpPr>
        <p:spPr/>
        <p:txBody>
          <a:bodyPr>
            <a:normAutofit fontScale="90000"/>
          </a:bodyPr>
          <a:lstStyle/>
          <a:p>
            <a:pPr eaLnBrk="1" hangingPunct="1"/>
            <a:r>
              <a:rPr lang="en-US" altLang="en-US" dirty="0" smtClean="0"/>
              <a:t>Organizational Change: Let’s Make a Model</a:t>
            </a:r>
          </a:p>
        </p:txBody>
      </p:sp>
      <p:sp>
        <p:nvSpPr>
          <p:cNvPr id="4" name="Rounded Rectangular Callout 3"/>
          <p:cNvSpPr/>
          <p:nvPr/>
        </p:nvSpPr>
        <p:spPr bwMode="auto">
          <a:xfrm>
            <a:off x="1557950" y="4493907"/>
            <a:ext cx="1479960" cy="251624"/>
          </a:xfrm>
          <a:prstGeom prst="wedgeRoundRectCallout">
            <a:avLst>
              <a:gd name="adj1" fmla="val -62590"/>
              <a:gd name="adj2" fmla="val 15941"/>
              <a:gd name="adj3" fmla="val 16667"/>
            </a:avLst>
          </a:prstGeom>
          <a:solidFill>
            <a:schemeClr val="tx1"/>
          </a:solidFill>
          <a:ln w="9525" cap="flat" cmpd="sng" algn="ctr">
            <a:noFill/>
            <a:prstDash val="solid"/>
            <a:round/>
            <a:headEnd type="none" w="med" len="med"/>
            <a:tailEnd type="none" w="med" len="med"/>
          </a:ln>
          <a:effectLst/>
        </p:spPr>
        <p:txBody>
          <a:bodyPr/>
          <a:lstStyle/>
          <a:p>
            <a:pPr algn="ctr">
              <a:buClr>
                <a:srgbClr val="000000"/>
              </a:buClr>
              <a:buSzPct val="100000"/>
              <a:buFont typeface="Times New Roman" charset="0"/>
              <a:buNone/>
              <a:defRPr/>
            </a:pPr>
            <a:r>
              <a:rPr lang="en-US" sz="1050" b="1" dirty="0">
                <a:solidFill>
                  <a:schemeClr val="bg1"/>
                </a:solidFill>
                <a:latin typeface="Corbel"/>
                <a:cs typeface="Corbel"/>
              </a:rPr>
              <a:t>Stage One</a:t>
            </a:r>
          </a:p>
        </p:txBody>
      </p:sp>
      <p:sp>
        <p:nvSpPr>
          <p:cNvPr id="6" name="Rounded Rectangular Callout 5"/>
          <p:cNvSpPr/>
          <p:nvPr/>
        </p:nvSpPr>
        <p:spPr bwMode="auto">
          <a:xfrm>
            <a:off x="5618744" y="4456969"/>
            <a:ext cx="1753566" cy="246082"/>
          </a:xfrm>
          <a:prstGeom prst="wedgeRoundRectCallout">
            <a:avLst>
              <a:gd name="adj1" fmla="val 60593"/>
              <a:gd name="adj2" fmla="val 23794"/>
              <a:gd name="adj3" fmla="val 16667"/>
            </a:avLst>
          </a:prstGeom>
          <a:solidFill>
            <a:schemeClr val="tx1"/>
          </a:solidFill>
          <a:ln w="9525" cap="flat" cmpd="sng" algn="ctr">
            <a:noFill/>
            <a:prstDash val="solid"/>
            <a:round/>
            <a:headEnd type="none" w="med" len="med"/>
            <a:tailEnd type="none" w="med" len="med"/>
          </a:ln>
          <a:effectLst/>
        </p:spPr>
        <p:txBody>
          <a:bodyPr/>
          <a:lstStyle/>
          <a:p>
            <a:pPr algn="ctr">
              <a:buClr>
                <a:srgbClr val="000000"/>
              </a:buClr>
              <a:buSzPct val="100000"/>
              <a:buFont typeface="Times New Roman" charset="0"/>
              <a:buNone/>
              <a:defRPr/>
            </a:pPr>
            <a:r>
              <a:rPr lang="en-US" sz="1050" b="1" dirty="0">
                <a:solidFill>
                  <a:schemeClr val="bg1"/>
                </a:solidFill>
                <a:latin typeface="Corbel"/>
                <a:cs typeface="Corbel"/>
              </a:rPr>
              <a:t>Stage Seven</a:t>
            </a:r>
          </a:p>
        </p:txBody>
      </p:sp>
      <p:cxnSp>
        <p:nvCxnSpPr>
          <p:cNvPr id="7" name="Straight Arrow Connector 6"/>
          <p:cNvCxnSpPr>
            <a:cxnSpLocks noChangeShapeType="1"/>
          </p:cNvCxnSpPr>
          <p:nvPr/>
        </p:nvCxnSpPr>
        <p:spPr bwMode="auto">
          <a:xfrm>
            <a:off x="2177633" y="5148415"/>
            <a:ext cx="4795880" cy="0"/>
          </a:xfrm>
          <a:prstGeom prst="straightConnector1">
            <a:avLst/>
          </a:prstGeom>
          <a:noFill/>
          <a:ln w="50800">
            <a:solidFill>
              <a:schemeClr val="tx1"/>
            </a:solidFill>
            <a:round/>
            <a:headEnd type="stealth" w="med" len="med"/>
            <a:tailEnd type="stealth" w="med" len="med"/>
          </a:ln>
          <a:extLst>
            <a:ext uri="{909E8E84-426E-40dd-AFC4-6F175D3DCCD1}">
              <a14:hiddenFill xmlns:a14="http://schemas.microsoft.com/office/drawing/2010/main" xmlns="">
                <a:noFill/>
              </a14:hiddenFill>
            </a:ext>
          </a:extLst>
        </p:spPr>
      </p:cxn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762000" y="4406377"/>
            <a:ext cx="681528" cy="2299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7659521" y="4346793"/>
            <a:ext cx="644741" cy="2358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964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Corbel"/>
              </a:rPr>
              <a:t>Change Team Roles</a:t>
            </a:r>
            <a:endParaRPr lang="en-US" dirty="0">
              <a:ea typeface="+mj-ea"/>
              <a:cs typeface="Corbel"/>
            </a:endParaRPr>
          </a:p>
        </p:txBody>
      </p:sp>
      <p:sp>
        <p:nvSpPr>
          <p:cNvPr id="3" name="Content Placeholder 2"/>
          <p:cNvSpPr>
            <a:spLocks noGrp="1"/>
          </p:cNvSpPr>
          <p:nvPr>
            <p:ph sz="half" idx="1"/>
          </p:nvPr>
        </p:nvSpPr>
        <p:spPr>
          <a:xfrm>
            <a:off x="571501" y="2286000"/>
            <a:ext cx="4175780" cy="3349624"/>
          </a:xfrm>
        </p:spPr>
        <p:txBody>
          <a:bodyPr/>
          <a:lstStyle/>
          <a:p>
            <a:pPr marL="0" indent="0">
              <a:lnSpc>
                <a:spcPct val="114000"/>
              </a:lnSpc>
              <a:buClr>
                <a:srgbClr val="00A7CF"/>
              </a:buClr>
              <a:buNone/>
              <a:defRPr/>
            </a:pPr>
            <a:r>
              <a:rPr lang="en-US" sz="2400" b="1" dirty="0">
                <a:solidFill>
                  <a:srgbClr val="ED1C24"/>
                </a:solidFill>
              </a:rPr>
              <a:t>Each team to elect someone to be the:</a:t>
            </a:r>
          </a:p>
          <a:p>
            <a:pPr>
              <a:lnSpc>
                <a:spcPct val="114000"/>
              </a:lnSpc>
              <a:buClr>
                <a:srgbClr val="00A7CF"/>
              </a:buClr>
              <a:defRPr/>
            </a:pPr>
            <a:r>
              <a:rPr lang="en-US" sz="2400" dirty="0"/>
              <a:t>Captain</a:t>
            </a:r>
          </a:p>
          <a:p>
            <a:pPr>
              <a:lnSpc>
                <a:spcPct val="114000"/>
              </a:lnSpc>
              <a:buClr>
                <a:srgbClr val="00A7CF"/>
              </a:buClr>
              <a:defRPr/>
            </a:pPr>
            <a:r>
              <a:rPr lang="en-US" sz="2400" dirty="0" smtClean="0"/>
              <a:t>Time </a:t>
            </a:r>
            <a:r>
              <a:rPr lang="en-US" sz="2400" dirty="0"/>
              <a:t>keeper</a:t>
            </a:r>
          </a:p>
          <a:p>
            <a:pPr>
              <a:lnSpc>
                <a:spcPct val="114000"/>
              </a:lnSpc>
              <a:buClr>
                <a:srgbClr val="00A7CF"/>
              </a:buClr>
              <a:defRPr/>
            </a:pPr>
            <a:r>
              <a:rPr lang="en-US" sz="2400" dirty="0" smtClean="0"/>
              <a:t>Speaker</a:t>
            </a:r>
            <a:endParaRPr lang="en-US" sz="2400" dirty="0"/>
          </a:p>
          <a:p>
            <a:pPr>
              <a:lnSpc>
                <a:spcPct val="114000"/>
              </a:lnSpc>
              <a:buClr>
                <a:srgbClr val="00A7CF"/>
              </a:buClr>
              <a:defRPr/>
            </a:pPr>
            <a:r>
              <a:rPr lang="en-US" sz="2400" dirty="0" smtClean="0"/>
              <a:t>Devil’s </a:t>
            </a:r>
            <a:r>
              <a:rPr lang="en-US" sz="2400" dirty="0"/>
              <a:t>advocate</a:t>
            </a:r>
          </a:p>
          <a:p>
            <a:pPr>
              <a:lnSpc>
                <a:spcPct val="114000"/>
              </a:lnSpc>
              <a:buClr>
                <a:srgbClr val="00A7CF"/>
              </a:buClr>
              <a:defRPr/>
            </a:pPr>
            <a:endParaRPr lang="en-US" sz="1500" dirty="0"/>
          </a:p>
        </p:txBody>
      </p:sp>
      <p:grpSp>
        <p:nvGrpSpPr>
          <p:cNvPr id="79875" name="Group 6"/>
          <p:cNvGrpSpPr>
            <a:grpSpLocks/>
          </p:cNvGrpSpPr>
          <p:nvPr/>
        </p:nvGrpSpPr>
        <p:grpSpPr bwMode="auto">
          <a:xfrm>
            <a:off x="6407547" y="1601391"/>
            <a:ext cx="1298774" cy="951509"/>
            <a:chOff x="10433355" y="1063037"/>
            <a:chExt cx="2515056" cy="1843008"/>
          </a:xfrm>
        </p:grpSpPr>
        <p:sp>
          <p:nvSpPr>
            <p:cNvPr id="79883" name="Rounded Rectangle 7"/>
            <p:cNvSpPr>
              <a:spLocks noChangeArrowheads="1"/>
            </p:cNvSpPr>
            <p:nvPr/>
          </p:nvSpPr>
          <p:spPr bwMode="auto">
            <a:xfrm rot="1032338">
              <a:off x="10605999" y="1233000"/>
              <a:ext cx="2283683" cy="1652442"/>
            </a:xfrm>
            <a:prstGeom prst="roundRect">
              <a:avLst>
                <a:gd name="adj" fmla="val 8250"/>
              </a:avLst>
            </a:prstGeom>
            <a:solidFill>
              <a:srgbClr val="BDBDB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marL="0" marR="0" lvl="0" indent="0" algn="l" defTabSz="1306513" rtl="0" eaLnBrk="1" fontAlgn="base" latinLnBrk="0" hangingPunct="1">
                <a:lnSpc>
                  <a:spcPct val="100000"/>
                </a:lnSpc>
                <a:spcBef>
                  <a:spcPct val="0"/>
                </a:spcBef>
                <a:spcAft>
                  <a:spcPct val="0"/>
                </a:spcAft>
                <a:buClrTx/>
                <a:buSzTx/>
                <a:buFontTx/>
                <a:buNone/>
                <a:tabLst/>
                <a:defRPr/>
              </a:pPr>
              <a:endParaRPr kumimoji="0" lang="en-US" altLang="en-US" sz="1562" b="0" i="0" u="none" strike="noStrike" kern="1200" cap="none" spc="0" normalizeH="0" baseline="0" noProof="0">
                <a:ln>
                  <a:noFill/>
                </a:ln>
                <a:solidFill>
                  <a:srgbClr val="FFFFFF"/>
                </a:solidFill>
                <a:effectLst/>
                <a:uLnTx/>
                <a:uFillTx/>
                <a:latin typeface="Trebuchet MS" panose="020B0603020202020204" pitchFamily="34" charset="0"/>
                <a:ea typeface="MS PGothic" panose="020B0600070205080204" pitchFamily="34" charset="-128"/>
                <a:cs typeface="Arial" panose="020B0604020202020204"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41644">
              <a:off x="10433355" y="1063037"/>
              <a:ext cx="2515056" cy="1843008"/>
            </a:xfrm>
            <a:prstGeom prst="roundRect">
              <a:avLst>
                <a:gd name="adj" fmla="val 9557"/>
              </a:avLst>
            </a:prstGeom>
            <a:effectLst/>
          </p:spPr>
        </p:pic>
      </p:grpSp>
      <p:grpSp>
        <p:nvGrpSpPr>
          <p:cNvPr id="79876" name="Group 9"/>
          <p:cNvGrpSpPr>
            <a:grpSpLocks/>
          </p:cNvGrpSpPr>
          <p:nvPr/>
        </p:nvGrpSpPr>
        <p:grpSpPr bwMode="auto">
          <a:xfrm>
            <a:off x="5579071" y="2024062"/>
            <a:ext cx="1263055" cy="925712"/>
            <a:chOff x="9107681" y="2031938"/>
            <a:chExt cx="2446601" cy="1792845"/>
          </a:xfrm>
        </p:grpSpPr>
        <p:sp>
          <p:nvSpPr>
            <p:cNvPr id="79881" name="Rounded Rectangle 10"/>
            <p:cNvSpPr>
              <a:spLocks noChangeArrowheads="1"/>
            </p:cNvSpPr>
            <p:nvPr/>
          </p:nvSpPr>
          <p:spPr bwMode="auto">
            <a:xfrm rot="221313">
              <a:off x="9228965" y="2135171"/>
              <a:ext cx="2283683" cy="1652442"/>
            </a:xfrm>
            <a:prstGeom prst="roundRect">
              <a:avLst>
                <a:gd name="adj" fmla="val 8250"/>
              </a:avLst>
            </a:prstGeom>
            <a:solidFill>
              <a:srgbClr val="BDBDB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marL="0" marR="0" lvl="0" indent="0" algn="l" defTabSz="1306513" rtl="0" eaLnBrk="1" fontAlgn="base" latinLnBrk="0" hangingPunct="1">
                <a:lnSpc>
                  <a:spcPct val="100000"/>
                </a:lnSpc>
                <a:spcBef>
                  <a:spcPct val="0"/>
                </a:spcBef>
                <a:spcAft>
                  <a:spcPct val="0"/>
                </a:spcAft>
                <a:buClrTx/>
                <a:buSzTx/>
                <a:buFontTx/>
                <a:buNone/>
                <a:tabLst/>
                <a:defRPr/>
              </a:pPr>
              <a:endParaRPr kumimoji="0" lang="en-US" altLang="en-US" sz="1562" b="0" i="0" u="none" strike="noStrike" kern="1200" cap="none" spc="0" normalizeH="0" baseline="0" noProof="0">
                <a:ln>
                  <a:noFill/>
                </a:ln>
                <a:solidFill>
                  <a:srgbClr val="FFFFFF"/>
                </a:solidFill>
                <a:effectLst/>
                <a:uLnTx/>
                <a:uFillTx/>
                <a:latin typeface="Trebuchet MS" panose="020B0603020202020204" pitchFamily="34" charset="0"/>
                <a:ea typeface="MS PGothic" panose="020B0600070205080204" pitchFamily="34" charset="-128"/>
                <a:cs typeface="Arial" panose="020B0604020202020204" pitchFamily="34" charset="0"/>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37127">
              <a:off x="9107681" y="2031938"/>
              <a:ext cx="2446601" cy="1792845"/>
            </a:xfrm>
            <a:prstGeom prst="roundRect">
              <a:avLst>
                <a:gd name="adj" fmla="val 11884"/>
              </a:avLst>
            </a:prstGeom>
            <a:noFill/>
            <a:ln>
              <a:noFill/>
            </a:ln>
            <a:effectLst/>
          </p:spPr>
        </p:pic>
      </p:grpSp>
      <p:grpSp>
        <p:nvGrpSpPr>
          <p:cNvPr id="79877" name="Group 12"/>
          <p:cNvGrpSpPr>
            <a:grpSpLocks/>
          </p:cNvGrpSpPr>
          <p:nvPr/>
        </p:nvGrpSpPr>
        <p:grpSpPr bwMode="auto">
          <a:xfrm>
            <a:off x="4911329" y="3251399"/>
            <a:ext cx="3411141" cy="2132211"/>
            <a:chOff x="7370477" y="2668886"/>
            <a:chExt cx="6320333" cy="3950209"/>
          </a:xfrm>
        </p:grpSpPr>
        <p:pic>
          <p:nvPicPr>
            <p:cNvPr id="79878" name="Picture 13" descr="laptop.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370477" y="2668886"/>
              <a:ext cx="6320333" cy="3950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p:nvPr/>
          </p:nvSpPr>
          <p:spPr bwMode="auto">
            <a:xfrm>
              <a:off x="8153625" y="2975858"/>
              <a:ext cx="4790805" cy="3009071"/>
            </a:xfrm>
            <a:prstGeom prst="rect">
              <a:avLst/>
            </a:prstGeom>
            <a:solidFill>
              <a:srgbClr val="19429B"/>
            </a:solidFill>
            <a:ln w="9525" cap="flat" cmpd="sng" algn="ctr">
              <a:noFill/>
              <a:prstDash val="solid"/>
              <a:round/>
              <a:headEnd type="none" w="med" len="med"/>
              <a:tailEnd type="none" w="med" len="med"/>
            </a:ln>
            <a:effectLst/>
            <a:extLst/>
          </p:spPr>
          <p:txBody>
            <a:bodyPr/>
            <a:lstStyle/>
            <a:p>
              <a:pPr marL="0" marR="0" lvl="0" indent="0" algn="l" defTabSz="816538" rtl="0" eaLnBrk="1" fontAlgn="base" latinLnBrk="0" hangingPunct="1">
                <a:lnSpc>
                  <a:spcPct val="100000"/>
                </a:lnSpc>
                <a:spcBef>
                  <a:spcPct val="0"/>
                </a:spcBef>
                <a:spcAft>
                  <a:spcPct val="0"/>
                </a:spcAft>
                <a:buClrTx/>
                <a:buSzTx/>
                <a:buFontTx/>
                <a:buNone/>
                <a:tabLst/>
                <a:defRPr/>
              </a:pPr>
              <a:endParaRPr kumimoji="0" lang="en-US" sz="1562" b="0" i="0" u="none" strike="noStrike" kern="1200" cap="none" spc="0" normalizeH="0" baseline="0" noProof="0">
                <a:ln>
                  <a:noFill/>
                </a:ln>
                <a:solidFill>
                  <a:srgbClr val="FFFFFF"/>
                </a:solidFill>
                <a:effectLst/>
                <a:uLnTx/>
                <a:uFillTx/>
                <a:latin typeface="Trebuchet MS" charset="0"/>
                <a:ea typeface="ＭＳ Ｐゴシック" charset="0"/>
                <a:cs typeface="Arial" charset="0"/>
              </a:endParaRPr>
            </a:p>
          </p:txBody>
        </p:sp>
        <p:pic>
          <p:nvPicPr>
            <p:cNvPr id="79880"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483050" y="3066915"/>
              <a:ext cx="4157424" cy="2901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8414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Experience Point Change Model</a:t>
            </a:r>
          </a:p>
        </p:txBody>
      </p:sp>
    </p:spTree>
    <p:extLst>
      <p:ext uri="{BB962C8B-B14F-4D97-AF65-F5344CB8AC3E}">
        <p14:creationId xmlns:p14="http://schemas.microsoft.com/office/powerpoint/2010/main" val="2985566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64558" y="2021625"/>
            <a:ext cx="8058269" cy="1133948"/>
          </a:xfrm>
          <a:prstGeom prst="rect">
            <a:avLst/>
          </a:prstGeom>
          <a:solidFill>
            <a:srgbClr val="ED1C2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lnSpc>
                <a:spcPct val="100000"/>
              </a:lnSpc>
              <a:defRPr/>
            </a:pPr>
            <a:r>
              <a:rPr lang="en-US" sz="2750" dirty="0">
                <a:ea typeface="ＭＳ Ｐゴシック" charset="0"/>
              </a:rPr>
              <a:t>Change is How We Realize Great Solutions</a:t>
            </a:r>
          </a:p>
        </p:txBody>
      </p:sp>
      <p:pic>
        <p:nvPicPr>
          <p:cNvPr id="50180"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452712" y="3333028"/>
            <a:ext cx="3335490" cy="12857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1" name="Shape 63"/>
          <p:cNvSpPr txBox="1">
            <a:spLocks noChangeArrowheads="1"/>
          </p:cNvSpPr>
          <p:nvPr/>
        </p:nvSpPr>
        <p:spPr bwMode="auto">
          <a:xfrm>
            <a:off x="4550474" y="2472229"/>
            <a:ext cx="3562946" cy="783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7141" tIns="57141" rIns="57141" bIns="57141"/>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buClr>
                <a:srgbClr val="000000"/>
              </a:buClr>
              <a:buSzPct val="61000"/>
              <a:buFont typeface="Arial" panose="020B0604020202020204" pitchFamily="34" charset="0"/>
              <a:buNone/>
            </a:pPr>
            <a:r>
              <a:rPr lang="en-GB" altLang="en-US" sz="2000" b="1" dirty="0">
                <a:latin typeface="Corbel" panose="020B0503020204020204" pitchFamily="34" charset="0"/>
                <a:sym typeface="Lato" panose="020F0502020204030203" pitchFamily="34" charset="0"/>
              </a:rPr>
              <a:t>ORGANIZATION</a:t>
            </a:r>
            <a:endParaRPr lang="en-US" altLang="en-US" sz="2000" b="1" dirty="0">
              <a:latin typeface="Corbel" panose="020B0503020204020204" pitchFamily="34" charset="0"/>
              <a:sym typeface="Lato" panose="020F0502020204030203" pitchFamily="34" charset="0"/>
            </a:endParaRPr>
          </a:p>
        </p:txBody>
      </p:sp>
      <p:sp>
        <p:nvSpPr>
          <p:cNvPr id="50182" name="Shape 64"/>
          <p:cNvSpPr txBox="1">
            <a:spLocks noChangeArrowheads="1"/>
          </p:cNvSpPr>
          <p:nvPr/>
        </p:nvSpPr>
        <p:spPr bwMode="auto">
          <a:xfrm>
            <a:off x="1134710" y="2288421"/>
            <a:ext cx="3147219" cy="6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7141" tIns="57141" rIns="57141" bIns="57141"/>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r>
              <a:rPr lang="en-GB" altLang="en-US" sz="2000" b="1" dirty="0">
                <a:solidFill>
                  <a:schemeClr val="bg1">
                    <a:lumMod val="50000"/>
                  </a:schemeClr>
                </a:solidFill>
                <a:latin typeface="Corbel" panose="020B0503020204020204" pitchFamily="34" charset="0"/>
                <a:sym typeface="Lato" panose="020F0502020204030203" pitchFamily="34" charset="0"/>
              </a:rPr>
              <a:t>SOLUTION</a:t>
            </a:r>
            <a:endParaRPr lang="en-US" altLang="en-US" sz="2000" b="1" dirty="0">
              <a:solidFill>
                <a:schemeClr val="bg1">
                  <a:lumMod val="50000"/>
                </a:schemeClr>
              </a:solidFill>
              <a:latin typeface="Corbel" panose="020B0503020204020204" pitchFamily="34" charset="0"/>
              <a:sym typeface="Lato" panose="020F0502020204030203" pitchFamily="34" charset="0"/>
            </a:endParaRPr>
          </a:p>
        </p:txBody>
      </p:sp>
      <p:sp>
        <p:nvSpPr>
          <p:cNvPr id="50183" name="Rounded Rectangle 25"/>
          <p:cNvSpPr>
            <a:spLocks noChangeArrowheads="1"/>
          </p:cNvSpPr>
          <p:nvPr/>
        </p:nvSpPr>
        <p:spPr bwMode="auto">
          <a:xfrm>
            <a:off x="470753" y="5086173"/>
            <a:ext cx="3346313" cy="288554"/>
          </a:xfrm>
          <a:prstGeom prst="roundRect">
            <a:avLst>
              <a:gd name="adj" fmla="val 0"/>
            </a:avLst>
          </a:prstGeom>
          <a:noFill/>
          <a:ln>
            <a:noFill/>
          </a:ln>
          <a:extLst/>
        </p:spPr>
        <p:txBody>
          <a:bodyPr anchor="ct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250" dirty="0">
                <a:solidFill>
                  <a:schemeClr val="tx1"/>
                </a:solidFill>
                <a:latin typeface="Corbel" panose="020B0503020204020204" pitchFamily="34" charset="0"/>
              </a:rPr>
              <a:t>Align </a:t>
            </a:r>
            <a:r>
              <a:rPr lang="en-US" altLang="en-US" sz="1250" i="1" dirty="0">
                <a:solidFill>
                  <a:schemeClr val="tx1"/>
                </a:solidFill>
                <a:latin typeface="Corbel" panose="020B0503020204020204" pitchFamily="34" charset="0"/>
              </a:rPr>
              <a:t>key stakeholders</a:t>
            </a:r>
          </a:p>
        </p:txBody>
      </p:sp>
      <p:pic>
        <p:nvPicPr>
          <p:cNvPr id="10"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3991247" y="3382987"/>
            <a:ext cx="47625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13053" y="4606081"/>
            <a:ext cx="1021434" cy="246221"/>
          </a:xfrm>
          <a:prstGeom prst="rect">
            <a:avLst/>
          </a:prstGeom>
          <a:noFill/>
        </p:spPr>
        <p:txBody>
          <a:bodyPr wrap="none" rtlCol="0">
            <a:spAutoFit/>
          </a:bodyPr>
          <a:lstStyle/>
          <a:p>
            <a:pPr algn="ctr"/>
            <a:r>
              <a:rPr lang="en-US" sz="1000" b="1" dirty="0">
                <a:latin typeface="Corbel" charset="0"/>
                <a:ea typeface="Corbel" charset="0"/>
                <a:cs typeface="Corbel" charset="0"/>
              </a:rPr>
              <a:t>UNDERSTAND</a:t>
            </a:r>
          </a:p>
        </p:txBody>
      </p:sp>
      <p:sp>
        <p:nvSpPr>
          <p:cNvPr id="12" name="TextBox 11"/>
          <p:cNvSpPr txBox="1"/>
          <p:nvPr/>
        </p:nvSpPr>
        <p:spPr>
          <a:xfrm>
            <a:off x="1775866" y="4606081"/>
            <a:ext cx="601447" cy="246221"/>
          </a:xfrm>
          <a:prstGeom prst="rect">
            <a:avLst/>
          </a:prstGeom>
          <a:noFill/>
        </p:spPr>
        <p:txBody>
          <a:bodyPr wrap="none" rtlCol="0">
            <a:spAutoFit/>
          </a:bodyPr>
          <a:lstStyle/>
          <a:p>
            <a:pPr algn="ctr"/>
            <a:r>
              <a:rPr lang="en-US" sz="1000" b="1" dirty="0">
                <a:latin typeface="Corbel" charset="0"/>
                <a:ea typeface="Corbel" charset="0"/>
                <a:cs typeface="Corbel" charset="0"/>
              </a:rPr>
              <a:t>ENLIST</a:t>
            </a:r>
          </a:p>
        </p:txBody>
      </p:sp>
      <p:sp>
        <p:nvSpPr>
          <p:cNvPr id="13" name="TextBox 12"/>
          <p:cNvSpPr txBox="1"/>
          <p:nvPr/>
        </p:nvSpPr>
        <p:spPr>
          <a:xfrm>
            <a:off x="2922410" y="4606081"/>
            <a:ext cx="784190" cy="246221"/>
          </a:xfrm>
          <a:prstGeom prst="rect">
            <a:avLst/>
          </a:prstGeom>
          <a:noFill/>
        </p:spPr>
        <p:txBody>
          <a:bodyPr wrap="none" rtlCol="0">
            <a:spAutoFit/>
          </a:bodyPr>
          <a:lstStyle/>
          <a:p>
            <a:pPr algn="ctr"/>
            <a:r>
              <a:rPr lang="en-US" sz="1000" b="1" dirty="0">
                <a:latin typeface="Corbel" charset="0"/>
                <a:ea typeface="Corbel" charset="0"/>
                <a:cs typeface="Corbel" charset="0"/>
              </a:rPr>
              <a:t>ENVISAGE</a:t>
            </a:r>
          </a:p>
        </p:txBody>
      </p:sp>
      <p:sp>
        <p:nvSpPr>
          <p:cNvPr id="14" name="TextBox 13"/>
          <p:cNvSpPr txBox="1"/>
          <p:nvPr/>
        </p:nvSpPr>
        <p:spPr>
          <a:xfrm>
            <a:off x="4110962" y="4606081"/>
            <a:ext cx="806632" cy="246221"/>
          </a:xfrm>
          <a:prstGeom prst="rect">
            <a:avLst/>
          </a:prstGeom>
          <a:noFill/>
        </p:spPr>
        <p:txBody>
          <a:bodyPr wrap="none" rtlCol="0">
            <a:spAutoFit/>
          </a:bodyPr>
          <a:lstStyle/>
          <a:p>
            <a:pPr algn="ctr"/>
            <a:r>
              <a:rPr lang="en-US" sz="1000" b="1" dirty="0">
                <a:latin typeface="Corbel" charset="0"/>
                <a:ea typeface="Corbel" charset="0"/>
                <a:cs typeface="Corbel" charset="0"/>
              </a:rPr>
              <a:t>MOTIVATE</a:t>
            </a:r>
          </a:p>
        </p:txBody>
      </p:sp>
      <p:sp>
        <p:nvSpPr>
          <p:cNvPr id="15" name="TextBox 14"/>
          <p:cNvSpPr txBox="1"/>
          <p:nvPr/>
        </p:nvSpPr>
        <p:spPr>
          <a:xfrm>
            <a:off x="5114738" y="4606081"/>
            <a:ext cx="1090363" cy="246221"/>
          </a:xfrm>
          <a:prstGeom prst="rect">
            <a:avLst/>
          </a:prstGeom>
          <a:noFill/>
        </p:spPr>
        <p:txBody>
          <a:bodyPr wrap="none" rtlCol="0">
            <a:spAutoFit/>
          </a:bodyPr>
          <a:lstStyle/>
          <a:p>
            <a:pPr algn="ctr"/>
            <a:r>
              <a:rPr lang="en-US" sz="1000" b="1" dirty="0">
                <a:latin typeface="Corbel" charset="0"/>
                <a:ea typeface="Corbel" charset="0"/>
                <a:cs typeface="Corbel" charset="0"/>
              </a:rPr>
              <a:t>COMMUNICATE</a:t>
            </a:r>
          </a:p>
        </p:txBody>
      </p:sp>
      <p:sp>
        <p:nvSpPr>
          <p:cNvPr id="16" name="TextBox 15"/>
          <p:cNvSpPr txBox="1"/>
          <p:nvPr/>
        </p:nvSpPr>
        <p:spPr>
          <a:xfrm>
            <a:off x="6758598" y="4606081"/>
            <a:ext cx="418704" cy="246221"/>
          </a:xfrm>
          <a:prstGeom prst="rect">
            <a:avLst/>
          </a:prstGeom>
          <a:noFill/>
        </p:spPr>
        <p:txBody>
          <a:bodyPr wrap="none" rtlCol="0">
            <a:spAutoFit/>
          </a:bodyPr>
          <a:lstStyle/>
          <a:p>
            <a:pPr algn="ctr"/>
            <a:r>
              <a:rPr lang="en-US" sz="1000" b="1" dirty="0">
                <a:latin typeface="Corbel" charset="0"/>
                <a:ea typeface="Corbel" charset="0"/>
                <a:cs typeface="Corbel" charset="0"/>
              </a:rPr>
              <a:t>ACT</a:t>
            </a:r>
          </a:p>
        </p:txBody>
      </p:sp>
      <p:sp>
        <p:nvSpPr>
          <p:cNvPr id="17" name="TextBox 16"/>
          <p:cNvSpPr txBox="1"/>
          <p:nvPr/>
        </p:nvSpPr>
        <p:spPr>
          <a:xfrm>
            <a:off x="7625947" y="4606081"/>
            <a:ext cx="1039067" cy="246221"/>
          </a:xfrm>
          <a:prstGeom prst="rect">
            <a:avLst/>
          </a:prstGeom>
          <a:noFill/>
        </p:spPr>
        <p:txBody>
          <a:bodyPr wrap="none" rtlCol="0">
            <a:spAutoFit/>
          </a:bodyPr>
          <a:lstStyle/>
          <a:p>
            <a:pPr algn="ctr"/>
            <a:r>
              <a:rPr lang="en-US" sz="1000" b="1" dirty="0">
                <a:latin typeface="Corbel" charset="0"/>
                <a:ea typeface="Corbel" charset="0"/>
                <a:cs typeface="Corbel" charset="0"/>
              </a:rPr>
              <a:t>CONSOLIDATE</a:t>
            </a:r>
          </a:p>
        </p:txBody>
      </p:sp>
      <p:cxnSp>
        <p:nvCxnSpPr>
          <p:cNvPr id="6" name="Straight Connector 5"/>
          <p:cNvCxnSpPr/>
          <p:nvPr/>
        </p:nvCxnSpPr>
        <p:spPr bwMode="auto">
          <a:xfrm>
            <a:off x="440153" y="5049988"/>
            <a:ext cx="3384128" cy="0"/>
          </a:xfrm>
          <a:prstGeom prst="line">
            <a:avLst/>
          </a:prstGeom>
          <a:solidFill>
            <a:schemeClr val="accent1"/>
          </a:solidFill>
          <a:ln w="76200" cap="flat" cmpd="sng" algn="ctr">
            <a:solidFill>
              <a:srgbClr val="ED1C24"/>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3" name="Rounded Rectangle 25"/>
          <p:cNvSpPr>
            <a:spLocks noChangeArrowheads="1"/>
          </p:cNvSpPr>
          <p:nvPr/>
        </p:nvSpPr>
        <p:spPr bwMode="auto">
          <a:xfrm>
            <a:off x="4108873" y="5080393"/>
            <a:ext cx="4549877" cy="288554"/>
          </a:xfrm>
          <a:prstGeom prst="roundRect">
            <a:avLst>
              <a:gd name="adj" fmla="val 0"/>
            </a:avLst>
          </a:prstGeom>
          <a:noFill/>
          <a:ln>
            <a:noFill/>
          </a:ln>
          <a:extLst/>
        </p:spPr>
        <p:txBody>
          <a:bodyPr anchor="ct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250" dirty="0">
                <a:solidFill>
                  <a:schemeClr val="tx1"/>
                </a:solidFill>
                <a:latin typeface="Corbel" panose="020B0503020204020204" pitchFamily="34" charset="0"/>
              </a:rPr>
              <a:t>Engage </a:t>
            </a:r>
            <a:r>
              <a:rPr lang="en-US" altLang="en-US" sz="1250" i="1" dirty="0">
                <a:solidFill>
                  <a:schemeClr val="tx1"/>
                </a:solidFill>
                <a:latin typeface="Corbel" panose="020B0503020204020204" pitchFamily="34" charset="0"/>
              </a:rPr>
              <a:t>the organization</a:t>
            </a:r>
          </a:p>
        </p:txBody>
      </p:sp>
      <p:cxnSp>
        <p:nvCxnSpPr>
          <p:cNvPr id="24" name="Straight Connector 23"/>
          <p:cNvCxnSpPr/>
          <p:nvPr/>
        </p:nvCxnSpPr>
        <p:spPr bwMode="auto">
          <a:xfrm>
            <a:off x="4078275" y="5044208"/>
            <a:ext cx="4601291" cy="0"/>
          </a:xfrm>
          <a:prstGeom prst="line">
            <a:avLst/>
          </a:prstGeom>
          <a:solidFill>
            <a:schemeClr val="accent1"/>
          </a:solidFill>
          <a:ln w="76200" cap="flat" cmpd="sng" algn="ctr">
            <a:solidFill>
              <a:srgbClr val="ED1C24"/>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01038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defRPr/>
            </a:pPr>
            <a:r>
              <a:rPr lang="en-US" sz="2750" dirty="0">
                <a:ea typeface="ＭＳ Ｐゴシック" charset="0"/>
              </a:rPr>
              <a:t>Change is How We Realize Great Solutions</a:t>
            </a:r>
          </a:p>
        </p:txBody>
      </p:sp>
      <p:pic>
        <p:nvPicPr>
          <p:cNvPr id="35"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64558" y="2005296"/>
            <a:ext cx="8058269" cy="1133948"/>
          </a:xfrm>
          <a:prstGeom prst="rect">
            <a:avLst/>
          </a:prstGeom>
          <a:solidFill>
            <a:srgbClr val="ED1C2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Shape 63"/>
          <p:cNvSpPr txBox="1">
            <a:spLocks noChangeArrowheads="1"/>
          </p:cNvSpPr>
          <p:nvPr/>
        </p:nvSpPr>
        <p:spPr bwMode="auto">
          <a:xfrm>
            <a:off x="4550474" y="2472229"/>
            <a:ext cx="3562946" cy="783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7141" tIns="57141" rIns="57141" bIns="57141"/>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buClr>
                <a:srgbClr val="000000"/>
              </a:buClr>
              <a:buSzPct val="61000"/>
              <a:buFont typeface="Arial" panose="020B0604020202020204" pitchFamily="34" charset="0"/>
              <a:buNone/>
            </a:pPr>
            <a:r>
              <a:rPr lang="en-GB" altLang="en-US" sz="2000" b="1" dirty="0">
                <a:latin typeface="Corbel" panose="020B0503020204020204" pitchFamily="34" charset="0"/>
                <a:sym typeface="Lato" panose="020F0502020204030203" pitchFamily="34" charset="0"/>
              </a:rPr>
              <a:t>ORGANIZATION</a:t>
            </a:r>
            <a:endParaRPr lang="en-US" altLang="en-US" sz="2000" b="1" dirty="0">
              <a:latin typeface="Corbel" panose="020B0503020204020204" pitchFamily="34" charset="0"/>
              <a:sym typeface="Lato" panose="020F0502020204030203" pitchFamily="34" charset="0"/>
            </a:endParaRPr>
          </a:p>
        </p:txBody>
      </p:sp>
      <p:sp>
        <p:nvSpPr>
          <p:cNvPr id="38" name="Shape 64"/>
          <p:cNvSpPr txBox="1">
            <a:spLocks noChangeArrowheads="1"/>
          </p:cNvSpPr>
          <p:nvPr/>
        </p:nvSpPr>
        <p:spPr bwMode="auto">
          <a:xfrm>
            <a:off x="1134710" y="2288421"/>
            <a:ext cx="3147219" cy="6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7141" tIns="57141" rIns="57141" bIns="57141"/>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r>
              <a:rPr lang="en-GB" altLang="en-US" sz="2000" b="1" dirty="0">
                <a:solidFill>
                  <a:schemeClr val="bg1">
                    <a:lumMod val="50000"/>
                  </a:schemeClr>
                </a:solidFill>
                <a:latin typeface="Corbel" panose="020B0503020204020204" pitchFamily="34" charset="0"/>
                <a:sym typeface="Lato" panose="020F0502020204030203" pitchFamily="34" charset="0"/>
              </a:rPr>
              <a:t>SOLUTION</a:t>
            </a:r>
            <a:endParaRPr lang="en-US" altLang="en-US" sz="2000" b="1" dirty="0">
              <a:solidFill>
                <a:schemeClr val="bg1">
                  <a:lumMod val="50000"/>
                </a:schemeClr>
              </a:solidFill>
              <a:latin typeface="Corbel" panose="020B0503020204020204" pitchFamily="34" charset="0"/>
              <a:sym typeface="Lato" panose="020F0502020204030203" pitchFamily="34" charset="0"/>
            </a:endParaRPr>
          </a:p>
        </p:txBody>
      </p:sp>
      <p:pic>
        <p:nvPicPr>
          <p:cNvPr id="33"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452712" y="3333028"/>
            <a:ext cx="3335490" cy="12857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ounded Rectangle 25"/>
          <p:cNvSpPr>
            <a:spLocks noChangeArrowheads="1"/>
          </p:cNvSpPr>
          <p:nvPr/>
        </p:nvSpPr>
        <p:spPr bwMode="auto">
          <a:xfrm>
            <a:off x="470753" y="5086173"/>
            <a:ext cx="3346313" cy="288554"/>
          </a:xfrm>
          <a:prstGeom prst="roundRect">
            <a:avLst>
              <a:gd name="adj" fmla="val 0"/>
            </a:avLst>
          </a:prstGeom>
          <a:noFill/>
          <a:ln>
            <a:noFill/>
          </a:ln>
          <a:extLst/>
        </p:spPr>
        <p:txBody>
          <a:bodyPr anchor="ct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250" dirty="0">
                <a:solidFill>
                  <a:schemeClr val="tx1"/>
                </a:solidFill>
                <a:latin typeface="Corbel" panose="020B0503020204020204" pitchFamily="34" charset="0"/>
              </a:rPr>
              <a:t>Align </a:t>
            </a:r>
            <a:r>
              <a:rPr lang="en-US" altLang="en-US" sz="1250" i="1" dirty="0">
                <a:solidFill>
                  <a:schemeClr val="tx1"/>
                </a:solidFill>
                <a:latin typeface="Corbel" panose="020B0503020204020204" pitchFamily="34" charset="0"/>
              </a:rPr>
              <a:t>key stakeholders</a:t>
            </a:r>
          </a:p>
        </p:txBody>
      </p:sp>
      <p:pic>
        <p:nvPicPr>
          <p:cNvPr id="36"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3991247" y="3382987"/>
            <a:ext cx="47625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TextBox 40"/>
          <p:cNvSpPr txBox="1"/>
          <p:nvPr/>
        </p:nvSpPr>
        <p:spPr>
          <a:xfrm>
            <a:off x="413053" y="4606081"/>
            <a:ext cx="1021434" cy="246221"/>
          </a:xfrm>
          <a:prstGeom prst="rect">
            <a:avLst/>
          </a:prstGeom>
          <a:noFill/>
        </p:spPr>
        <p:txBody>
          <a:bodyPr wrap="none" rtlCol="0">
            <a:spAutoFit/>
          </a:bodyPr>
          <a:lstStyle/>
          <a:p>
            <a:pPr algn="ctr"/>
            <a:r>
              <a:rPr lang="en-US" sz="1000" b="1" dirty="0">
                <a:latin typeface="Corbel" charset="0"/>
                <a:ea typeface="Corbel" charset="0"/>
                <a:cs typeface="Corbel" charset="0"/>
              </a:rPr>
              <a:t>UNDERSTAND</a:t>
            </a:r>
          </a:p>
        </p:txBody>
      </p:sp>
      <p:sp>
        <p:nvSpPr>
          <p:cNvPr id="42" name="TextBox 41"/>
          <p:cNvSpPr txBox="1"/>
          <p:nvPr/>
        </p:nvSpPr>
        <p:spPr>
          <a:xfrm>
            <a:off x="1775866" y="4606081"/>
            <a:ext cx="601447" cy="246221"/>
          </a:xfrm>
          <a:prstGeom prst="rect">
            <a:avLst/>
          </a:prstGeom>
          <a:noFill/>
        </p:spPr>
        <p:txBody>
          <a:bodyPr wrap="none" rtlCol="0">
            <a:spAutoFit/>
          </a:bodyPr>
          <a:lstStyle/>
          <a:p>
            <a:pPr algn="ctr"/>
            <a:r>
              <a:rPr lang="en-US" sz="1000" b="1" dirty="0">
                <a:latin typeface="Corbel" charset="0"/>
                <a:ea typeface="Corbel" charset="0"/>
                <a:cs typeface="Corbel" charset="0"/>
              </a:rPr>
              <a:t>ENLIST</a:t>
            </a:r>
          </a:p>
        </p:txBody>
      </p:sp>
      <p:sp>
        <p:nvSpPr>
          <p:cNvPr id="43" name="TextBox 42"/>
          <p:cNvSpPr txBox="1"/>
          <p:nvPr/>
        </p:nvSpPr>
        <p:spPr>
          <a:xfrm>
            <a:off x="2922410" y="4606081"/>
            <a:ext cx="784190" cy="246221"/>
          </a:xfrm>
          <a:prstGeom prst="rect">
            <a:avLst/>
          </a:prstGeom>
          <a:noFill/>
        </p:spPr>
        <p:txBody>
          <a:bodyPr wrap="none" rtlCol="0">
            <a:spAutoFit/>
          </a:bodyPr>
          <a:lstStyle/>
          <a:p>
            <a:pPr algn="ctr"/>
            <a:r>
              <a:rPr lang="en-US" sz="1000" b="1" dirty="0">
                <a:latin typeface="Corbel" charset="0"/>
                <a:ea typeface="Corbel" charset="0"/>
                <a:cs typeface="Corbel" charset="0"/>
              </a:rPr>
              <a:t>ENVISAGE</a:t>
            </a:r>
          </a:p>
        </p:txBody>
      </p:sp>
      <p:sp>
        <p:nvSpPr>
          <p:cNvPr id="44" name="TextBox 43"/>
          <p:cNvSpPr txBox="1"/>
          <p:nvPr/>
        </p:nvSpPr>
        <p:spPr>
          <a:xfrm>
            <a:off x="4110962" y="4606081"/>
            <a:ext cx="806632" cy="246221"/>
          </a:xfrm>
          <a:prstGeom prst="rect">
            <a:avLst/>
          </a:prstGeom>
          <a:noFill/>
        </p:spPr>
        <p:txBody>
          <a:bodyPr wrap="none" rtlCol="0">
            <a:spAutoFit/>
          </a:bodyPr>
          <a:lstStyle/>
          <a:p>
            <a:pPr algn="ctr"/>
            <a:r>
              <a:rPr lang="en-US" sz="1000" b="1" dirty="0">
                <a:latin typeface="Corbel" charset="0"/>
                <a:ea typeface="Corbel" charset="0"/>
                <a:cs typeface="Corbel" charset="0"/>
              </a:rPr>
              <a:t>MOTIVATE</a:t>
            </a:r>
          </a:p>
        </p:txBody>
      </p:sp>
      <p:sp>
        <p:nvSpPr>
          <p:cNvPr id="45" name="TextBox 44"/>
          <p:cNvSpPr txBox="1"/>
          <p:nvPr/>
        </p:nvSpPr>
        <p:spPr>
          <a:xfrm>
            <a:off x="5114738" y="4606081"/>
            <a:ext cx="1090363" cy="246221"/>
          </a:xfrm>
          <a:prstGeom prst="rect">
            <a:avLst/>
          </a:prstGeom>
          <a:noFill/>
        </p:spPr>
        <p:txBody>
          <a:bodyPr wrap="none" rtlCol="0">
            <a:spAutoFit/>
          </a:bodyPr>
          <a:lstStyle/>
          <a:p>
            <a:pPr algn="ctr"/>
            <a:r>
              <a:rPr lang="en-US" sz="1000" b="1" dirty="0">
                <a:latin typeface="Corbel" charset="0"/>
                <a:ea typeface="Corbel" charset="0"/>
                <a:cs typeface="Corbel" charset="0"/>
              </a:rPr>
              <a:t>COMMUNICATE</a:t>
            </a:r>
          </a:p>
        </p:txBody>
      </p:sp>
      <p:sp>
        <p:nvSpPr>
          <p:cNvPr id="46" name="TextBox 45"/>
          <p:cNvSpPr txBox="1"/>
          <p:nvPr/>
        </p:nvSpPr>
        <p:spPr>
          <a:xfrm>
            <a:off x="6758598" y="4606081"/>
            <a:ext cx="418704" cy="246221"/>
          </a:xfrm>
          <a:prstGeom prst="rect">
            <a:avLst/>
          </a:prstGeom>
          <a:noFill/>
        </p:spPr>
        <p:txBody>
          <a:bodyPr wrap="none" rtlCol="0">
            <a:spAutoFit/>
          </a:bodyPr>
          <a:lstStyle/>
          <a:p>
            <a:pPr algn="ctr"/>
            <a:r>
              <a:rPr lang="en-US" sz="1000" b="1" dirty="0">
                <a:latin typeface="Corbel" charset="0"/>
                <a:ea typeface="Corbel" charset="0"/>
                <a:cs typeface="Corbel" charset="0"/>
              </a:rPr>
              <a:t>ACT</a:t>
            </a:r>
          </a:p>
        </p:txBody>
      </p:sp>
      <p:sp>
        <p:nvSpPr>
          <p:cNvPr id="47" name="TextBox 46"/>
          <p:cNvSpPr txBox="1"/>
          <p:nvPr/>
        </p:nvSpPr>
        <p:spPr>
          <a:xfrm>
            <a:off x="7625947" y="4606081"/>
            <a:ext cx="1039067" cy="246221"/>
          </a:xfrm>
          <a:prstGeom prst="rect">
            <a:avLst/>
          </a:prstGeom>
          <a:noFill/>
        </p:spPr>
        <p:txBody>
          <a:bodyPr wrap="none" rtlCol="0">
            <a:spAutoFit/>
          </a:bodyPr>
          <a:lstStyle/>
          <a:p>
            <a:pPr algn="ctr"/>
            <a:r>
              <a:rPr lang="en-US" sz="1000" b="1" dirty="0">
                <a:latin typeface="Corbel" charset="0"/>
                <a:ea typeface="Corbel" charset="0"/>
                <a:cs typeface="Corbel" charset="0"/>
              </a:rPr>
              <a:t>CONSOLIDATE</a:t>
            </a:r>
          </a:p>
        </p:txBody>
      </p:sp>
      <p:cxnSp>
        <p:nvCxnSpPr>
          <p:cNvPr id="50" name="Straight Connector 49"/>
          <p:cNvCxnSpPr/>
          <p:nvPr/>
        </p:nvCxnSpPr>
        <p:spPr bwMode="auto">
          <a:xfrm>
            <a:off x="440153" y="5049988"/>
            <a:ext cx="3384128" cy="0"/>
          </a:xfrm>
          <a:prstGeom prst="line">
            <a:avLst/>
          </a:prstGeom>
          <a:solidFill>
            <a:schemeClr val="accent1"/>
          </a:solidFill>
          <a:ln w="76200" cap="flat" cmpd="sng" algn="ctr">
            <a:solidFill>
              <a:srgbClr val="ED1C24"/>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1" name="Rounded Rectangle 25"/>
          <p:cNvSpPr>
            <a:spLocks noChangeArrowheads="1"/>
          </p:cNvSpPr>
          <p:nvPr/>
        </p:nvSpPr>
        <p:spPr bwMode="auto">
          <a:xfrm>
            <a:off x="4108873" y="5080393"/>
            <a:ext cx="4549877" cy="288554"/>
          </a:xfrm>
          <a:prstGeom prst="roundRect">
            <a:avLst>
              <a:gd name="adj" fmla="val 0"/>
            </a:avLst>
          </a:prstGeom>
          <a:noFill/>
          <a:ln>
            <a:noFill/>
          </a:ln>
          <a:extLst/>
        </p:spPr>
        <p:txBody>
          <a:bodyPr anchor="ct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250" dirty="0">
                <a:solidFill>
                  <a:schemeClr val="tx1"/>
                </a:solidFill>
                <a:latin typeface="Corbel" panose="020B0503020204020204" pitchFamily="34" charset="0"/>
              </a:rPr>
              <a:t>Engage </a:t>
            </a:r>
            <a:r>
              <a:rPr lang="en-US" altLang="en-US" sz="1250" i="1" dirty="0">
                <a:solidFill>
                  <a:schemeClr val="tx1"/>
                </a:solidFill>
                <a:latin typeface="Corbel" panose="020B0503020204020204" pitchFamily="34" charset="0"/>
              </a:rPr>
              <a:t>the organization</a:t>
            </a:r>
          </a:p>
        </p:txBody>
      </p:sp>
      <p:cxnSp>
        <p:nvCxnSpPr>
          <p:cNvPr id="61" name="Straight Connector 60"/>
          <p:cNvCxnSpPr/>
          <p:nvPr/>
        </p:nvCxnSpPr>
        <p:spPr bwMode="auto">
          <a:xfrm>
            <a:off x="4078275" y="5044208"/>
            <a:ext cx="4601291" cy="0"/>
          </a:xfrm>
          <a:prstGeom prst="line">
            <a:avLst/>
          </a:prstGeom>
          <a:solidFill>
            <a:schemeClr val="accent1"/>
          </a:solidFill>
          <a:ln w="76200" cap="flat" cmpd="sng" algn="ctr">
            <a:solidFill>
              <a:srgbClr val="ED1C24"/>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Rectangle 3"/>
          <p:cNvSpPr/>
          <p:nvPr/>
        </p:nvSpPr>
        <p:spPr bwMode="auto">
          <a:xfrm>
            <a:off x="4021325" y="3422369"/>
            <a:ext cx="4906625" cy="1899354"/>
          </a:xfrm>
          <a:prstGeom prst="rect">
            <a:avLst/>
          </a:prstGeom>
          <a:solidFill>
            <a:srgbClr val="3333FF">
              <a:alpha val="78824"/>
            </a:srgbClr>
          </a:solidFill>
          <a:ln w="9525" cap="flat" cmpd="sng" algn="ctr">
            <a:noFill/>
            <a:prstDash val="solid"/>
            <a:round/>
            <a:headEnd type="none" w="med" len="med"/>
            <a:tailEnd type="none" w="med" len="med"/>
          </a:ln>
          <a:effectLst/>
          <a:extLst/>
        </p:spPr>
        <p:txBody>
          <a:bodyPr vert="horz" wrap="square" lIns="57150" tIns="28575" rIns="57150" bIns="28575" numCol="1" rtlCol="0" anchor="t" anchorCtr="0" compatLnSpc="1">
            <a:prstTxWarp prst="textNoShape">
              <a:avLst/>
            </a:prstTxWarp>
          </a:bodyPr>
          <a:lstStyle/>
          <a:p>
            <a:pPr defTabSz="816538"/>
            <a:endParaRPr lang="en-US" sz="1562">
              <a:latin typeface="Trebuchet MS" charset="0"/>
              <a:ea typeface="ＭＳ Ｐゴシック" charset="0"/>
              <a:cs typeface="Arial" charset="0"/>
            </a:endParaRPr>
          </a:p>
        </p:txBody>
      </p:sp>
    </p:spTree>
    <p:extLst>
      <p:ext uri="{BB962C8B-B14F-4D97-AF65-F5344CB8AC3E}">
        <p14:creationId xmlns:p14="http://schemas.microsoft.com/office/powerpoint/2010/main" val="115838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40" y="1178719"/>
            <a:ext cx="5938242" cy="857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solidFill>
                  <a:srgbClr val="ED1C24"/>
                </a:solidFill>
                <a:ea typeface="ＭＳ Ｐゴシック" charset="0"/>
              </a:rPr>
              <a:t>1. Understand</a:t>
            </a:r>
            <a:endParaRPr lang="en-US" dirty="0">
              <a:solidFill>
                <a:srgbClr val="ED1C24"/>
              </a:solidFill>
              <a:ea typeface="ＭＳ Ｐゴシック" charset="0"/>
            </a:endParaRPr>
          </a:p>
        </p:txBody>
      </p:sp>
      <p:sp>
        <p:nvSpPr>
          <p:cNvPr id="3" name="Content Placeholder 2"/>
          <p:cNvSpPr>
            <a:spLocks noGrp="1"/>
          </p:cNvSpPr>
          <p:nvPr>
            <p:ph sz="half" idx="1"/>
          </p:nvPr>
        </p:nvSpPr>
        <p:spPr>
          <a:xfrm>
            <a:off x="571500" y="2033985"/>
            <a:ext cx="5925344" cy="94288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rmAutofit lnSpcReduction="10000"/>
          </a:bodyPr>
          <a:lstStyle/>
          <a:p>
            <a:pPr>
              <a:lnSpc>
                <a:spcPct val="114000"/>
              </a:lnSpc>
              <a:spcBef>
                <a:spcPts val="0"/>
              </a:spcBef>
              <a:buNone/>
              <a:defRPr/>
            </a:pPr>
            <a:r>
              <a:rPr lang="en-CA" dirty="0" smtClean="0">
                <a:ea typeface="ＭＳ Ｐゴシック" charset="0"/>
              </a:rPr>
              <a:t>Gather and share information with key stakeholders to help them understand and align around the problem. This often occurs at a senior level, depending on the challenge.</a:t>
            </a:r>
            <a:endParaRPr lang="en-CA" dirty="0">
              <a:ea typeface="ＭＳ Ｐゴシック" charset="0"/>
            </a:endParaRPr>
          </a:p>
        </p:txBody>
      </p:sp>
      <p:sp>
        <p:nvSpPr>
          <p:cNvPr id="16" name="TextBox 15"/>
          <p:cNvSpPr txBox="1"/>
          <p:nvPr/>
        </p:nvSpPr>
        <p:spPr>
          <a:xfrm>
            <a:off x="502490" y="3223121"/>
            <a:ext cx="5941814" cy="2460129"/>
          </a:xfrm>
          <a:prstGeom prst="rect">
            <a:avLst/>
          </a:prstGeom>
          <a:noFill/>
        </p:spPr>
        <p:txBody>
          <a:bodyPr numCol="3" spcCol="349200"/>
          <a:lstStyle/>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sz="1250" b="1" dirty="0">
                <a:latin typeface="Corbel"/>
                <a:ea typeface="ＭＳ Ｐゴシック" charset="0"/>
                <a:cs typeface="Corbel"/>
              </a:rPr>
              <a:t>Gather information </a:t>
            </a: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dirty="0">
                <a:latin typeface="Corbel"/>
                <a:ea typeface="ＭＳ Ｐゴシック" charset="0"/>
                <a:cs typeface="Corbel"/>
              </a:rPr>
              <a:t>Interviews with leaders, managers, and front-line employees.</a:t>
            </a: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US" sz="1250"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dirty="0">
                <a:latin typeface="Corbel"/>
                <a:ea typeface="ＭＳ Ｐゴシック" charset="0"/>
                <a:cs typeface="Corbel"/>
              </a:rPr>
              <a:t>Engage with customers and non-customers.</a:t>
            </a: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dirty="0">
                <a:latin typeface="Corbel"/>
                <a:ea typeface="ＭＳ Ｐゴシック" charset="0"/>
                <a:cs typeface="Corbel"/>
              </a:rPr>
              <a:t>Benchmark competitors and other organizations.</a:t>
            </a: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US" sz="1250" b="1"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US" sz="1250" b="1"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b="1" dirty="0">
                <a:latin typeface="Corbel"/>
                <a:ea typeface="ＭＳ Ｐゴシック" charset="0"/>
                <a:cs typeface="Corbel"/>
              </a:rPr>
              <a:t>Identify the Problem</a:t>
            </a: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dirty="0">
                <a:latin typeface="Corbel"/>
                <a:ea typeface="ＭＳ Ｐゴシック" charset="0"/>
                <a:cs typeface="Corbel"/>
              </a:rPr>
              <a:t>Determine root causes </a:t>
            </a:r>
            <a:br>
              <a:rPr lang="en-US" sz="1250" dirty="0">
                <a:latin typeface="Corbel"/>
                <a:ea typeface="ＭＳ Ｐゴシック" charset="0"/>
                <a:cs typeface="Corbel"/>
              </a:rPr>
            </a:br>
            <a:r>
              <a:rPr lang="en-US" sz="1250" dirty="0">
                <a:latin typeface="Corbel"/>
                <a:ea typeface="ＭＳ Ｐゴシック" charset="0"/>
                <a:cs typeface="Corbel"/>
              </a:rPr>
              <a:t>and not symptoms.</a:t>
            </a: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US" sz="1250"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b="1" dirty="0">
                <a:latin typeface="Corbel"/>
                <a:ea typeface="ＭＳ Ｐゴシック" charset="0"/>
                <a:cs typeface="Corbel"/>
              </a:rPr>
              <a:t>Assess Stakeholder Support</a:t>
            </a:r>
            <a:endParaRPr lang="en-US" sz="1250"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dirty="0">
                <a:latin typeface="Corbel"/>
                <a:ea typeface="Arial" charset="0"/>
                <a:cs typeface="Corbel"/>
              </a:rPr>
              <a:t>Map support to understand readiness, willingness and ability to change.</a:t>
            </a:r>
            <a:endParaRPr lang="en-US" sz="1250"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US" sz="1250"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US" sz="1250" b="1" dirty="0">
              <a:latin typeface="Corbel"/>
              <a:ea typeface="ＭＳ Ｐゴシック" charset="0"/>
              <a:cs typeface="Corbel"/>
            </a:endParaRP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b="1" dirty="0">
                <a:latin typeface="Corbel"/>
                <a:ea typeface="ＭＳ Ｐゴシック" charset="0"/>
                <a:cs typeface="Corbel"/>
              </a:rPr>
              <a:t>Share information with key stakeholders</a:t>
            </a:r>
          </a:p>
          <a:p>
            <a:pPr>
              <a:lnSpc>
                <a:spcPct val="114000"/>
              </a:lnSpc>
              <a:buSzPct val="100000"/>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dirty="0">
                <a:latin typeface="Corbel"/>
                <a:ea typeface="ＭＳ Ｐゴシック" charset="0"/>
                <a:cs typeface="Corbel"/>
              </a:rPr>
              <a:t>Create alignment with key stakeholders by sharing an honest assessment of the current state.</a:t>
            </a:r>
          </a:p>
          <a:p>
            <a:pPr>
              <a:lnSpc>
                <a:spcPct val="114000"/>
              </a:lnSpc>
              <a:defRPr/>
            </a:pPr>
            <a:endParaRPr lang="en-US" sz="1250" dirty="0">
              <a:latin typeface="Corbel"/>
              <a:ea typeface="ＭＳ Ｐゴシック" charset="0"/>
              <a:cs typeface="Corbel"/>
            </a:endParaRPr>
          </a:p>
        </p:txBody>
      </p:sp>
      <p:pic>
        <p:nvPicPr>
          <p:cNvPr id="15" name="Content Placeholder 12"/>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891629" y="850033"/>
            <a:ext cx="2201861" cy="24849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9" name="TextBox 10"/>
          <p:cNvSpPr txBox="1">
            <a:spLocks noChangeArrowheads="1"/>
          </p:cNvSpPr>
          <p:nvPr/>
        </p:nvSpPr>
        <p:spPr bwMode="auto">
          <a:xfrm>
            <a:off x="7499946" y="5443153"/>
            <a:ext cx="886023" cy="226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latin typeface="Corbel" panose="020B0503020204020204" pitchFamily="34" charset="0"/>
              </a:rPr>
              <a:t>Force Field</a:t>
            </a:r>
          </a:p>
        </p:txBody>
      </p:sp>
      <p:sp>
        <p:nvSpPr>
          <p:cNvPr id="10" name="TextBox 8"/>
          <p:cNvSpPr txBox="1">
            <a:spLocks noChangeArrowheads="1"/>
          </p:cNvSpPr>
          <p:nvPr/>
        </p:nvSpPr>
        <p:spPr bwMode="auto">
          <a:xfrm>
            <a:off x="7152083" y="3772759"/>
            <a:ext cx="1516243" cy="265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CA" altLang="en-US" sz="1125" b="1" dirty="0">
                <a:latin typeface="Corbel" panose="020B0503020204020204" pitchFamily="34" charset="0"/>
              </a:rPr>
              <a:t>TOOLS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7152" y="4057731"/>
            <a:ext cx="1023642" cy="1327500"/>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Tree>
    <p:extLst>
      <p:ext uri="{BB962C8B-B14F-4D97-AF65-F5344CB8AC3E}">
        <p14:creationId xmlns:p14="http://schemas.microsoft.com/office/powerpoint/2010/main" val="283345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5938242" cy="857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solidFill>
                  <a:srgbClr val="ED1C24"/>
                </a:solidFill>
                <a:ea typeface="+mj-ea"/>
              </a:rPr>
              <a:t>1. Understand – Assess Support</a:t>
            </a:r>
            <a:endParaRPr lang="en-US" dirty="0">
              <a:solidFill>
                <a:srgbClr val="ED1C24"/>
              </a:solidFill>
              <a:ea typeface="+mj-ea"/>
            </a:endParaRPr>
          </a:p>
        </p:txBody>
      </p:sp>
      <p:sp>
        <p:nvSpPr>
          <p:cNvPr id="17" name="TextBox 10"/>
          <p:cNvSpPr txBox="1">
            <a:spLocks noChangeArrowheads="1"/>
          </p:cNvSpPr>
          <p:nvPr/>
        </p:nvSpPr>
        <p:spPr bwMode="auto">
          <a:xfrm>
            <a:off x="7499946" y="5443154"/>
            <a:ext cx="886023"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latin typeface="Corbel" panose="020B0503020204020204" pitchFamily="34" charset="0"/>
              </a:rPr>
              <a:t>Stakeholder Mapping</a:t>
            </a:r>
          </a:p>
        </p:txBody>
      </p:sp>
      <p:sp>
        <p:nvSpPr>
          <p:cNvPr id="18" name="TextBox 8"/>
          <p:cNvSpPr txBox="1">
            <a:spLocks noChangeArrowheads="1"/>
          </p:cNvSpPr>
          <p:nvPr/>
        </p:nvSpPr>
        <p:spPr bwMode="auto">
          <a:xfrm>
            <a:off x="7152083" y="3772759"/>
            <a:ext cx="1516243" cy="265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CA" altLang="en-US" sz="1125" b="1" dirty="0">
                <a:latin typeface="Corbel" panose="020B0503020204020204" pitchFamily="34" charset="0"/>
              </a:rPr>
              <a:t>TOOLS</a:t>
            </a:r>
          </a:p>
        </p:txBody>
      </p:sp>
      <p:pic>
        <p:nvPicPr>
          <p:cNvPr id="22" name="Picture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850" y="2594859"/>
            <a:ext cx="5819184" cy="266224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851" y="2119692"/>
            <a:ext cx="5819183" cy="3137411"/>
          </a:xfrm>
          <a:prstGeom prst="rect">
            <a:avLst/>
          </a:prstGeom>
        </p:spPr>
      </p:pic>
      <p:pic>
        <p:nvPicPr>
          <p:cNvPr id="12" name="Content Placeholder 12"/>
          <p:cNvPicPr>
            <a:picLocks noGrp="1" noChangeAspect="1"/>
          </p:cNvPicPr>
          <p:nvPr>
            <p:ph sz="half" idx="13"/>
          </p:nvPr>
        </p:nvPicPr>
        <p:blipFill>
          <a:blip r:embed="rId5">
            <a:extLst>
              <a:ext uri="{28A0092B-C50C-407E-A947-70E740481C1C}">
                <a14:useLocalDpi xmlns:a14="http://schemas.microsoft.com/office/drawing/2010/main"/>
              </a:ext>
            </a:extLst>
          </a:blip>
          <a:stretch>
            <a:fillRect/>
          </a:stretch>
        </p:blipFill>
        <p:spPr>
          <a:xfrm>
            <a:off x="6837562" y="849986"/>
            <a:ext cx="2201861" cy="2484959"/>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7152" y="4057733"/>
            <a:ext cx="1023642" cy="1327499"/>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Tree>
    <p:extLst>
      <p:ext uri="{BB962C8B-B14F-4D97-AF65-F5344CB8AC3E}">
        <p14:creationId xmlns:p14="http://schemas.microsoft.com/office/powerpoint/2010/main" val="151278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40" y="1178719"/>
            <a:ext cx="5938242" cy="857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solidFill>
                  <a:srgbClr val="ED1C24"/>
                </a:solidFill>
                <a:ea typeface="+mj-ea"/>
              </a:rPr>
              <a:t>2. Enlist</a:t>
            </a:r>
            <a:endParaRPr lang="en-US" dirty="0">
              <a:solidFill>
                <a:srgbClr val="ED1C24"/>
              </a:solidFill>
              <a:ea typeface="+mj-ea"/>
            </a:endParaRPr>
          </a:p>
        </p:txBody>
      </p:sp>
      <p:sp>
        <p:nvSpPr>
          <p:cNvPr id="56324" name="TextBox 3"/>
          <p:cNvSpPr txBox="1">
            <a:spLocks noChangeArrowheads="1"/>
          </p:cNvSpPr>
          <p:nvPr/>
        </p:nvSpPr>
        <p:spPr bwMode="auto">
          <a:xfrm>
            <a:off x="6758782" y="4949032"/>
            <a:ext cx="184731" cy="765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4375"/>
          </a:p>
        </p:txBody>
      </p:sp>
      <p:pic>
        <p:nvPicPr>
          <p:cNvPr id="4"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911960" y="1727774"/>
            <a:ext cx="1776851" cy="2519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30"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655950" y="1710733"/>
            <a:ext cx="2057081" cy="2536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31"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456165" y="1993038"/>
            <a:ext cx="901862" cy="2253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694281" y="1981601"/>
            <a:ext cx="1217843" cy="2265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240555" y="4397450"/>
            <a:ext cx="1384871" cy="1208023"/>
          </a:xfrm>
          <a:prstGeom prst="rect">
            <a:avLst/>
          </a:prstGeom>
          <a:noFill/>
        </p:spPr>
        <p:txBody>
          <a:bodyPr wrap="square" rtlCol="0">
            <a:spAutoFit/>
          </a:bodyPr>
          <a:lstStyle/>
          <a:p>
            <a:pPr algn="ct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sz="1250" b="1" dirty="0">
                <a:solidFill>
                  <a:srgbClr val="ED1C24"/>
                </a:solidFill>
                <a:latin typeface="Corbel" charset="0"/>
                <a:ea typeface="Corbel" charset="0"/>
                <a:cs typeface="Corbel" charset="0"/>
              </a:rPr>
              <a:t>Sponsor</a:t>
            </a:r>
            <a:endParaRPr lang="en-CA" sz="1000" b="1" dirty="0">
              <a:solidFill>
                <a:srgbClr val="ED1C24"/>
              </a:solidFill>
              <a:latin typeface="Corbel" charset="0"/>
              <a:ea typeface="Corbel" charset="0"/>
              <a:cs typeface="Corbel" charset="0"/>
            </a:endParaRPr>
          </a:p>
          <a:p>
            <a:pPr algn="ct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sz="1000" dirty="0">
                <a:latin typeface="Corbel" charset="0"/>
                <a:ea typeface="Corbel" charset="0"/>
                <a:cs typeface="Corbel" charset="0"/>
              </a:rPr>
              <a:t>Active, visible, </a:t>
            </a:r>
            <a:br>
              <a:rPr lang="en-CA" sz="1000" dirty="0">
                <a:latin typeface="Corbel" charset="0"/>
                <a:ea typeface="Corbel" charset="0"/>
                <a:cs typeface="Corbel" charset="0"/>
              </a:rPr>
            </a:br>
            <a:r>
              <a:rPr lang="en-CA" sz="1000" dirty="0">
                <a:latin typeface="Corbel" charset="0"/>
                <a:ea typeface="Corbel" charset="0"/>
                <a:cs typeface="Corbel" charset="0"/>
              </a:rPr>
              <a:t>builds support, manages resistance, communicates directly.</a:t>
            </a:r>
          </a:p>
          <a:p>
            <a:endParaRPr lang="en-US" sz="1000" dirty="0">
              <a:latin typeface="Corbel" charset="0"/>
              <a:ea typeface="Corbel" charset="0"/>
              <a:cs typeface="Corbel" charset="0"/>
            </a:endParaRPr>
          </a:p>
        </p:txBody>
      </p:sp>
      <p:sp>
        <p:nvSpPr>
          <p:cNvPr id="19" name="TextBox 18"/>
          <p:cNvSpPr txBox="1"/>
          <p:nvPr/>
        </p:nvSpPr>
        <p:spPr>
          <a:xfrm>
            <a:off x="1608836" y="4397449"/>
            <a:ext cx="1348322" cy="1054135"/>
          </a:xfrm>
          <a:prstGeom prst="rect">
            <a:avLst/>
          </a:prstGeom>
          <a:noFill/>
        </p:spPr>
        <p:txBody>
          <a:bodyPr wrap="square" rtlCol="0">
            <a:spAutoFit/>
          </a:bodyPr>
          <a:lstStyle/>
          <a:p>
            <a:pPr algn="ct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sz="1250" b="1" dirty="0">
                <a:solidFill>
                  <a:srgbClr val="ED1C24"/>
                </a:solidFill>
                <a:latin typeface="Corbel"/>
                <a:ea typeface="Arial" charset="0"/>
                <a:cs typeface="Corbel"/>
              </a:rPr>
              <a:t>Project Leader</a:t>
            </a:r>
          </a:p>
          <a:p>
            <a:pPr algn="ct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sz="1000" dirty="0">
                <a:latin typeface="Corbel"/>
                <a:ea typeface="Arial" charset="0"/>
                <a:cs typeface="Corbel"/>
              </a:rPr>
              <a:t>Visioning, </a:t>
            </a:r>
            <a:br>
              <a:rPr lang="en-CA" sz="1000" dirty="0">
                <a:latin typeface="Corbel"/>
                <a:ea typeface="Arial" charset="0"/>
                <a:cs typeface="Corbel"/>
              </a:rPr>
            </a:br>
            <a:r>
              <a:rPr lang="en-CA" sz="1000" dirty="0">
                <a:latin typeface="Corbel"/>
                <a:ea typeface="Arial" charset="0"/>
                <a:cs typeface="Corbel"/>
              </a:rPr>
              <a:t>Motivating, Empowering, Managing.</a:t>
            </a:r>
          </a:p>
          <a:p>
            <a:endParaRPr lang="en-US" sz="1000" dirty="0">
              <a:latin typeface="Corbel"/>
              <a:ea typeface="Corbel" charset="0"/>
              <a:cs typeface="Corbel"/>
            </a:endParaRPr>
          </a:p>
        </p:txBody>
      </p:sp>
      <p:sp>
        <p:nvSpPr>
          <p:cNvPr id="20" name="TextBox 19"/>
          <p:cNvSpPr txBox="1"/>
          <p:nvPr/>
        </p:nvSpPr>
        <p:spPr>
          <a:xfrm>
            <a:off x="3172142" y="4397449"/>
            <a:ext cx="1347444" cy="1054135"/>
          </a:xfrm>
          <a:prstGeom prst="rect">
            <a:avLst/>
          </a:prstGeom>
          <a:noFill/>
        </p:spPr>
        <p:txBody>
          <a:bodyPr wrap="square" rtlCol="0">
            <a:spAutoFit/>
          </a:bodyPr>
          <a:lstStyle/>
          <a:p>
            <a:pPr algn="ct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sz="1250" b="1" dirty="0">
                <a:solidFill>
                  <a:srgbClr val="ED1C24"/>
                </a:solidFill>
                <a:latin typeface="Corbel"/>
                <a:ea typeface="Arial" charset="0"/>
                <a:cs typeface="Corbel"/>
              </a:rPr>
              <a:t>Project Team</a:t>
            </a:r>
          </a:p>
          <a:p>
            <a:pPr algn="ct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sz="1000" dirty="0">
                <a:latin typeface="Corbel"/>
                <a:ea typeface="Arial" charset="0"/>
                <a:cs typeface="Corbel"/>
              </a:rPr>
              <a:t>Leadership, </a:t>
            </a:r>
            <a:br>
              <a:rPr lang="en-CA" sz="1000" dirty="0">
                <a:latin typeface="Corbel"/>
                <a:ea typeface="Arial" charset="0"/>
                <a:cs typeface="Corbel"/>
              </a:rPr>
            </a:br>
            <a:r>
              <a:rPr lang="en-CA" sz="1000" dirty="0">
                <a:latin typeface="Corbel"/>
                <a:ea typeface="Arial" charset="0"/>
                <a:cs typeface="Corbel"/>
              </a:rPr>
              <a:t>Position power, Expertise, Credibility, Management.</a:t>
            </a:r>
          </a:p>
          <a:p>
            <a:endParaRPr lang="en-US" sz="1000" dirty="0">
              <a:latin typeface="Corbel"/>
              <a:ea typeface="Corbel" charset="0"/>
              <a:cs typeface="Corbel"/>
            </a:endParaRPr>
          </a:p>
        </p:txBody>
      </p:sp>
      <p:sp>
        <p:nvSpPr>
          <p:cNvPr id="21" name="TextBox 20"/>
          <p:cNvSpPr txBox="1"/>
          <p:nvPr/>
        </p:nvSpPr>
        <p:spPr>
          <a:xfrm>
            <a:off x="5042272" y="4397449"/>
            <a:ext cx="1379882" cy="823302"/>
          </a:xfrm>
          <a:prstGeom prst="rect">
            <a:avLst/>
          </a:prstGeom>
          <a:noFill/>
        </p:spPr>
        <p:txBody>
          <a:bodyPr wrap="square" rtlCol="0">
            <a:spAutoFit/>
          </a:bodyPr>
          <a:lstStyle/>
          <a:p>
            <a:pPr algn="ct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US" sz="1250" b="1" dirty="0">
                <a:solidFill>
                  <a:srgbClr val="ED1C24"/>
                </a:solidFill>
                <a:latin typeface="Corbel"/>
                <a:ea typeface="Arial" charset="0"/>
                <a:cs typeface="Corbel"/>
              </a:rPr>
              <a:t>Engage Key Stakeholders in the Process</a:t>
            </a:r>
            <a:endParaRPr lang="en-US" sz="1000" dirty="0">
              <a:solidFill>
                <a:srgbClr val="ED1C24"/>
              </a:solidFill>
              <a:latin typeface="Corbel"/>
              <a:ea typeface="Arial" charset="0"/>
              <a:cs typeface="Corbel"/>
            </a:endParaRPr>
          </a:p>
          <a:p>
            <a:endParaRPr lang="en-US" sz="1000" dirty="0">
              <a:latin typeface="Corbel"/>
              <a:ea typeface="Corbel" charset="0"/>
              <a:cs typeface="Corbel"/>
            </a:endParaRPr>
          </a:p>
        </p:txBody>
      </p:sp>
      <p:pic>
        <p:nvPicPr>
          <p:cNvPr id="23" name="Content Placeholder 12"/>
          <p:cNvPicPr>
            <a:picLocks noGrp="1" noChangeAspect="1"/>
          </p:cNvPicPr>
          <p:nvPr>
            <p:ph sz="half" idx="13"/>
          </p:nvPr>
        </p:nvPicPr>
        <p:blipFill>
          <a:blip r:embed="rId7">
            <a:extLst>
              <a:ext uri="{28A0092B-C50C-407E-A947-70E740481C1C}">
                <a14:useLocalDpi xmlns:a14="http://schemas.microsoft.com/office/drawing/2010/main"/>
              </a:ext>
            </a:extLst>
          </a:blip>
          <a:stretch>
            <a:fillRect/>
          </a:stretch>
        </p:blipFill>
        <p:spPr>
          <a:xfrm>
            <a:off x="6837562" y="849986"/>
            <a:ext cx="2201861" cy="2484959"/>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29296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3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8600" y="274638"/>
            <a:ext cx="8686800" cy="1143000"/>
          </a:xfrm>
        </p:spPr>
        <p:txBody>
          <a:bodyPr/>
          <a:lstStyle/>
          <a:p>
            <a:r>
              <a:rPr lang="en-US" dirty="0" smtClean="0"/>
              <a:t>What </a:t>
            </a:r>
            <a:r>
              <a:rPr lang="en-US" dirty="0"/>
              <a:t>is </a:t>
            </a:r>
            <a:r>
              <a:rPr lang="en-US" dirty="0" smtClean="0"/>
              <a:t>Organizational Change</a:t>
            </a:r>
            <a:r>
              <a:rPr lang="en-US" dirty="0"/>
              <a:t>?</a:t>
            </a:r>
          </a:p>
        </p:txBody>
      </p:sp>
      <p:sp>
        <p:nvSpPr>
          <p:cNvPr id="84995" name="Rectangle 3"/>
          <p:cNvSpPr>
            <a:spLocks noGrp="1" noChangeArrowheads="1"/>
          </p:cNvSpPr>
          <p:nvPr>
            <p:ph type="body" idx="1"/>
          </p:nvPr>
        </p:nvSpPr>
        <p:spPr>
          <a:xfrm>
            <a:off x="685800" y="1524000"/>
            <a:ext cx="8229600" cy="4495800"/>
          </a:xfrm>
        </p:spPr>
        <p:txBody>
          <a:bodyPr/>
          <a:lstStyle/>
          <a:p>
            <a:pPr algn="ctr">
              <a:buFontTx/>
              <a:buNone/>
            </a:pPr>
            <a:endParaRPr lang="en-US" dirty="0"/>
          </a:p>
          <a:p>
            <a:r>
              <a:rPr lang="en-US" b="1" dirty="0"/>
              <a:t>Organizational change</a:t>
            </a:r>
            <a:r>
              <a:rPr lang="en-US" dirty="0"/>
              <a:t> occurs when an organization </a:t>
            </a:r>
            <a:r>
              <a:rPr lang="en-US" sz="3600" b="1" dirty="0">
                <a:solidFill>
                  <a:srgbClr val="FFFF00"/>
                </a:solidFill>
              </a:rPr>
              <a:t>restructures resources</a:t>
            </a:r>
            <a:r>
              <a:rPr lang="en-US" sz="3600" dirty="0">
                <a:solidFill>
                  <a:srgbClr val="FFFF00"/>
                </a:solidFill>
              </a:rPr>
              <a:t> </a:t>
            </a:r>
            <a:r>
              <a:rPr lang="en-US" dirty="0"/>
              <a:t>to create value and improve effectiveness. </a:t>
            </a:r>
          </a:p>
        </p:txBody>
      </p:sp>
      <p:pic>
        <p:nvPicPr>
          <p:cNvPr id="1026" name="Picture 2" descr="C:\Users\bwright\Desktop\banner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693778"/>
            <a:ext cx="4930923" cy="154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23561"/>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dirty="0">
                <a:cs typeface="Franklin Gothic Book" panose="020B0503020102020204" pitchFamily="34" charset="0"/>
              </a:rPr>
              <a:t>Change Team Considerations</a:t>
            </a:r>
          </a:p>
        </p:txBody>
      </p:sp>
      <p:sp>
        <p:nvSpPr>
          <p:cNvPr id="2" name="Content Placeholder 1"/>
          <p:cNvSpPr>
            <a:spLocks noGrp="1"/>
          </p:cNvSpPr>
          <p:nvPr>
            <p:ph sz="half" idx="1"/>
          </p:nvPr>
        </p:nvSpPr>
        <p:spPr>
          <a:xfrm>
            <a:off x="628650" y="1926771"/>
            <a:ext cx="3984172" cy="3894364"/>
          </a:xfrm>
        </p:spPr>
        <p:txBody>
          <a:bodyPr>
            <a:normAutofit fontScale="62500" lnSpcReduction="20000"/>
          </a:bodyPr>
          <a:lstStyle/>
          <a:p>
            <a:r>
              <a:rPr lang="en-CA" dirty="0" smtClean="0"/>
              <a:t>IQ, EQ &amp; Personality are good indicators of how we think and act</a:t>
            </a:r>
          </a:p>
          <a:p>
            <a:endParaRPr lang="en-CA" dirty="0" smtClean="0"/>
          </a:p>
          <a:p>
            <a:r>
              <a:rPr lang="en-CA" dirty="0" smtClean="0"/>
              <a:t>Change team membership</a:t>
            </a:r>
          </a:p>
          <a:p>
            <a:pPr lvl="1"/>
            <a:r>
              <a:rPr lang="en-CA" dirty="0" smtClean="0"/>
              <a:t>Position power</a:t>
            </a:r>
          </a:p>
          <a:p>
            <a:pPr lvl="1"/>
            <a:r>
              <a:rPr lang="en-CA" dirty="0" smtClean="0"/>
              <a:t>Expert power</a:t>
            </a:r>
          </a:p>
          <a:p>
            <a:pPr lvl="1"/>
            <a:r>
              <a:rPr lang="en-CA" dirty="0" smtClean="0"/>
              <a:t>Credibility</a:t>
            </a:r>
          </a:p>
          <a:p>
            <a:pPr lvl="1"/>
            <a:r>
              <a:rPr lang="en-CA" dirty="0" smtClean="0"/>
              <a:t>Leadership skills</a:t>
            </a:r>
          </a:p>
          <a:p>
            <a:pPr lvl="1"/>
            <a:r>
              <a:rPr lang="en-CA" dirty="0" smtClean="0"/>
              <a:t>Management skills</a:t>
            </a:r>
          </a:p>
          <a:p>
            <a:endParaRPr lang="en-CA" dirty="0"/>
          </a:p>
          <a:p>
            <a:r>
              <a:rPr lang="en-CA" dirty="0" smtClean="0"/>
              <a:t>Stages teams go through</a:t>
            </a:r>
            <a:endParaRPr lang="en-CA" dirty="0"/>
          </a:p>
          <a:p>
            <a:pPr lvl="1"/>
            <a:r>
              <a:rPr lang="en-CA" dirty="0"/>
              <a:t>Forming</a:t>
            </a:r>
          </a:p>
          <a:p>
            <a:pPr lvl="1"/>
            <a:r>
              <a:rPr lang="en-CA" dirty="0"/>
              <a:t>Storming</a:t>
            </a:r>
          </a:p>
          <a:p>
            <a:pPr lvl="1"/>
            <a:r>
              <a:rPr lang="en-CA" dirty="0"/>
              <a:t>Norming</a:t>
            </a:r>
          </a:p>
          <a:p>
            <a:pPr lvl="1"/>
            <a:r>
              <a:rPr lang="en-CA" dirty="0" smtClean="0"/>
              <a:t>Performing</a:t>
            </a:r>
            <a:endParaRPr lang="en-CA" dirty="0"/>
          </a:p>
        </p:txBody>
      </p:sp>
      <p:pic>
        <p:nvPicPr>
          <p:cNvPr id="9" name="Content Placeholder 7"/>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2036" b="7776"/>
          <a:stretch/>
        </p:blipFill>
        <p:spPr>
          <a:xfrm>
            <a:off x="5181600" y="2209800"/>
            <a:ext cx="3245864" cy="3151414"/>
          </a:xfrm>
        </p:spPr>
      </p:pic>
    </p:spTree>
    <p:extLst>
      <p:ext uri="{BB962C8B-B14F-4D97-AF65-F5344CB8AC3E}">
        <p14:creationId xmlns:p14="http://schemas.microsoft.com/office/powerpoint/2010/main" val="1041497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40" y="1178719"/>
            <a:ext cx="5938242" cy="857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solidFill>
                  <a:srgbClr val="ED1C24"/>
                </a:solidFill>
                <a:ea typeface="+mj-ea"/>
              </a:rPr>
              <a:t>3. Envisage</a:t>
            </a:r>
            <a:endParaRPr lang="en-US" dirty="0">
              <a:solidFill>
                <a:srgbClr val="ED1C24"/>
              </a:solidFill>
              <a:ea typeface="+mj-ea"/>
            </a:endParaRPr>
          </a:p>
        </p:txBody>
      </p:sp>
      <p:sp>
        <p:nvSpPr>
          <p:cNvPr id="3" name="Content Placeholder 2"/>
          <p:cNvSpPr>
            <a:spLocks noGrp="1"/>
          </p:cNvSpPr>
          <p:nvPr>
            <p:ph sz="half" idx="1"/>
          </p:nvPr>
        </p:nvSpPr>
        <p:spPr>
          <a:xfrm>
            <a:off x="571500" y="2033985"/>
            <a:ext cx="5925344" cy="398581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rmAutofit/>
          </a:bodyPr>
          <a:lstStyle/>
          <a:p>
            <a:pPr>
              <a:lnSpc>
                <a:spcPct val="114000"/>
              </a:lnSpc>
              <a:spcBef>
                <a:spcPts val="0"/>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2000" dirty="0">
                <a:solidFill>
                  <a:srgbClr val="ED1C24"/>
                </a:solidFill>
                <a:latin typeface="Corbel" panose="020B0503020204020204" pitchFamily="34" charset="0"/>
                <a:ea typeface="Arial" panose="020B0604020202020204" pitchFamily="34" charset="0"/>
              </a:rPr>
              <a:t>Co-create the future</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ea typeface="Arial" panose="020B0604020202020204" pitchFamily="34" charset="0"/>
              </a:rPr>
              <a:t>Involve a diverse range of relevant stakeholders in the problem solving process.  Input increases commitment (and quality of the solution).</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b="1" dirty="0">
              <a:solidFill>
                <a:srgbClr val="00A7CF"/>
              </a:solidFill>
              <a:latin typeface="Corbel" panose="020B0503020204020204" pitchFamily="34" charset="0"/>
              <a:ea typeface="Arial" panose="020B0604020202020204" pitchFamily="34" charset="0"/>
            </a:endParaRPr>
          </a:p>
          <a:p>
            <a:pPr>
              <a:lnSpc>
                <a:spcPct val="114000"/>
              </a:lnSpc>
              <a:spcBef>
                <a:spcPts val="0"/>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2000" dirty="0" smtClean="0">
                <a:solidFill>
                  <a:srgbClr val="ED1C24"/>
                </a:solidFill>
                <a:latin typeface="Corbel" panose="020B0503020204020204" pitchFamily="34" charset="0"/>
                <a:ea typeface="Arial" panose="020B0604020202020204" pitchFamily="34" charset="0"/>
              </a:rPr>
              <a:t>Use the right problem solving method for the situation</a:t>
            </a:r>
            <a:endParaRPr lang="en-CA" altLang="en-US" sz="2000" dirty="0">
              <a:solidFill>
                <a:srgbClr val="ED1C24"/>
              </a:solidFill>
              <a:latin typeface="Corbel" panose="020B0503020204020204" pitchFamily="34" charset="0"/>
              <a:ea typeface="Arial" panose="020B0604020202020204" pitchFamily="34" charset="0"/>
            </a:endParaRPr>
          </a:p>
          <a:p>
            <a:pPr marL="214304" indent="-214304">
              <a:lnSpc>
                <a:spcPct val="114000"/>
              </a:lnSpc>
              <a:spcBef>
                <a:spcPts val="0"/>
              </a:spcBef>
              <a:buFont typeface="Arial"/>
              <a:buChar cha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ea typeface="Arial" panose="020B0604020202020204" pitchFamily="34" charset="0"/>
              </a:rPr>
              <a:t>Need to create something new?  Consider Design Thinking</a:t>
            </a:r>
          </a:p>
          <a:p>
            <a:pPr marL="214304" indent="-214304">
              <a:lnSpc>
                <a:spcPct val="114000"/>
              </a:lnSpc>
              <a:spcBef>
                <a:spcPts val="0"/>
              </a:spcBef>
              <a:buFont typeface="Arial"/>
              <a:buChar cha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ea typeface="Arial" panose="020B0604020202020204" pitchFamily="34" charset="0"/>
              </a:rPr>
              <a:t>Need to optimize what exists today?  Consider Lean / Six Sigma</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b="1" dirty="0">
              <a:solidFill>
                <a:srgbClr val="00A7CF"/>
              </a:solidFill>
              <a:latin typeface="Corbel" panose="020B0503020204020204" pitchFamily="34" charset="0"/>
              <a:ea typeface="Arial" panose="020B0604020202020204" pitchFamily="34" charset="0"/>
            </a:endParaRPr>
          </a:p>
          <a:p>
            <a:pPr>
              <a:lnSpc>
                <a:spcPct val="114000"/>
              </a:lnSpc>
              <a:spcBef>
                <a:spcPts val="0"/>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2000" dirty="0">
                <a:solidFill>
                  <a:srgbClr val="ED1C24"/>
                </a:solidFill>
                <a:latin typeface="Corbel" panose="020B0503020204020204" pitchFamily="34" charset="0"/>
                <a:ea typeface="Arial" panose="020B0604020202020204" pitchFamily="34" charset="0"/>
              </a:rPr>
              <a:t>Articulate your vision: “Where are we going to go”</a:t>
            </a:r>
            <a:endParaRPr lang="en-CA" altLang="ja-JP" sz="2000" dirty="0">
              <a:solidFill>
                <a:srgbClr val="ED1C24"/>
              </a:solidFill>
              <a:latin typeface="Corbel" panose="020B0503020204020204" pitchFamily="34" charset="0"/>
              <a:ea typeface="Arial" panose="020B0604020202020204" pitchFamily="34" charset="0"/>
            </a:endParaRP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ea typeface="Arial" panose="020B0604020202020204" pitchFamily="34" charset="0"/>
              </a:rPr>
              <a:t>Make it Tangible, Desirable, Feasible &amp; Flexible, Focused &amp; Simple.  </a:t>
            </a:r>
            <a:br>
              <a:rPr lang="en-CA" altLang="en-US" sz="1500" dirty="0">
                <a:latin typeface="Corbel" panose="020B0503020204020204" pitchFamily="34" charset="0"/>
                <a:ea typeface="Arial" panose="020B0604020202020204" pitchFamily="34" charset="0"/>
              </a:rPr>
            </a:br>
            <a:r>
              <a:rPr lang="en-US" altLang="en-US" sz="1500" dirty="0">
                <a:latin typeface="Corbel" panose="020B0503020204020204" pitchFamily="34" charset="0"/>
                <a:ea typeface="Arial" panose="020B0604020202020204" pitchFamily="34" charset="0"/>
              </a:rPr>
              <a:t>Great visions are behavioral at their core and translate easily into action.</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US" altLang="en-US" sz="1500" dirty="0">
              <a:latin typeface="Corbel" panose="020B0503020204020204" pitchFamily="34" charset="0"/>
              <a:ea typeface="Arial" panose="020B0604020202020204" pitchFamily="34" charset="0"/>
            </a:endParaRPr>
          </a:p>
          <a:p>
            <a:pPr>
              <a:lnSpc>
                <a:spcPct val="114000"/>
              </a:lnSpc>
              <a:spcBef>
                <a:spcPts val="0"/>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US" altLang="en-US" sz="2000" dirty="0">
                <a:solidFill>
                  <a:srgbClr val="ED1C24"/>
                </a:solidFill>
                <a:latin typeface="Corbel" panose="020B0503020204020204" pitchFamily="34" charset="0"/>
                <a:ea typeface="Arial" panose="020B0604020202020204" pitchFamily="34" charset="0"/>
              </a:rPr>
              <a:t>Define how success is to be measured.</a:t>
            </a:r>
          </a:p>
        </p:txBody>
      </p:sp>
      <p:pic>
        <p:nvPicPr>
          <p:cNvPr id="12" name="Content Placeholder 12"/>
          <p:cNvPicPr>
            <a:picLocks noGrp="1" noChangeAspect="1"/>
          </p:cNvPicPr>
          <p:nvPr>
            <p:ph sz="half" idx="13"/>
          </p:nvPr>
        </p:nvPicPr>
        <p:blipFill>
          <a:blip r:embed="rId3">
            <a:extLst>
              <a:ext uri="{28A0092B-C50C-407E-A947-70E740481C1C}">
                <a14:useLocalDpi xmlns:a14="http://schemas.microsoft.com/office/drawing/2010/main"/>
              </a:ext>
            </a:extLst>
          </a:blip>
          <a:stretch>
            <a:fillRect/>
          </a:stretch>
        </p:blipFill>
        <p:spPr>
          <a:xfrm>
            <a:off x="6837562" y="849986"/>
            <a:ext cx="2201861" cy="2484959"/>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8" name="TextBox 10"/>
          <p:cNvSpPr txBox="1">
            <a:spLocks noChangeArrowheads="1"/>
          </p:cNvSpPr>
          <p:nvPr/>
        </p:nvSpPr>
        <p:spPr bwMode="auto">
          <a:xfrm>
            <a:off x="7499946" y="5443153"/>
            <a:ext cx="886023"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latin typeface="Corbel" panose="020B0503020204020204" pitchFamily="34" charset="0"/>
              </a:rPr>
              <a:t>More of / Less of</a:t>
            </a:r>
          </a:p>
        </p:txBody>
      </p:sp>
      <p:sp>
        <p:nvSpPr>
          <p:cNvPr id="13" name="TextBox 8"/>
          <p:cNvSpPr txBox="1">
            <a:spLocks noChangeArrowheads="1"/>
          </p:cNvSpPr>
          <p:nvPr/>
        </p:nvSpPr>
        <p:spPr bwMode="auto">
          <a:xfrm>
            <a:off x="7152083" y="3772759"/>
            <a:ext cx="1516243" cy="265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CA" altLang="en-US" sz="1125" b="1" dirty="0">
                <a:latin typeface="Corbel" panose="020B0503020204020204" pitchFamily="34" charset="0"/>
              </a:rPr>
              <a:t>TOOLS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2736" y="4058260"/>
            <a:ext cx="1020443" cy="1327500"/>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Tree>
    <p:extLst>
      <p:ext uri="{BB962C8B-B14F-4D97-AF65-F5344CB8AC3E}">
        <p14:creationId xmlns:p14="http://schemas.microsoft.com/office/powerpoint/2010/main" val="280356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52712" y="3333028"/>
            <a:ext cx="3335490" cy="12857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8"/>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413053" y="2037954"/>
            <a:ext cx="8209776" cy="1133948"/>
          </a:xfrm>
          <a:prstGeom prst="rect">
            <a:avLst/>
          </a:prstGeom>
          <a:solidFill>
            <a:srgbClr val="ED1C24"/>
          </a:solidFill>
          <a:ln>
            <a:solidFill>
              <a:srgbClr val="ED1C24"/>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Title 1"/>
          <p:cNvSpPr>
            <a:spLocks noGrp="1"/>
          </p:cNvSpPr>
          <p:nvPr>
            <p:ph type="title"/>
          </p:nvPr>
        </p:nvSpPr>
        <p:spPr>
          <a:xfrm>
            <a:off x="564555" y="796766"/>
            <a:ext cx="8141891" cy="857250"/>
          </a:xfrm>
        </p:spPr>
        <p:txBody>
          <a:bodyPr/>
          <a:lstStyle/>
          <a:p>
            <a:pPr>
              <a:lnSpc>
                <a:spcPct val="100000"/>
              </a:lnSpc>
              <a:defRPr/>
            </a:pPr>
            <a:r>
              <a:rPr lang="en-US" sz="2750" dirty="0">
                <a:ea typeface="ＭＳ Ｐゴシック" charset="0"/>
              </a:rPr>
              <a:t>Change is How We Realize Great Solutions</a:t>
            </a:r>
          </a:p>
        </p:txBody>
      </p:sp>
      <p:sp>
        <p:nvSpPr>
          <p:cNvPr id="43" name="Shape 63"/>
          <p:cNvSpPr txBox="1">
            <a:spLocks noChangeArrowheads="1"/>
          </p:cNvSpPr>
          <p:nvPr/>
        </p:nvSpPr>
        <p:spPr bwMode="auto">
          <a:xfrm>
            <a:off x="4550474" y="2472229"/>
            <a:ext cx="3562946" cy="783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7141" tIns="57141" rIns="57141" bIns="57141"/>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buClr>
                <a:srgbClr val="000000"/>
              </a:buClr>
              <a:buSzPct val="61000"/>
              <a:buFont typeface="Arial" panose="020B0604020202020204" pitchFamily="34" charset="0"/>
              <a:buNone/>
            </a:pPr>
            <a:r>
              <a:rPr lang="en-GB" altLang="en-US" sz="2000" b="1" dirty="0">
                <a:latin typeface="Corbel" panose="020B0503020204020204" pitchFamily="34" charset="0"/>
                <a:sym typeface="Lato" panose="020F0502020204030203" pitchFamily="34" charset="0"/>
              </a:rPr>
              <a:t>ORGANIZATION</a:t>
            </a:r>
            <a:endParaRPr lang="en-US" altLang="en-US" sz="2000" b="1" dirty="0">
              <a:latin typeface="Corbel" panose="020B0503020204020204" pitchFamily="34" charset="0"/>
              <a:sym typeface="Lato" panose="020F0502020204030203" pitchFamily="34" charset="0"/>
            </a:endParaRPr>
          </a:p>
        </p:txBody>
      </p:sp>
      <p:sp>
        <p:nvSpPr>
          <p:cNvPr id="44" name="Shape 64"/>
          <p:cNvSpPr txBox="1">
            <a:spLocks noChangeArrowheads="1"/>
          </p:cNvSpPr>
          <p:nvPr/>
        </p:nvSpPr>
        <p:spPr bwMode="auto">
          <a:xfrm>
            <a:off x="1134710" y="2288421"/>
            <a:ext cx="3147219" cy="6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7141" tIns="57141" rIns="57141" bIns="57141"/>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r>
              <a:rPr lang="en-GB" altLang="en-US" sz="2000" b="1" dirty="0">
                <a:solidFill>
                  <a:schemeClr val="bg1">
                    <a:lumMod val="50000"/>
                  </a:schemeClr>
                </a:solidFill>
                <a:latin typeface="Corbel" panose="020B0503020204020204" pitchFamily="34" charset="0"/>
                <a:sym typeface="Lato" panose="020F0502020204030203" pitchFamily="34" charset="0"/>
              </a:rPr>
              <a:t>SOLUTION</a:t>
            </a:r>
            <a:endParaRPr lang="en-US" altLang="en-US" sz="2000" b="1" dirty="0">
              <a:solidFill>
                <a:schemeClr val="bg1">
                  <a:lumMod val="50000"/>
                </a:schemeClr>
              </a:solidFill>
              <a:latin typeface="Corbel" panose="020B0503020204020204" pitchFamily="34" charset="0"/>
              <a:sym typeface="Lato" panose="020F0502020204030203" pitchFamily="34" charset="0"/>
            </a:endParaRPr>
          </a:p>
        </p:txBody>
      </p:sp>
      <p:sp>
        <p:nvSpPr>
          <p:cNvPr id="18" name="Rounded Rectangle 25"/>
          <p:cNvSpPr>
            <a:spLocks noChangeArrowheads="1"/>
          </p:cNvSpPr>
          <p:nvPr/>
        </p:nvSpPr>
        <p:spPr bwMode="auto">
          <a:xfrm>
            <a:off x="470753" y="5086173"/>
            <a:ext cx="3346313" cy="288554"/>
          </a:xfrm>
          <a:prstGeom prst="roundRect">
            <a:avLst>
              <a:gd name="adj" fmla="val 0"/>
            </a:avLst>
          </a:prstGeom>
          <a:noFill/>
          <a:ln>
            <a:noFill/>
          </a:ln>
          <a:extLst/>
        </p:spPr>
        <p:txBody>
          <a:bodyPr anchor="ct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250" dirty="0">
                <a:solidFill>
                  <a:schemeClr val="tx1"/>
                </a:solidFill>
                <a:latin typeface="Corbel" panose="020B0503020204020204" pitchFamily="34" charset="0"/>
              </a:rPr>
              <a:t>Align </a:t>
            </a:r>
            <a:r>
              <a:rPr lang="en-US" altLang="en-US" sz="1250" i="1" dirty="0">
                <a:solidFill>
                  <a:schemeClr val="tx1"/>
                </a:solidFill>
                <a:latin typeface="Corbel" panose="020B0503020204020204" pitchFamily="34" charset="0"/>
              </a:rPr>
              <a:t>key stakeholders</a:t>
            </a:r>
          </a:p>
        </p:txBody>
      </p:sp>
      <p:pic>
        <p:nvPicPr>
          <p:cNvPr id="19"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3991247" y="3382987"/>
            <a:ext cx="47625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p:cNvSpPr txBox="1"/>
          <p:nvPr/>
        </p:nvSpPr>
        <p:spPr>
          <a:xfrm>
            <a:off x="413053" y="4606081"/>
            <a:ext cx="1021434" cy="246221"/>
          </a:xfrm>
          <a:prstGeom prst="rect">
            <a:avLst/>
          </a:prstGeom>
          <a:noFill/>
        </p:spPr>
        <p:txBody>
          <a:bodyPr wrap="none" rtlCol="0">
            <a:spAutoFit/>
          </a:bodyPr>
          <a:lstStyle/>
          <a:p>
            <a:pPr algn="ctr"/>
            <a:r>
              <a:rPr lang="en-US" sz="1000" b="1" dirty="0">
                <a:latin typeface="Corbel" charset="0"/>
                <a:ea typeface="Corbel" charset="0"/>
                <a:cs typeface="Corbel" charset="0"/>
              </a:rPr>
              <a:t>UNDERSTAND</a:t>
            </a:r>
          </a:p>
        </p:txBody>
      </p:sp>
      <p:sp>
        <p:nvSpPr>
          <p:cNvPr id="21" name="TextBox 20"/>
          <p:cNvSpPr txBox="1"/>
          <p:nvPr/>
        </p:nvSpPr>
        <p:spPr>
          <a:xfrm>
            <a:off x="1775866" y="4606081"/>
            <a:ext cx="601447" cy="246221"/>
          </a:xfrm>
          <a:prstGeom prst="rect">
            <a:avLst/>
          </a:prstGeom>
          <a:noFill/>
        </p:spPr>
        <p:txBody>
          <a:bodyPr wrap="none" rtlCol="0">
            <a:spAutoFit/>
          </a:bodyPr>
          <a:lstStyle/>
          <a:p>
            <a:pPr algn="ctr"/>
            <a:r>
              <a:rPr lang="en-US" sz="1000" b="1" dirty="0">
                <a:latin typeface="Corbel" charset="0"/>
                <a:ea typeface="Corbel" charset="0"/>
                <a:cs typeface="Corbel" charset="0"/>
              </a:rPr>
              <a:t>ENLIST</a:t>
            </a:r>
          </a:p>
        </p:txBody>
      </p:sp>
      <p:sp>
        <p:nvSpPr>
          <p:cNvPr id="22" name="TextBox 21"/>
          <p:cNvSpPr txBox="1"/>
          <p:nvPr/>
        </p:nvSpPr>
        <p:spPr>
          <a:xfrm>
            <a:off x="2922410" y="4606081"/>
            <a:ext cx="784190" cy="246221"/>
          </a:xfrm>
          <a:prstGeom prst="rect">
            <a:avLst/>
          </a:prstGeom>
          <a:noFill/>
        </p:spPr>
        <p:txBody>
          <a:bodyPr wrap="none" rtlCol="0">
            <a:spAutoFit/>
          </a:bodyPr>
          <a:lstStyle/>
          <a:p>
            <a:pPr algn="ctr"/>
            <a:r>
              <a:rPr lang="en-US" sz="1000" b="1" dirty="0">
                <a:latin typeface="Corbel" charset="0"/>
                <a:ea typeface="Corbel" charset="0"/>
                <a:cs typeface="Corbel" charset="0"/>
              </a:rPr>
              <a:t>ENVISAGE</a:t>
            </a:r>
          </a:p>
        </p:txBody>
      </p:sp>
      <p:sp>
        <p:nvSpPr>
          <p:cNvPr id="23" name="TextBox 22"/>
          <p:cNvSpPr txBox="1"/>
          <p:nvPr/>
        </p:nvSpPr>
        <p:spPr>
          <a:xfrm>
            <a:off x="4110962" y="4606081"/>
            <a:ext cx="806632" cy="246221"/>
          </a:xfrm>
          <a:prstGeom prst="rect">
            <a:avLst/>
          </a:prstGeom>
          <a:noFill/>
        </p:spPr>
        <p:txBody>
          <a:bodyPr wrap="none" rtlCol="0">
            <a:spAutoFit/>
          </a:bodyPr>
          <a:lstStyle/>
          <a:p>
            <a:pPr algn="ctr"/>
            <a:r>
              <a:rPr lang="en-US" sz="1000" b="1" dirty="0">
                <a:latin typeface="Corbel" charset="0"/>
                <a:ea typeface="Corbel" charset="0"/>
                <a:cs typeface="Corbel" charset="0"/>
              </a:rPr>
              <a:t>MOTIVATE</a:t>
            </a:r>
          </a:p>
        </p:txBody>
      </p:sp>
      <p:sp>
        <p:nvSpPr>
          <p:cNvPr id="24" name="TextBox 23"/>
          <p:cNvSpPr txBox="1"/>
          <p:nvPr/>
        </p:nvSpPr>
        <p:spPr>
          <a:xfrm>
            <a:off x="5114738" y="4606081"/>
            <a:ext cx="1090363" cy="246221"/>
          </a:xfrm>
          <a:prstGeom prst="rect">
            <a:avLst/>
          </a:prstGeom>
          <a:noFill/>
        </p:spPr>
        <p:txBody>
          <a:bodyPr wrap="none" rtlCol="0">
            <a:spAutoFit/>
          </a:bodyPr>
          <a:lstStyle/>
          <a:p>
            <a:pPr algn="ctr"/>
            <a:r>
              <a:rPr lang="en-US" sz="1000" b="1" dirty="0">
                <a:latin typeface="Corbel" charset="0"/>
                <a:ea typeface="Corbel" charset="0"/>
                <a:cs typeface="Corbel" charset="0"/>
              </a:rPr>
              <a:t>COMMUNICATE</a:t>
            </a:r>
          </a:p>
        </p:txBody>
      </p:sp>
      <p:sp>
        <p:nvSpPr>
          <p:cNvPr id="25" name="TextBox 24"/>
          <p:cNvSpPr txBox="1"/>
          <p:nvPr/>
        </p:nvSpPr>
        <p:spPr>
          <a:xfrm>
            <a:off x="6758598" y="4606081"/>
            <a:ext cx="418704" cy="246221"/>
          </a:xfrm>
          <a:prstGeom prst="rect">
            <a:avLst/>
          </a:prstGeom>
          <a:noFill/>
        </p:spPr>
        <p:txBody>
          <a:bodyPr wrap="none" rtlCol="0">
            <a:spAutoFit/>
          </a:bodyPr>
          <a:lstStyle/>
          <a:p>
            <a:pPr algn="ctr"/>
            <a:r>
              <a:rPr lang="en-US" sz="1000" b="1" dirty="0">
                <a:latin typeface="Corbel" charset="0"/>
                <a:ea typeface="Corbel" charset="0"/>
                <a:cs typeface="Corbel" charset="0"/>
              </a:rPr>
              <a:t>ACT</a:t>
            </a:r>
          </a:p>
        </p:txBody>
      </p:sp>
      <p:sp>
        <p:nvSpPr>
          <p:cNvPr id="26" name="TextBox 25"/>
          <p:cNvSpPr txBox="1"/>
          <p:nvPr/>
        </p:nvSpPr>
        <p:spPr>
          <a:xfrm>
            <a:off x="7625947" y="4606081"/>
            <a:ext cx="1039067" cy="246221"/>
          </a:xfrm>
          <a:prstGeom prst="rect">
            <a:avLst/>
          </a:prstGeom>
          <a:noFill/>
        </p:spPr>
        <p:txBody>
          <a:bodyPr wrap="none" rtlCol="0">
            <a:spAutoFit/>
          </a:bodyPr>
          <a:lstStyle/>
          <a:p>
            <a:pPr algn="ctr"/>
            <a:r>
              <a:rPr lang="en-US" sz="1000" b="1" dirty="0">
                <a:latin typeface="Corbel" charset="0"/>
                <a:ea typeface="Corbel" charset="0"/>
                <a:cs typeface="Corbel" charset="0"/>
              </a:rPr>
              <a:t>CONSOLIDATE</a:t>
            </a:r>
          </a:p>
        </p:txBody>
      </p:sp>
      <p:cxnSp>
        <p:nvCxnSpPr>
          <p:cNvPr id="27" name="Straight Connector 26"/>
          <p:cNvCxnSpPr/>
          <p:nvPr/>
        </p:nvCxnSpPr>
        <p:spPr bwMode="auto">
          <a:xfrm>
            <a:off x="440153" y="5049988"/>
            <a:ext cx="3384128" cy="0"/>
          </a:xfrm>
          <a:prstGeom prst="line">
            <a:avLst/>
          </a:prstGeom>
          <a:solidFill>
            <a:schemeClr val="accent1"/>
          </a:solidFill>
          <a:ln w="76200" cap="flat" cmpd="sng" algn="ctr">
            <a:solidFill>
              <a:srgbClr val="ED1C24"/>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8" name="Rounded Rectangle 25"/>
          <p:cNvSpPr>
            <a:spLocks noChangeArrowheads="1"/>
          </p:cNvSpPr>
          <p:nvPr/>
        </p:nvSpPr>
        <p:spPr bwMode="auto">
          <a:xfrm>
            <a:off x="4108873" y="5080393"/>
            <a:ext cx="4549877" cy="288554"/>
          </a:xfrm>
          <a:prstGeom prst="roundRect">
            <a:avLst>
              <a:gd name="adj" fmla="val 0"/>
            </a:avLst>
          </a:prstGeom>
          <a:noFill/>
          <a:ln>
            <a:noFill/>
          </a:ln>
          <a:extLst/>
        </p:spPr>
        <p:txBody>
          <a:bodyPr anchor="ct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250" dirty="0">
                <a:solidFill>
                  <a:schemeClr val="tx1"/>
                </a:solidFill>
                <a:latin typeface="Corbel" panose="020B0503020204020204" pitchFamily="34" charset="0"/>
              </a:rPr>
              <a:t>Engage </a:t>
            </a:r>
            <a:r>
              <a:rPr lang="en-US" altLang="en-US" sz="1250" i="1" dirty="0">
                <a:solidFill>
                  <a:schemeClr val="tx1"/>
                </a:solidFill>
                <a:latin typeface="Corbel" panose="020B0503020204020204" pitchFamily="34" charset="0"/>
              </a:rPr>
              <a:t>the organization</a:t>
            </a:r>
          </a:p>
        </p:txBody>
      </p:sp>
      <p:cxnSp>
        <p:nvCxnSpPr>
          <p:cNvPr id="29" name="Straight Connector 28"/>
          <p:cNvCxnSpPr/>
          <p:nvPr/>
        </p:nvCxnSpPr>
        <p:spPr bwMode="auto">
          <a:xfrm>
            <a:off x="4078275" y="5044208"/>
            <a:ext cx="4601291" cy="0"/>
          </a:xfrm>
          <a:prstGeom prst="line">
            <a:avLst/>
          </a:prstGeom>
          <a:solidFill>
            <a:schemeClr val="accent1"/>
          </a:solidFill>
          <a:ln w="76200" cap="flat" cmpd="sng" algn="ctr">
            <a:solidFill>
              <a:srgbClr val="ED1C24"/>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Rectangle 29"/>
          <p:cNvSpPr/>
          <p:nvPr/>
        </p:nvSpPr>
        <p:spPr bwMode="auto">
          <a:xfrm>
            <a:off x="428653" y="3215559"/>
            <a:ext cx="3521225" cy="2172141"/>
          </a:xfrm>
          <a:prstGeom prst="rect">
            <a:avLst/>
          </a:prstGeom>
          <a:solidFill>
            <a:srgbClr val="3333FF">
              <a:alpha val="78824"/>
            </a:srgbClr>
          </a:solidFill>
          <a:ln w="9525" cap="flat" cmpd="sng" algn="ctr">
            <a:noFill/>
            <a:prstDash val="solid"/>
            <a:round/>
            <a:headEnd type="none" w="med" len="med"/>
            <a:tailEnd type="none" w="med" len="med"/>
          </a:ln>
          <a:effectLst/>
          <a:extLst/>
        </p:spPr>
        <p:txBody>
          <a:bodyPr vert="horz" wrap="square" lIns="57150" tIns="28575" rIns="57150" bIns="28575" numCol="1" rtlCol="0" anchor="t" anchorCtr="0" compatLnSpc="1">
            <a:prstTxWarp prst="textNoShape">
              <a:avLst/>
            </a:prstTxWarp>
          </a:bodyPr>
          <a:lstStyle/>
          <a:p>
            <a:pPr defTabSz="816538"/>
            <a:endParaRPr lang="en-US" sz="1562">
              <a:latin typeface="Trebuchet MS" charset="0"/>
              <a:ea typeface="ＭＳ Ｐゴシック" charset="0"/>
              <a:cs typeface="Arial" charset="0"/>
            </a:endParaRPr>
          </a:p>
        </p:txBody>
      </p:sp>
    </p:spTree>
    <p:extLst>
      <p:ext uri="{BB962C8B-B14F-4D97-AF65-F5344CB8AC3E}">
        <p14:creationId xmlns:p14="http://schemas.microsoft.com/office/powerpoint/2010/main" val="295277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1500" y="1447800"/>
            <a:ext cx="5925344" cy="4887559"/>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rmAutofit lnSpcReduction="10000"/>
          </a:bodyPr>
          <a:lstStyle/>
          <a:p>
            <a:pPr>
              <a:lnSpc>
                <a:spcPct val="114000"/>
              </a:lnSpc>
              <a:spcBef>
                <a:spcPts val="0"/>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ea typeface="Arial" panose="020B0604020202020204" pitchFamily="34" charset="0"/>
              </a:rPr>
              <a:t>The traditional view of motivation is extrinsic.</a:t>
            </a:r>
          </a:p>
          <a:p>
            <a:pPr lvl="1">
              <a:spcAft>
                <a:spcPct val="15000"/>
              </a:spcAft>
              <a:buFontTx/>
              <a:buChar char="•"/>
            </a:pPr>
            <a:r>
              <a:rPr lang="en-US" altLang="en-US" sz="1350" dirty="0">
                <a:latin typeface="Calibri" panose="020F0502020204030204" pitchFamily="34" charset="0"/>
              </a:rPr>
              <a:t>Given by another person, typically a supervisor</a:t>
            </a:r>
          </a:p>
          <a:p>
            <a:pPr lvl="1">
              <a:spcAft>
                <a:spcPct val="15000"/>
              </a:spcAft>
              <a:buFontTx/>
              <a:buChar char="•"/>
            </a:pPr>
            <a:r>
              <a:rPr lang="en-US" altLang="en-US" sz="1350" dirty="0">
                <a:latin typeface="Calibri" panose="020F0502020204030204" pitchFamily="34" charset="0"/>
              </a:rPr>
              <a:t>Pay raise and promotions</a:t>
            </a:r>
          </a:p>
          <a:p>
            <a:pPr lvl="1">
              <a:spcAft>
                <a:spcPct val="15000"/>
              </a:spcAft>
              <a:buFontTx/>
              <a:buChar char="•"/>
            </a:pPr>
            <a:r>
              <a:rPr lang="en-US" altLang="en-US" sz="1350" dirty="0">
                <a:latin typeface="Calibri" panose="020F0502020204030204" pitchFamily="34" charset="0"/>
              </a:rPr>
              <a:t>Appeal to the lower needs of individuals</a:t>
            </a:r>
          </a:p>
          <a:p>
            <a:pPr lvl="1">
              <a:spcAft>
                <a:spcPct val="15000"/>
              </a:spcAft>
              <a:buFontTx/>
              <a:buChar char="•"/>
            </a:pPr>
            <a:endParaRPr lang="en-CA" altLang="en-US" sz="1250" dirty="0">
              <a:latin typeface="Corbel" panose="020B0503020204020204" pitchFamily="34" charset="0"/>
              <a:ea typeface="Arial" panose="020B0604020202020204" pitchFamily="34" charset="0"/>
            </a:endParaRPr>
          </a:p>
          <a:p>
            <a:pPr>
              <a:lnSpc>
                <a:spcPct val="114000"/>
              </a:lnSpc>
              <a:spcBef>
                <a:spcPts val="0"/>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ea typeface="Arial" panose="020B0604020202020204" pitchFamily="34" charset="0"/>
              </a:rPr>
              <a:t>Today, the number one work motivator is emotion, not money.</a:t>
            </a:r>
            <a:r>
              <a:rPr lang="en-CA" altLang="en-US" sz="1500" baseline="30000" dirty="0">
                <a:latin typeface="Corbel" panose="020B0503020204020204" pitchFamily="34" charset="0"/>
                <a:ea typeface="Arial" panose="020B0604020202020204" pitchFamily="34" charset="0"/>
              </a:rPr>
              <a:t> *</a:t>
            </a:r>
            <a:endParaRPr lang="en-CA" altLang="en-US" sz="1500" dirty="0">
              <a:latin typeface="Corbel" panose="020B0503020204020204" pitchFamily="34" charset="0"/>
              <a:ea typeface="Arial" panose="020B0604020202020204" pitchFamily="34" charset="0"/>
            </a:endParaRPr>
          </a:p>
          <a:p>
            <a:pPr lvl="1">
              <a:spcAft>
                <a:spcPct val="15000"/>
              </a:spcAft>
              <a:buFontTx/>
              <a:buChar char="•"/>
            </a:pPr>
            <a:r>
              <a:rPr lang="en-US" altLang="en-US" sz="1350" dirty="0">
                <a:latin typeface="Calibri" panose="020F0502020204030204" pitchFamily="34" charset="0"/>
              </a:rPr>
              <a:t>Internal satisfactions a person receives in the process of performing a particular action</a:t>
            </a:r>
          </a:p>
          <a:p>
            <a:pPr lvl="1">
              <a:spcAft>
                <a:spcPct val="15000"/>
              </a:spcAft>
              <a:buFontTx/>
              <a:buChar char="•"/>
            </a:pPr>
            <a:r>
              <a:rPr lang="en-US" altLang="en-US" sz="1350" dirty="0">
                <a:latin typeface="Calibri" panose="020F0502020204030204" pitchFamily="34" charset="0"/>
              </a:rPr>
              <a:t>Appeal to the higher needs of individuals</a:t>
            </a:r>
          </a:p>
          <a:p>
            <a:pPr lvl="1">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250" dirty="0">
              <a:latin typeface="Corbel" panose="020B0503020204020204" pitchFamily="34" charset="0"/>
              <a:ea typeface="Arial" panose="020B0604020202020204" pitchFamily="34" charset="0"/>
            </a:endParaRP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latin typeface="Corbel" panose="020B0503020204020204" pitchFamily="34" charset="0"/>
              <a:ea typeface="Arial" panose="020B0604020202020204" pitchFamily="34" charset="0"/>
            </a:endParaRP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latin typeface="Corbel" panose="020B0503020204020204" pitchFamily="34" charset="0"/>
              <a:ea typeface="Arial" panose="020B0604020202020204" pitchFamily="34" charset="0"/>
            </a:endParaRP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latin typeface="Corbel" panose="020B0503020204020204" pitchFamily="34" charset="0"/>
              <a:ea typeface="Arial" panose="020B0604020202020204" pitchFamily="34" charset="0"/>
            </a:endParaRP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latin typeface="Corbel" panose="020B0503020204020204" pitchFamily="34" charset="0"/>
              <a:ea typeface="Arial" panose="020B0604020202020204" pitchFamily="34" charset="0"/>
            </a:endParaRP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latin typeface="Corbel" panose="020B0503020204020204" pitchFamily="34" charset="0"/>
              <a:ea typeface="Arial" panose="020B0604020202020204" pitchFamily="34" charset="0"/>
            </a:endParaRPr>
          </a:p>
          <a:p>
            <a:pPr>
              <a:lnSpc>
                <a:spcPct val="114000"/>
              </a:lnSpc>
              <a:spcBef>
                <a:spcPts val="0"/>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smtClean="0">
                <a:latin typeface="Corbel" panose="020B0503020204020204" pitchFamily="34" charset="0"/>
                <a:ea typeface="Arial" panose="020B0604020202020204" pitchFamily="34" charset="0"/>
              </a:rPr>
              <a:t>MAP the </a:t>
            </a:r>
            <a:r>
              <a:rPr lang="en-CA" altLang="en-US" sz="1500" dirty="0">
                <a:latin typeface="Corbel" panose="020B0503020204020204" pitchFamily="34" charset="0"/>
                <a:ea typeface="Arial" panose="020B0604020202020204" pitchFamily="34" charset="0"/>
              </a:rPr>
              <a:t>Drivers of Motivation: </a:t>
            </a:r>
            <a:r>
              <a:rPr lang="en-CA" altLang="en-US" sz="1500" baseline="30000" dirty="0">
                <a:latin typeface="Corbel" panose="020B0503020204020204" pitchFamily="34" charset="0"/>
                <a:ea typeface="Arial" panose="020B0604020202020204" pitchFamily="34" charset="0"/>
              </a:rPr>
              <a:t>**</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b="1" dirty="0">
                <a:solidFill>
                  <a:srgbClr val="ED1C24"/>
                </a:solidFill>
                <a:latin typeface="Corbel" panose="020B0503020204020204" pitchFamily="34" charset="0"/>
                <a:ea typeface="Arial" panose="020B0604020202020204" pitchFamily="34" charset="0"/>
              </a:rPr>
              <a:t>Mastery</a:t>
            </a:r>
            <a:r>
              <a:rPr lang="en-CA" altLang="en-US" sz="1500" dirty="0">
                <a:solidFill>
                  <a:srgbClr val="ED1C24"/>
                </a:solidFill>
                <a:latin typeface="Corbel" panose="020B0503020204020204" pitchFamily="34" charset="0"/>
                <a:ea typeface="Arial" panose="020B0604020202020204" pitchFamily="34" charset="0"/>
              </a:rPr>
              <a:t> </a:t>
            </a:r>
            <a:r>
              <a:rPr lang="en-CA" altLang="en-US" sz="1500" dirty="0">
                <a:latin typeface="Corbel" panose="020B0503020204020204" pitchFamily="34" charset="0"/>
                <a:ea typeface="Arial" panose="020B0604020202020204" pitchFamily="34" charset="0"/>
              </a:rPr>
              <a:t>– the desire to get better at stuff</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b="1" dirty="0">
                <a:solidFill>
                  <a:srgbClr val="ED1C24"/>
                </a:solidFill>
                <a:latin typeface="Corbel" panose="020B0503020204020204" pitchFamily="34" charset="0"/>
                <a:ea typeface="Arial" panose="020B0604020202020204" pitchFamily="34" charset="0"/>
              </a:rPr>
              <a:t>Autonomy</a:t>
            </a:r>
            <a:r>
              <a:rPr lang="en-CA" altLang="en-US" sz="1500" dirty="0">
                <a:solidFill>
                  <a:srgbClr val="ED1C24"/>
                </a:solidFill>
                <a:latin typeface="Corbel" panose="020B0503020204020204" pitchFamily="34" charset="0"/>
                <a:ea typeface="Arial" panose="020B0604020202020204" pitchFamily="34" charset="0"/>
              </a:rPr>
              <a:t> </a:t>
            </a:r>
            <a:r>
              <a:rPr lang="en-CA" altLang="en-US" sz="1500" dirty="0">
                <a:latin typeface="Corbel" panose="020B0503020204020204" pitchFamily="34" charset="0"/>
                <a:ea typeface="Arial" panose="020B0604020202020204" pitchFamily="34" charset="0"/>
              </a:rPr>
              <a:t>– the desire to direct our own lives</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b="1" dirty="0">
                <a:solidFill>
                  <a:srgbClr val="ED1C24"/>
                </a:solidFill>
                <a:latin typeface="Corbel" panose="020B0503020204020204" pitchFamily="34" charset="0"/>
                <a:ea typeface="Arial" panose="020B0604020202020204" pitchFamily="34" charset="0"/>
              </a:rPr>
              <a:t>Purpose</a:t>
            </a:r>
            <a:r>
              <a:rPr lang="en-CA" altLang="en-US" sz="1500" dirty="0">
                <a:solidFill>
                  <a:srgbClr val="00A7CF"/>
                </a:solidFill>
                <a:latin typeface="Corbel" panose="020B0503020204020204" pitchFamily="34" charset="0"/>
                <a:ea typeface="Arial" panose="020B0604020202020204" pitchFamily="34" charset="0"/>
              </a:rPr>
              <a:t> </a:t>
            </a:r>
            <a:r>
              <a:rPr lang="en-CA" altLang="en-US" sz="1500" dirty="0">
                <a:latin typeface="Corbel" panose="020B0503020204020204" pitchFamily="34" charset="0"/>
                <a:ea typeface="Arial" panose="020B0604020202020204" pitchFamily="34" charset="0"/>
              </a:rPr>
              <a:t>– the feeling we can make a difference</a:t>
            </a:r>
          </a:p>
          <a:p>
            <a:pPr>
              <a:lnSpc>
                <a:spcPct val="114000"/>
              </a:lnSpc>
              <a:spcBef>
                <a:spcPts val="0"/>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baseline="30000" dirty="0">
              <a:latin typeface="Corbel" panose="020B0503020204020204" pitchFamily="34" charset="0"/>
            </a:endParaRPr>
          </a:p>
        </p:txBody>
      </p:sp>
      <p:sp>
        <p:nvSpPr>
          <p:cNvPr id="2" name="Title 1"/>
          <p:cNvSpPr>
            <a:spLocks noGrp="1"/>
          </p:cNvSpPr>
          <p:nvPr>
            <p:ph type="title"/>
          </p:nvPr>
        </p:nvSpPr>
        <p:spPr>
          <a:xfrm>
            <a:off x="558602" y="421361"/>
            <a:ext cx="5938242" cy="857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solidFill>
                  <a:srgbClr val="ED1C24"/>
                </a:solidFill>
                <a:ea typeface="+mj-ea"/>
              </a:rPr>
              <a:t>4. Motivate</a:t>
            </a:r>
            <a:endParaRPr lang="en-US" dirty="0">
              <a:solidFill>
                <a:srgbClr val="ED1C24"/>
              </a:solidFill>
              <a:ea typeface="+mj-ea"/>
            </a:endParaRPr>
          </a:p>
        </p:txBody>
      </p:sp>
      <p:sp>
        <p:nvSpPr>
          <p:cNvPr id="64516" name="Text Box 2"/>
          <p:cNvSpPr txBox="1">
            <a:spLocks noChangeArrowheads="1"/>
          </p:cNvSpPr>
          <p:nvPr/>
        </p:nvSpPr>
        <p:spPr bwMode="auto">
          <a:xfrm>
            <a:off x="3124200" y="6335359"/>
            <a:ext cx="3537149" cy="155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9pPr>
          </a:lstStyle>
          <a:p>
            <a:pPr algn="r" eaLnBrk="1" hangingPunct="1">
              <a:buSzPct val="100000"/>
              <a:buFont typeface="Times New Roman" panose="02020603050405020304" pitchFamily="18" charset="0"/>
              <a:buNone/>
            </a:pPr>
            <a:r>
              <a:rPr lang="en-US" altLang="en-US" sz="625" dirty="0">
                <a:solidFill>
                  <a:schemeClr val="tx1"/>
                </a:solidFill>
                <a:latin typeface="Corbel" panose="020B0503020204020204" pitchFamily="34" charset="0"/>
              </a:rPr>
              <a:t>* Source:  </a:t>
            </a:r>
            <a:r>
              <a:rPr lang="en-US" altLang="en-US" sz="625" dirty="0" err="1">
                <a:solidFill>
                  <a:schemeClr val="tx1"/>
                </a:solidFill>
                <a:latin typeface="Corbel" panose="020B0503020204020204" pitchFamily="34" charset="0"/>
              </a:rPr>
              <a:t>Amabile</a:t>
            </a:r>
            <a:r>
              <a:rPr lang="en-US" altLang="en-US" sz="625" dirty="0">
                <a:solidFill>
                  <a:schemeClr val="tx1"/>
                </a:solidFill>
                <a:latin typeface="Corbel" panose="020B0503020204020204" pitchFamily="34" charset="0"/>
              </a:rPr>
              <a:t> &amp; Kramer (Progress Principle); ** Pink (Drive)</a:t>
            </a:r>
          </a:p>
        </p:txBody>
      </p:sp>
      <p:pic>
        <p:nvPicPr>
          <p:cNvPr id="7"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745522" y="3893945"/>
            <a:ext cx="3244960" cy="1127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10"/>
          <p:cNvSpPr txBox="1">
            <a:spLocks noChangeArrowheads="1"/>
          </p:cNvSpPr>
          <p:nvPr/>
        </p:nvSpPr>
        <p:spPr bwMode="auto">
          <a:xfrm>
            <a:off x="7499946" y="5443154"/>
            <a:ext cx="886023"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latin typeface="Corbel" panose="020B0503020204020204" pitchFamily="34" charset="0"/>
              </a:rPr>
              <a:t>Communication</a:t>
            </a:r>
            <a:br>
              <a:rPr lang="en-US" altLang="en-US" sz="875" i="1" dirty="0">
                <a:latin typeface="Corbel" panose="020B0503020204020204" pitchFamily="34" charset="0"/>
              </a:rPr>
            </a:br>
            <a:r>
              <a:rPr lang="en-US" altLang="en-US" sz="875" i="1" dirty="0">
                <a:latin typeface="Corbel" panose="020B0503020204020204" pitchFamily="34" charset="0"/>
              </a:rPr>
              <a:t>Planning</a:t>
            </a:r>
          </a:p>
        </p:txBody>
      </p:sp>
      <p:sp>
        <p:nvSpPr>
          <p:cNvPr id="10" name="TextBox 8"/>
          <p:cNvSpPr txBox="1">
            <a:spLocks noChangeArrowheads="1"/>
          </p:cNvSpPr>
          <p:nvPr/>
        </p:nvSpPr>
        <p:spPr bwMode="auto">
          <a:xfrm>
            <a:off x="7152083" y="3772759"/>
            <a:ext cx="1516243" cy="265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CA" altLang="en-US" sz="1125" b="1" dirty="0">
                <a:latin typeface="Corbel" panose="020B0503020204020204" pitchFamily="34" charset="0"/>
              </a:rPr>
              <a:t>TOOLS</a:t>
            </a:r>
          </a:p>
        </p:txBody>
      </p:sp>
      <p:pic>
        <p:nvPicPr>
          <p:cNvPr id="12" name="Content Placeholder 12"/>
          <p:cNvPicPr>
            <a:picLocks noGrp="1" noChangeAspect="1"/>
          </p:cNvPicPr>
          <p:nvPr>
            <p:ph sz="half" idx="13"/>
          </p:nvPr>
        </p:nvPicPr>
        <p:blipFill>
          <a:blip r:embed="rId4">
            <a:extLst>
              <a:ext uri="{28A0092B-C50C-407E-A947-70E740481C1C}">
                <a14:useLocalDpi xmlns:a14="http://schemas.microsoft.com/office/drawing/2010/main"/>
              </a:ext>
            </a:extLst>
          </a:blip>
          <a:stretch>
            <a:fillRect/>
          </a:stretch>
        </p:blipFill>
        <p:spPr>
          <a:xfrm>
            <a:off x="6837562" y="849986"/>
            <a:ext cx="2201861" cy="248495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3471" y="4106085"/>
            <a:ext cx="1610040" cy="1243908"/>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Tree>
    <p:extLst>
      <p:ext uri="{BB962C8B-B14F-4D97-AF65-F5344CB8AC3E}">
        <p14:creationId xmlns:p14="http://schemas.microsoft.com/office/powerpoint/2010/main" val="41961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602" y="421362"/>
            <a:ext cx="5938242" cy="857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solidFill>
                  <a:srgbClr val="ED1C24"/>
                </a:solidFill>
                <a:ea typeface="+mj-ea"/>
              </a:rPr>
              <a:t>4. Motivate</a:t>
            </a:r>
            <a:endParaRPr lang="en-US" dirty="0">
              <a:solidFill>
                <a:srgbClr val="ED1C24"/>
              </a:solidFill>
              <a:ea typeface="+mj-ea"/>
            </a:endParaRPr>
          </a:p>
        </p:txBody>
      </p:sp>
      <p:sp>
        <p:nvSpPr>
          <p:cNvPr id="3" name="Content Placeholder 2"/>
          <p:cNvSpPr>
            <a:spLocks noGrp="1"/>
          </p:cNvSpPr>
          <p:nvPr>
            <p:ph sz="half" idx="1"/>
          </p:nvPr>
        </p:nvSpPr>
        <p:spPr>
          <a:xfrm>
            <a:off x="571500" y="2033985"/>
            <a:ext cx="5925344" cy="3966766"/>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lnSpc>
                <a:spcPct val="114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b="1" dirty="0">
                <a:solidFill>
                  <a:srgbClr val="ED1C24"/>
                </a:solidFill>
                <a:latin typeface="Corbel" panose="020B0503020204020204" pitchFamily="34" charset="0"/>
              </a:rPr>
              <a:t>Communicate ‘why’ at both a rational </a:t>
            </a:r>
            <a:r>
              <a:rPr lang="en-CA" altLang="en-US" sz="1500" b="1" i="1" dirty="0">
                <a:solidFill>
                  <a:srgbClr val="ED1C24"/>
                </a:solidFill>
                <a:latin typeface="Corbel" panose="020B0503020204020204" pitchFamily="34" charset="0"/>
              </a:rPr>
              <a:t>and</a:t>
            </a:r>
            <a:r>
              <a:rPr lang="en-CA" altLang="en-US" sz="1500" b="1" dirty="0">
                <a:solidFill>
                  <a:srgbClr val="ED1C24"/>
                </a:solidFill>
                <a:latin typeface="Corbel" panose="020B0503020204020204" pitchFamily="34" charset="0"/>
              </a:rPr>
              <a:t> emotional level.</a:t>
            </a:r>
          </a:p>
          <a:p>
            <a:pPr>
              <a:lnSpc>
                <a:spcPct val="114000"/>
              </a:lnSpc>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solidFill>
                <a:srgbClr val="FF950E"/>
              </a:solidFill>
              <a:latin typeface="Corbel" panose="020B0503020204020204" pitchFamily="34" charset="0"/>
            </a:endParaRPr>
          </a:p>
          <a:p>
            <a:pPr>
              <a:lnSpc>
                <a:spcPct val="114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solidFill>
                  <a:srgbClr val="ED1C24"/>
                </a:solidFill>
                <a:latin typeface="Corbel" panose="020B0503020204020204" pitchFamily="34" charset="0"/>
              </a:rPr>
              <a:t>Create sense of urgency</a:t>
            </a:r>
            <a:endParaRPr lang="en-CA" altLang="en-US" sz="1500" baseline="30000" dirty="0">
              <a:solidFill>
                <a:srgbClr val="ED1C24"/>
              </a:solidFill>
              <a:latin typeface="Corbel" panose="020B0503020204020204" pitchFamily="34" charset="0"/>
            </a:endParaRPr>
          </a:p>
          <a:p>
            <a:pPr>
              <a:lnSpc>
                <a:spcPct val="114000"/>
              </a:lnSpc>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rPr>
              <a:t>Consider moving towards (opportunity) vs. moving away (crisis)</a:t>
            </a:r>
            <a:endParaRPr lang="en-CA" altLang="en-US" sz="1500" dirty="0">
              <a:solidFill>
                <a:srgbClr val="008DAE"/>
              </a:solidFill>
              <a:latin typeface="Corbel" panose="020B0503020204020204" pitchFamily="34" charset="0"/>
            </a:endParaRPr>
          </a:p>
          <a:p>
            <a:pPr>
              <a:lnSpc>
                <a:spcPct val="114000"/>
              </a:lnSpc>
              <a:spcBef>
                <a:spcPts val="219"/>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solidFill>
                <a:srgbClr val="008DAE"/>
              </a:solidFill>
              <a:latin typeface="Corbel" panose="020B0503020204020204" pitchFamily="34" charset="0"/>
            </a:endParaRPr>
          </a:p>
          <a:p>
            <a:pPr>
              <a:lnSpc>
                <a:spcPct val="114000"/>
              </a:lnSpc>
              <a:spcBef>
                <a:spcPts val="219"/>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solidFill>
                  <a:srgbClr val="ED1C24"/>
                </a:solidFill>
                <a:latin typeface="Corbel" panose="020B0503020204020204" pitchFamily="34" charset="0"/>
              </a:rPr>
              <a:t>Share information and communicate honestly</a:t>
            </a:r>
          </a:p>
          <a:p>
            <a:pPr>
              <a:lnSpc>
                <a:spcPct val="114000"/>
              </a:lnSpc>
              <a:spcBef>
                <a:spcPts val="219"/>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rPr>
              <a:t>Ask what are the implications of status quo?</a:t>
            </a:r>
          </a:p>
          <a:p>
            <a:pPr>
              <a:lnSpc>
                <a:spcPct val="114000"/>
              </a:lnSpc>
              <a:spcBef>
                <a:spcPts val="219"/>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500" dirty="0">
              <a:latin typeface="Corbel" panose="020B0503020204020204" pitchFamily="34" charset="0"/>
            </a:endParaRPr>
          </a:p>
          <a:p>
            <a:pPr>
              <a:lnSpc>
                <a:spcPct val="114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solidFill>
                  <a:srgbClr val="ED1C24"/>
                </a:solidFill>
                <a:latin typeface="Corbel" panose="020B0503020204020204" pitchFamily="34" charset="0"/>
              </a:rPr>
              <a:t>Make it personal </a:t>
            </a:r>
          </a:p>
          <a:p>
            <a:pPr>
              <a:lnSpc>
                <a:spcPct val="114000"/>
              </a:lnSpc>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rPr>
              <a:t>Why might the change be personally desirable?</a:t>
            </a:r>
          </a:p>
          <a:p>
            <a:pPr>
              <a:lnSpc>
                <a:spcPct val="114000"/>
              </a:lnSpc>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rPr>
              <a:t>MAP – Mastery, Autonomy, Purpose</a:t>
            </a:r>
          </a:p>
          <a:p>
            <a:pPr>
              <a:lnSpc>
                <a:spcPct val="114000"/>
              </a:lnSpc>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sz="1500" dirty="0">
                <a:latin typeface="Corbel" panose="020B0503020204020204" pitchFamily="34" charset="0"/>
              </a:rPr>
              <a:t>Encourage input and two-way dialogue.</a:t>
            </a:r>
          </a:p>
        </p:txBody>
      </p:sp>
      <p:pic>
        <p:nvPicPr>
          <p:cNvPr id="9" name="Content Placeholder 12"/>
          <p:cNvPicPr>
            <a:picLocks noGrp="1" noChangeAspect="1"/>
          </p:cNvPicPr>
          <p:nvPr>
            <p:ph sz="half" idx="13"/>
          </p:nvPr>
        </p:nvPicPr>
        <p:blipFill>
          <a:blip r:embed="rId3">
            <a:extLst>
              <a:ext uri="{28A0092B-C50C-407E-A947-70E740481C1C}">
                <a14:useLocalDpi xmlns:a14="http://schemas.microsoft.com/office/drawing/2010/main"/>
              </a:ext>
            </a:extLst>
          </a:blip>
          <a:stretch>
            <a:fillRect/>
          </a:stretch>
        </p:blipFill>
        <p:spPr>
          <a:xfrm>
            <a:off x="6837562" y="849987"/>
            <a:ext cx="2201861" cy="2484958"/>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5" name="TextBox 10"/>
          <p:cNvSpPr txBox="1">
            <a:spLocks noChangeArrowheads="1"/>
          </p:cNvSpPr>
          <p:nvPr/>
        </p:nvSpPr>
        <p:spPr bwMode="auto">
          <a:xfrm>
            <a:off x="7499946" y="5443154"/>
            <a:ext cx="886023"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latin typeface="Corbel" panose="020B0503020204020204" pitchFamily="34" charset="0"/>
              </a:rPr>
              <a:t>Communication</a:t>
            </a:r>
            <a:br>
              <a:rPr lang="en-US" altLang="en-US" sz="875" i="1" dirty="0">
                <a:latin typeface="Corbel" panose="020B0503020204020204" pitchFamily="34" charset="0"/>
              </a:rPr>
            </a:br>
            <a:r>
              <a:rPr lang="en-US" altLang="en-US" sz="875" i="1" dirty="0">
                <a:latin typeface="Corbel" panose="020B0503020204020204" pitchFamily="34" charset="0"/>
              </a:rPr>
              <a:t>Planning</a:t>
            </a:r>
          </a:p>
        </p:txBody>
      </p:sp>
      <p:sp>
        <p:nvSpPr>
          <p:cNvPr id="6" name="TextBox 8"/>
          <p:cNvSpPr txBox="1">
            <a:spLocks noChangeArrowheads="1"/>
          </p:cNvSpPr>
          <p:nvPr/>
        </p:nvSpPr>
        <p:spPr bwMode="auto">
          <a:xfrm>
            <a:off x="7152083" y="3772759"/>
            <a:ext cx="1516243" cy="265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CA" altLang="en-US" sz="1125" b="1" dirty="0">
                <a:latin typeface="Corbel" panose="020B0503020204020204" pitchFamily="34" charset="0"/>
              </a:rPr>
              <a:t>TOOLS</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3471" y="4106085"/>
            <a:ext cx="1610040" cy="1243908"/>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Tree>
    <p:extLst>
      <p:ext uri="{BB962C8B-B14F-4D97-AF65-F5344CB8AC3E}">
        <p14:creationId xmlns:p14="http://schemas.microsoft.com/office/powerpoint/2010/main" val="268478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051" y="609600"/>
            <a:ext cx="5938242" cy="857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solidFill>
                  <a:srgbClr val="ED1C24"/>
                </a:solidFill>
                <a:ea typeface="+mj-ea"/>
              </a:rPr>
              <a:t>5. Communicate</a:t>
            </a:r>
            <a:endParaRPr lang="en-US" dirty="0">
              <a:solidFill>
                <a:srgbClr val="ED1C24"/>
              </a:solidFill>
              <a:ea typeface="+mj-ea"/>
            </a:endParaRPr>
          </a:p>
        </p:txBody>
      </p:sp>
      <p:sp>
        <p:nvSpPr>
          <p:cNvPr id="3" name="Content Placeholder 2"/>
          <p:cNvSpPr>
            <a:spLocks noGrp="1"/>
          </p:cNvSpPr>
          <p:nvPr>
            <p:ph sz="half" idx="1"/>
          </p:nvPr>
        </p:nvSpPr>
        <p:spPr>
          <a:xfrm>
            <a:off x="571500" y="2033985"/>
            <a:ext cx="5925344" cy="3966766"/>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lnSpc>
                <a:spcPct val="114000"/>
              </a:lnSpc>
              <a:spcBef>
                <a:spcPts val="344"/>
              </a:spcBef>
              <a:buNone/>
            </a:pPr>
            <a:r>
              <a:rPr lang="en-CA" altLang="en-US" sz="1500" b="1" dirty="0">
                <a:solidFill>
                  <a:srgbClr val="ED1C24"/>
                </a:solidFill>
                <a:latin typeface="Corbel" panose="020B0503020204020204" pitchFamily="34" charset="0"/>
                <a:ea typeface="Arial" panose="020B0604020202020204" pitchFamily="34" charset="0"/>
              </a:rPr>
              <a:t>Mobilize the organization around the future state.</a:t>
            </a:r>
          </a:p>
          <a:p>
            <a:pPr>
              <a:lnSpc>
                <a:spcPct val="114000"/>
              </a:lnSpc>
              <a:spcBef>
                <a:spcPts val="344"/>
              </a:spcBef>
              <a:buNone/>
            </a:pPr>
            <a:endParaRPr lang="en-CA" altLang="en-US" sz="1500" dirty="0">
              <a:solidFill>
                <a:srgbClr val="00A7CF"/>
              </a:solidFill>
              <a:latin typeface="Corbel" panose="020B0503020204020204" pitchFamily="34" charset="0"/>
              <a:ea typeface="Arial" panose="020B0604020202020204" pitchFamily="34" charset="0"/>
            </a:endParaRPr>
          </a:p>
          <a:p>
            <a:pPr>
              <a:lnSpc>
                <a:spcPct val="114000"/>
              </a:lnSpc>
              <a:spcBef>
                <a:spcPts val="344"/>
              </a:spcBef>
              <a:buNone/>
            </a:pPr>
            <a:r>
              <a:rPr lang="en-CA" altLang="en-US" sz="1500" dirty="0">
                <a:solidFill>
                  <a:srgbClr val="ED1C24"/>
                </a:solidFill>
                <a:latin typeface="Corbel" panose="020B0503020204020204" pitchFamily="34" charset="0"/>
                <a:ea typeface="Arial" panose="020B0604020202020204" pitchFamily="34" charset="0"/>
              </a:rPr>
              <a:t>Establish clear roles, expectations and targets </a:t>
            </a:r>
          </a:p>
          <a:p>
            <a:pPr>
              <a:lnSpc>
                <a:spcPct val="114000"/>
              </a:lnSpc>
              <a:spcBef>
                <a:spcPts val="219"/>
              </a:spcBef>
              <a:buNone/>
            </a:pPr>
            <a:r>
              <a:rPr lang="en-CA" altLang="en-US" sz="1500" dirty="0">
                <a:latin typeface="Corbel" panose="020B0503020204020204" pitchFamily="34" charset="0"/>
                <a:ea typeface="Arial" panose="020B0604020202020204" pitchFamily="34" charset="0"/>
              </a:rPr>
              <a:t>Address anxiety due to lack of certainty</a:t>
            </a:r>
          </a:p>
          <a:p>
            <a:pPr>
              <a:lnSpc>
                <a:spcPct val="114000"/>
              </a:lnSpc>
              <a:spcBef>
                <a:spcPts val="344"/>
              </a:spcBef>
            </a:pPr>
            <a:endParaRPr lang="en-CA" altLang="en-US" sz="1500" dirty="0">
              <a:solidFill>
                <a:srgbClr val="FDB515"/>
              </a:solidFill>
              <a:latin typeface="Corbel" panose="020B0503020204020204" pitchFamily="34" charset="0"/>
            </a:endParaRPr>
          </a:p>
          <a:p>
            <a:pPr>
              <a:lnSpc>
                <a:spcPct val="114000"/>
              </a:lnSpc>
              <a:spcBef>
                <a:spcPts val="344"/>
              </a:spcBef>
              <a:buNone/>
            </a:pPr>
            <a:r>
              <a:rPr lang="en-CA" altLang="en-US" sz="1500" dirty="0">
                <a:solidFill>
                  <a:srgbClr val="ED1C24"/>
                </a:solidFill>
                <a:latin typeface="Corbel" panose="020B0503020204020204" pitchFamily="34" charset="0"/>
              </a:rPr>
              <a:t>Test concepts with various groups to surface barriers to adoption.  </a:t>
            </a:r>
            <a:r>
              <a:rPr lang="en-CA" altLang="en-US" sz="1500" dirty="0">
                <a:solidFill>
                  <a:srgbClr val="00A7CF"/>
                </a:solidFill>
                <a:latin typeface="Corbel" panose="020B0503020204020204" pitchFamily="34" charset="0"/>
              </a:rPr>
              <a:t/>
            </a:r>
            <a:br>
              <a:rPr lang="en-CA" altLang="en-US" sz="1500" dirty="0">
                <a:solidFill>
                  <a:srgbClr val="00A7CF"/>
                </a:solidFill>
                <a:latin typeface="Corbel" panose="020B0503020204020204" pitchFamily="34" charset="0"/>
              </a:rPr>
            </a:br>
            <a:r>
              <a:rPr lang="en-CA" altLang="en-US" sz="1500" dirty="0">
                <a:latin typeface="Corbel" panose="020B0503020204020204" pitchFamily="34" charset="0"/>
              </a:rPr>
              <a:t>Once identified, seek to mitigate.</a:t>
            </a:r>
          </a:p>
          <a:p>
            <a:pPr>
              <a:lnSpc>
                <a:spcPct val="114000"/>
              </a:lnSpc>
              <a:spcBef>
                <a:spcPts val="344"/>
              </a:spcBef>
            </a:pPr>
            <a:endParaRPr lang="en-CA" altLang="en-US" sz="1500" dirty="0">
              <a:solidFill>
                <a:srgbClr val="00A7CF"/>
              </a:solidFill>
              <a:latin typeface="Corbel" panose="020B0503020204020204" pitchFamily="34" charset="0"/>
            </a:endParaRPr>
          </a:p>
          <a:p>
            <a:pPr>
              <a:lnSpc>
                <a:spcPct val="114000"/>
              </a:lnSpc>
              <a:spcBef>
                <a:spcPts val="344"/>
              </a:spcBef>
              <a:buNone/>
            </a:pPr>
            <a:r>
              <a:rPr lang="en-CA" altLang="en-US" sz="1500" b="1" dirty="0">
                <a:solidFill>
                  <a:srgbClr val="ED1C24"/>
                </a:solidFill>
                <a:latin typeface="Corbel" panose="020B0503020204020204" pitchFamily="34" charset="0"/>
              </a:rPr>
              <a:t>Communicate. </a:t>
            </a:r>
            <a:r>
              <a:rPr lang="en-CA" altLang="en-US" sz="1500" dirty="0">
                <a:solidFill>
                  <a:srgbClr val="ED1C24"/>
                </a:solidFill>
                <a:latin typeface="Corbel" panose="020B0503020204020204" pitchFamily="34" charset="0"/>
              </a:rPr>
              <a:t>What are some particularly effective methods you’ve seen?</a:t>
            </a:r>
          </a:p>
          <a:p>
            <a:pPr>
              <a:lnSpc>
                <a:spcPct val="114000"/>
              </a:lnSpc>
              <a:spcBef>
                <a:spcPts val="344"/>
              </a:spcBef>
              <a:buNone/>
            </a:pPr>
            <a:endParaRPr lang="en-CA" altLang="en-US" sz="1500" dirty="0">
              <a:solidFill>
                <a:srgbClr val="008DAE"/>
              </a:solidFill>
              <a:latin typeface="Corbel" panose="020B0503020204020204" pitchFamily="34" charset="0"/>
            </a:endParaRPr>
          </a:p>
        </p:txBody>
      </p:sp>
      <p:sp>
        <p:nvSpPr>
          <p:cNvPr id="8" name="TextBox 10"/>
          <p:cNvSpPr txBox="1">
            <a:spLocks noChangeArrowheads="1"/>
          </p:cNvSpPr>
          <p:nvPr/>
        </p:nvSpPr>
        <p:spPr bwMode="auto">
          <a:xfrm>
            <a:off x="7499946" y="5443154"/>
            <a:ext cx="886023"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latin typeface="Corbel" panose="020B0503020204020204" pitchFamily="34" charset="0"/>
              </a:rPr>
              <a:t>Communication</a:t>
            </a:r>
            <a:br>
              <a:rPr lang="en-US" altLang="en-US" sz="875" i="1" dirty="0">
                <a:latin typeface="Corbel" panose="020B0503020204020204" pitchFamily="34" charset="0"/>
              </a:rPr>
            </a:br>
            <a:r>
              <a:rPr lang="en-US" altLang="en-US" sz="875" i="1" dirty="0">
                <a:latin typeface="Corbel" panose="020B0503020204020204" pitchFamily="34" charset="0"/>
              </a:rPr>
              <a:t>Planning</a:t>
            </a:r>
          </a:p>
        </p:txBody>
      </p:sp>
      <p:sp>
        <p:nvSpPr>
          <p:cNvPr id="10" name="TextBox 8"/>
          <p:cNvSpPr txBox="1">
            <a:spLocks noChangeArrowheads="1"/>
          </p:cNvSpPr>
          <p:nvPr/>
        </p:nvSpPr>
        <p:spPr bwMode="auto">
          <a:xfrm>
            <a:off x="7152083" y="3772759"/>
            <a:ext cx="1516243" cy="265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CA" altLang="en-US" sz="1125" b="1" dirty="0">
                <a:latin typeface="Corbel" panose="020B0503020204020204" pitchFamily="34" charset="0"/>
              </a:rPr>
              <a:t>TOOLS</a:t>
            </a:r>
          </a:p>
        </p:txBody>
      </p:sp>
      <p:pic>
        <p:nvPicPr>
          <p:cNvPr id="12" name="Content Placeholder 12"/>
          <p:cNvPicPr>
            <a:picLocks noGrp="1" noChangeAspect="1"/>
          </p:cNvPicPr>
          <p:nvPr>
            <p:ph sz="half" idx="13"/>
          </p:nvPr>
        </p:nvPicPr>
        <p:blipFill>
          <a:blip r:embed="rId3">
            <a:extLst>
              <a:ext uri="{28A0092B-C50C-407E-A947-70E740481C1C}">
                <a14:useLocalDpi xmlns:a14="http://schemas.microsoft.com/office/drawing/2010/main"/>
              </a:ext>
            </a:extLst>
          </a:blip>
          <a:stretch>
            <a:fillRect/>
          </a:stretch>
        </p:blipFill>
        <p:spPr>
          <a:xfrm>
            <a:off x="6837562" y="849986"/>
            <a:ext cx="2201861" cy="248495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3471" y="4106085"/>
            <a:ext cx="1610040" cy="1243908"/>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pic>
        <p:nvPicPr>
          <p:cNvPr id="9" name="Picture 8">
            <a:hlinkClick r:id="rId5"/>
          </p:cNvPr>
          <p:cNvPicPr>
            <a:picLocks noChangeAspect="1"/>
          </p:cNvPicPr>
          <p:nvPr/>
        </p:nvPicPr>
        <p:blipFill rotWithShape="1">
          <a:blip r:embed="rId6"/>
          <a:srcRect l="17544" t="36317" r="37719" b="24002"/>
          <a:stretch/>
        </p:blipFill>
        <p:spPr>
          <a:xfrm>
            <a:off x="682367" y="5023263"/>
            <a:ext cx="2797884" cy="1590954"/>
          </a:xfrm>
          <a:prstGeom prst="rect">
            <a:avLst/>
          </a:prstGeom>
        </p:spPr>
      </p:pic>
      <p:sp>
        <p:nvSpPr>
          <p:cNvPr id="11" name="TextBox 10"/>
          <p:cNvSpPr txBox="1"/>
          <p:nvPr/>
        </p:nvSpPr>
        <p:spPr>
          <a:xfrm>
            <a:off x="3591118" y="5023264"/>
            <a:ext cx="3246444" cy="1569660"/>
          </a:xfrm>
          <a:prstGeom prst="rect">
            <a:avLst/>
          </a:prstGeom>
          <a:noFill/>
        </p:spPr>
        <p:txBody>
          <a:bodyPr wrap="square" rtlCol="0">
            <a:spAutoFit/>
          </a:bodyPr>
          <a:lstStyle/>
          <a:p>
            <a:r>
              <a:rPr lang="en-CA" sz="2400" dirty="0" smtClean="0"/>
              <a:t>In times of Change, “What’s In It For Me?” Is the Questions You Need to Answer</a:t>
            </a:r>
            <a:endParaRPr lang="en-CA" sz="2400" dirty="0"/>
          </a:p>
        </p:txBody>
      </p:sp>
    </p:spTree>
    <p:extLst>
      <p:ext uri="{BB962C8B-B14F-4D97-AF65-F5344CB8AC3E}">
        <p14:creationId xmlns:p14="http://schemas.microsoft.com/office/powerpoint/2010/main" val="396774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829" y="421361"/>
            <a:ext cx="5938242" cy="857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solidFill>
                  <a:srgbClr val="ED1C24"/>
                </a:solidFill>
                <a:ea typeface="+mj-ea"/>
              </a:rPr>
              <a:t>5. Communicate</a:t>
            </a:r>
            <a:endParaRPr lang="en-US" dirty="0">
              <a:solidFill>
                <a:srgbClr val="ED1C24"/>
              </a:solidFill>
              <a:ea typeface="+mj-ea"/>
            </a:endParaRPr>
          </a:p>
        </p:txBody>
      </p:sp>
      <p:grpSp>
        <p:nvGrpSpPr>
          <p:cNvPr id="32772" name="Group 5"/>
          <p:cNvGrpSpPr>
            <a:grpSpLocks/>
          </p:cNvGrpSpPr>
          <p:nvPr/>
        </p:nvGrpSpPr>
        <p:grpSpPr bwMode="auto">
          <a:xfrm>
            <a:off x="643532" y="2092464"/>
            <a:ext cx="4842868" cy="3823891"/>
            <a:chOff x="539750" y="973138"/>
            <a:chExt cx="5589588" cy="5335587"/>
          </a:xfrm>
        </p:grpSpPr>
        <p:pic>
          <p:nvPicPr>
            <p:cNvPr id="7066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0" y="973138"/>
              <a:ext cx="5589588" cy="5335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1" name="Rectangle 4"/>
            <p:cNvSpPr>
              <a:spLocks noChangeArrowheads="1"/>
            </p:cNvSpPr>
            <p:nvPr/>
          </p:nvSpPr>
          <p:spPr bwMode="auto">
            <a:xfrm>
              <a:off x="539750" y="1769957"/>
              <a:ext cx="2755900"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7600" tIns="28800" rIns="57600" bIns="28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9pPr>
            </a:lstStyle>
            <a:p>
              <a:pPr algn="r">
                <a:lnSpc>
                  <a:spcPct val="80000"/>
                </a:lnSpc>
                <a:spcBef>
                  <a:spcPts val="250"/>
                </a:spcBef>
                <a:buSzPct val="100000"/>
              </a:pPr>
              <a:r>
                <a:rPr lang="en-CA" altLang="en-US" sz="1750" dirty="0">
                  <a:solidFill>
                    <a:schemeClr val="tx1"/>
                  </a:solidFill>
                  <a:latin typeface="Corbel" panose="020B0503020204020204" pitchFamily="34" charset="0"/>
                </a:rPr>
                <a:t>What’s best for </a:t>
              </a:r>
              <a:r>
                <a:rPr lang="en-CA" altLang="en-US" sz="1750" b="1" dirty="0">
                  <a:solidFill>
                    <a:schemeClr val="tx1"/>
                  </a:solidFill>
                  <a:latin typeface="Corbel" panose="020B0503020204020204" pitchFamily="34" charset="0"/>
                </a:rPr>
                <a:t>Org</a:t>
              </a:r>
              <a:endParaRPr lang="en-CA" altLang="en-US" sz="1750" dirty="0">
                <a:solidFill>
                  <a:schemeClr val="tx1"/>
                </a:solidFill>
                <a:latin typeface="Corbel" panose="020B0503020204020204" pitchFamily="34" charset="0"/>
              </a:endParaRPr>
            </a:p>
            <a:p>
              <a:pPr algn="r">
                <a:lnSpc>
                  <a:spcPct val="80000"/>
                </a:lnSpc>
                <a:spcBef>
                  <a:spcPts val="250"/>
                </a:spcBef>
                <a:buSzPct val="100000"/>
              </a:pPr>
              <a:r>
                <a:rPr lang="en-CA" altLang="en-US" sz="1125" i="1" dirty="0">
                  <a:solidFill>
                    <a:srgbClr val="ED1C24"/>
                  </a:solidFill>
                  <a:latin typeface="Corbel" panose="020B0503020204020204" pitchFamily="34" charset="0"/>
                </a:rPr>
                <a:t>Annual: </a:t>
              </a:r>
              <a:r>
                <a:rPr lang="en-CA" altLang="en-US" sz="1125" dirty="0">
                  <a:solidFill>
                    <a:srgbClr val="ED1C24"/>
                  </a:solidFill>
                  <a:latin typeface="Corbel" panose="020B0503020204020204" pitchFamily="34" charset="0"/>
                </a:rPr>
                <a:t>Profit, Mkt. Share, Sustainability, Customer</a:t>
              </a:r>
            </a:p>
            <a:p>
              <a:pPr algn="r">
                <a:lnSpc>
                  <a:spcPct val="80000"/>
                </a:lnSpc>
                <a:spcBef>
                  <a:spcPts val="250"/>
                </a:spcBef>
                <a:buSzPct val="100000"/>
              </a:pPr>
              <a:endParaRPr lang="en-CA" altLang="en-US" sz="1750" dirty="0">
                <a:solidFill>
                  <a:srgbClr val="3E8DBF"/>
                </a:solidFill>
                <a:latin typeface="Corbel" panose="020B0503020204020204" pitchFamily="34" charset="0"/>
              </a:endParaRPr>
            </a:p>
          </p:txBody>
        </p:sp>
        <p:sp>
          <p:nvSpPr>
            <p:cNvPr id="70662" name="Rectangle 5"/>
            <p:cNvSpPr>
              <a:spLocks noChangeArrowheads="1"/>
            </p:cNvSpPr>
            <p:nvPr/>
          </p:nvSpPr>
          <p:spPr bwMode="auto">
            <a:xfrm>
              <a:off x="611188" y="2982807"/>
              <a:ext cx="2684462"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7600" tIns="28800" rIns="57600" bIns="28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9pPr>
            </a:lstStyle>
            <a:p>
              <a:pPr algn="r">
                <a:lnSpc>
                  <a:spcPct val="80000"/>
                </a:lnSpc>
                <a:spcBef>
                  <a:spcPts val="250"/>
                </a:spcBef>
                <a:buSzPct val="100000"/>
              </a:pPr>
              <a:r>
                <a:rPr lang="en-CA" altLang="en-US" sz="1750" dirty="0">
                  <a:solidFill>
                    <a:schemeClr val="tx1"/>
                  </a:solidFill>
                  <a:latin typeface="Corbel" panose="020B0503020204020204" pitchFamily="34" charset="0"/>
                </a:rPr>
                <a:t>What’s best for </a:t>
              </a:r>
              <a:r>
                <a:rPr lang="en-CA" altLang="en-US" sz="1750" b="1" dirty="0">
                  <a:solidFill>
                    <a:schemeClr val="tx1"/>
                  </a:solidFill>
                  <a:latin typeface="Corbel" panose="020B0503020204020204" pitchFamily="34" charset="0"/>
                </a:rPr>
                <a:t>Team</a:t>
              </a:r>
            </a:p>
            <a:p>
              <a:pPr algn="r">
                <a:lnSpc>
                  <a:spcPct val="80000"/>
                </a:lnSpc>
                <a:spcBef>
                  <a:spcPts val="250"/>
                </a:spcBef>
                <a:buSzPct val="100000"/>
              </a:pPr>
              <a:r>
                <a:rPr lang="en-CA" altLang="en-US" sz="1125" i="1" dirty="0">
                  <a:solidFill>
                    <a:srgbClr val="ED1C24"/>
                  </a:solidFill>
                  <a:latin typeface="Corbel" panose="020B0503020204020204" pitchFamily="34" charset="0"/>
                </a:rPr>
                <a:t>Quarterly: </a:t>
              </a:r>
              <a:r>
                <a:rPr lang="en-CA" altLang="en-US" sz="1125" dirty="0">
                  <a:solidFill>
                    <a:srgbClr val="ED1C24"/>
                  </a:solidFill>
                  <a:latin typeface="Corbel" panose="020B0503020204020204" pitchFamily="34" charset="0"/>
                </a:rPr>
                <a:t>Targets, Motivation, Teamwork, Inter-unit Cooperation</a:t>
              </a:r>
            </a:p>
          </p:txBody>
        </p:sp>
        <p:sp>
          <p:nvSpPr>
            <p:cNvPr id="70663" name="Rectangle 6"/>
            <p:cNvSpPr>
              <a:spLocks noChangeArrowheads="1"/>
            </p:cNvSpPr>
            <p:nvPr/>
          </p:nvSpPr>
          <p:spPr bwMode="auto">
            <a:xfrm>
              <a:off x="723900" y="4146445"/>
              <a:ext cx="2571750"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7600" tIns="28800" rIns="57600" bIns="28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7000">
                  <a:solidFill>
                    <a:schemeClr val="bg1"/>
                  </a:solidFill>
                  <a:latin typeface="Arial" panose="020B0604020202020204" pitchFamily="34" charset="0"/>
                  <a:ea typeface="MS PGothic" panose="020B0600070205080204" pitchFamily="34" charset="-128"/>
                </a:defRPr>
              </a:lvl9pPr>
            </a:lstStyle>
            <a:p>
              <a:pPr algn="r">
                <a:lnSpc>
                  <a:spcPct val="80000"/>
                </a:lnSpc>
                <a:spcBef>
                  <a:spcPts val="250"/>
                </a:spcBef>
                <a:buSzPct val="100000"/>
              </a:pPr>
              <a:r>
                <a:rPr lang="en-CA" altLang="en-US" sz="1750" dirty="0">
                  <a:solidFill>
                    <a:schemeClr val="tx1"/>
                  </a:solidFill>
                  <a:latin typeface="Corbel" panose="020B0503020204020204" pitchFamily="34" charset="0"/>
                </a:rPr>
                <a:t>What’s best for </a:t>
              </a:r>
              <a:r>
                <a:rPr lang="en-CA" altLang="en-US" sz="1750" b="1" dirty="0">
                  <a:solidFill>
                    <a:schemeClr val="tx1"/>
                  </a:solidFill>
                  <a:latin typeface="Corbel" panose="020B0503020204020204" pitchFamily="34" charset="0"/>
                </a:rPr>
                <a:t>Me</a:t>
              </a:r>
            </a:p>
            <a:p>
              <a:pPr algn="r">
                <a:lnSpc>
                  <a:spcPct val="80000"/>
                </a:lnSpc>
                <a:spcBef>
                  <a:spcPts val="250"/>
                </a:spcBef>
                <a:buSzPct val="100000"/>
              </a:pPr>
              <a:r>
                <a:rPr lang="en-CA" altLang="en-US" sz="1125" i="1" dirty="0">
                  <a:solidFill>
                    <a:srgbClr val="ED1C24"/>
                  </a:solidFill>
                  <a:latin typeface="Corbel" panose="020B0503020204020204" pitchFamily="34" charset="0"/>
                </a:rPr>
                <a:t>Monthly: </a:t>
              </a:r>
              <a:r>
                <a:rPr lang="en-CA" altLang="en-US" sz="1125" dirty="0">
                  <a:solidFill>
                    <a:srgbClr val="ED1C24"/>
                  </a:solidFill>
                  <a:latin typeface="Corbel" panose="020B0503020204020204" pitchFamily="34" charset="0"/>
                </a:rPr>
                <a:t>Targets, Goals, Development Plans, Growth </a:t>
              </a:r>
            </a:p>
          </p:txBody>
        </p:sp>
        <p:sp>
          <p:nvSpPr>
            <p:cNvPr id="12" name="Data 11"/>
            <p:cNvSpPr/>
            <p:nvPr/>
          </p:nvSpPr>
          <p:spPr bwMode="auto">
            <a:xfrm rot="12915529">
              <a:off x="4744824" y="2314650"/>
              <a:ext cx="241632" cy="355798"/>
            </a:xfrm>
            <a:prstGeom prst="flowChartInputOutput">
              <a:avLst/>
            </a:prstGeom>
            <a:solidFill>
              <a:schemeClr val="accent3">
                <a:lumMod val="65000"/>
              </a:schemeClr>
            </a:solidFill>
            <a:ln w="9525" cap="flat" cmpd="sng" algn="ctr">
              <a:solidFill>
                <a:schemeClr val="accent3">
                  <a:lumMod val="65000"/>
                </a:schemeClr>
              </a:solidFill>
              <a:prstDash val="solid"/>
              <a:round/>
              <a:headEnd type="none" w="med" len="med"/>
              <a:tailEnd type="none" w="med" len="med"/>
            </a:ln>
            <a:effectLst/>
            <a:extLst/>
          </p:spPr>
          <p:txBody>
            <a:bodyPr/>
            <a:lstStyle/>
            <a:p>
              <a:pPr>
                <a:buClr>
                  <a:srgbClr val="000000"/>
                </a:buClr>
                <a:buSzPct val="100000"/>
                <a:buFont typeface="Times New Roman" charset="0"/>
                <a:buNone/>
                <a:defRPr/>
              </a:pPr>
              <a:endParaRPr lang="en-US" sz="1125">
                <a:ea typeface="ＭＳ Ｐゴシック" charset="0"/>
              </a:endParaRPr>
            </a:p>
          </p:txBody>
        </p:sp>
        <p:sp>
          <p:nvSpPr>
            <p:cNvPr id="13" name="Data 12"/>
            <p:cNvSpPr/>
            <p:nvPr/>
          </p:nvSpPr>
          <p:spPr bwMode="auto">
            <a:xfrm rot="7622305">
              <a:off x="3977356" y="2734076"/>
              <a:ext cx="240891" cy="357294"/>
            </a:xfrm>
            <a:prstGeom prst="flowChartInputOutput">
              <a:avLst/>
            </a:prstGeom>
            <a:solidFill>
              <a:schemeClr val="bg1">
                <a:lumMod val="75000"/>
              </a:schemeClr>
            </a:solidFill>
            <a:ln w="9525" cap="flat" cmpd="sng" algn="ctr">
              <a:solidFill>
                <a:schemeClr val="accent3">
                  <a:lumMod val="75000"/>
                </a:schemeClr>
              </a:solidFill>
              <a:prstDash val="solid"/>
              <a:round/>
              <a:headEnd type="none" w="med" len="med"/>
              <a:tailEnd type="none" w="med" len="med"/>
            </a:ln>
            <a:effectLst/>
            <a:extLst/>
          </p:spPr>
          <p:txBody>
            <a:bodyPr/>
            <a:lstStyle/>
            <a:p>
              <a:pPr>
                <a:buClr>
                  <a:srgbClr val="000000"/>
                </a:buClr>
                <a:buSzPct val="100000"/>
                <a:buFont typeface="Times New Roman" charset="0"/>
                <a:buNone/>
                <a:defRPr/>
              </a:pPr>
              <a:endParaRPr lang="en-US" sz="1125">
                <a:ea typeface="ＭＳ Ｐゴシック" charset="0"/>
              </a:endParaRPr>
            </a:p>
          </p:txBody>
        </p:sp>
      </p:grpSp>
      <p:pic>
        <p:nvPicPr>
          <p:cNvPr id="14" name="Content Placeholder 12"/>
          <p:cNvPicPr>
            <a:picLocks noGrp="1" noChangeAspect="1"/>
          </p:cNvPicPr>
          <p:nvPr>
            <p:ph sz="half" idx="13"/>
          </p:nvPr>
        </p:nvPicPr>
        <p:blipFill>
          <a:blip r:embed="rId4">
            <a:extLst>
              <a:ext uri="{28A0092B-C50C-407E-A947-70E740481C1C}">
                <a14:useLocalDpi xmlns:a14="http://schemas.microsoft.com/office/drawing/2010/main"/>
              </a:ext>
            </a:extLst>
          </a:blip>
          <a:stretch>
            <a:fillRect/>
          </a:stretch>
        </p:blipFill>
        <p:spPr>
          <a:xfrm>
            <a:off x="6837562" y="849986"/>
            <a:ext cx="2201861" cy="248495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3" name="TextBox 2"/>
          <p:cNvSpPr txBox="1"/>
          <p:nvPr/>
        </p:nvSpPr>
        <p:spPr>
          <a:xfrm>
            <a:off x="1828800" y="1304153"/>
            <a:ext cx="3657600" cy="523220"/>
          </a:xfrm>
          <a:prstGeom prst="rect">
            <a:avLst/>
          </a:prstGeom>
          <a:noFill/>
        </p:spPr>
        <p:txBody>
          <a:bodyPr wrap="square" rtlCol="0">
            <a:spAutoFit/>
          </a:bodyPr>
          <a:lstStyle/>
          <a:p>
            <a:r>
              <a:rPr lang="en-CA" sz="2800" dirty="0" smtClean="0"/>
              <a:t>WIIFM, WIIFT, WIIFO</a:t>
            </a:r>
            <a:endParaRPr lang="en-CA" sz="2800" dirty="0"/>
          </a:p>
        </p:txBody>
      </p:sp>
    </p:spTree>
    <p:extLst>
      <p:ext uri="{BB962C8B-B14F-4D97-AF65-F5344CB8AC3E}">
        <p14:creationId xmlns:p14="http://schemas.microsoft.com/office/powerpoint/2010/main" val="72181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dirty="0"/>
          </a:p>
        </p:txBody>
      </p:sp>
      <p:sp>
        <p:nvSpPr>
          <p:cNvPr id="3" name="Content Placeholder 2"/>
          <p:cNvSpPr>
            <a:spLocks noGrp="1"/>
          </p:cNvSpPr>
          <p:nvPr>
            <p:ph idx="1"/>
          </p:nvPr>
        </p:nvSpPr>
        <p:spPr>
          <a:xfrm>
            <a:off x="228600" y="1600200"/>
            <a:ext cx="8686800" cy="4525963"/>
          </a:xfrm>
        </p:spPr>
        <p:txBody>
          <a:bodyPr>
            <a:normAutofit/>
          </a:bodyPr>
          <a:lstStyle/>
          <a:p>
            <a:pPr marL="0" indent="0">
              <a:buNone/>
            </a:pPr>
            <a:endParaRPr lang="en-CA" sz="2100" dirty="0"/>
          </a:p>
          <a:p>
            <a:pPr marL="0" indent="0">
              <a:buNone/>
            </a:pPr>
            <a:endParaRPr lang="en-CA" sz="2100" dirty="0"/>
          </a:p>
          <a:p>
            <a:pPr marL="0" indent="0">
              <a:buNone/>
            </a:pPr>
            <a:r>
              <a:rPr lang="en-CA" sz="2400" dirty="0"/>
              <a:t>Three things to remember for successfully enacting change …</a:t>
            </a:r>
          </a:p>
          <a:p>
            <a:pPr marL="0" indent="0">
              <a:buNone/>
            </a:pPr>
            <a:r>
              <a:rPr lang="en-CA" sz="3600" dirty="0"/>
              <a:t>	</a:t>
            </a:r>
            <a:endParaRPr lang="en-CA" sz="3600" dirty="0" smtClean="0"/>
          </a:p>
          <a:p>
            <a:pPr marL="0" indent="0" algn="ctr">
              <a:buNone/>
            </a:pPr>
            <a:endParaRPr lang="en-CA" sz="2400" dirty="0"/>
          </a:p>
          <a:p>
            <a:pPr marL="0" indent="0">
              <a:buNone/>
            </a:pPr>
            <a:r>
              <a:rPr lang="en-CA" dirty="0" smtClean="0"/>
              <a:t>Communication …</a:t>
            </a:r>
          </a:p>
          <a:p>
            <a:pPr marL="0" indent="0">
              <a:buNone/>
            </a:pPr>
            <a:r>
              <a:rPr lang="en-CA" dirty="0" smtClean="0"/>
              <a:t>			Communication …</a:t>
            </a:r>
          </a:p>
          <a:p>
            <a:pPr marL="0" indent="0" algn="ctr">
              <a:buNone/>
            </a:pPr>
            <a:r>
              <a:rPr lang="en-CA" dirty="0" smtClean="0"/>
              <a:t>					Communication.</a:t>
            </a:r>
            <a:endParaRPr lang="en-CA" dirty="0"/>
          </a:p>
        </p:txBody>
      </p:sp>
    </p:spTree>
    <p:extLst>
      <p:ext uri="{BB962C8B-B14F-4D97-AF65-F5344CB8AC3E}">
        <p14:creationId xmlns:p14="http://schemas.microsoft.com/office/powerpoint/2010/main" val="38074715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40" y="1178719"/>
            <a:ext cx="5938242" cy="857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solidFill>
                  <a:srgbClr val="ED1C24"/>
                </a:solidFill>
                <a:ea typeface="+mj-ea"/>
              </a:rPr>
              <a:t>6. Act</a:t>
            </a:r>
            <a:endParaRPr lang="en-US" dirty="0">
              <a:solidFill>
                <a:srgbClr val="ED1C24"/>
              </a:solidFill>
              <a:ea typeface="+mj-ea"/>
            </a:endParaRPr>
          </a:p>
        </p:txBody>
      </p:sp>
      <p:sp>
        <p:nvSpPr>
          <p:cNvPr id="3" name="Content Placeholder 2"/>
          <p:cNvSpPr>
            <a:spLocks noGrp="1"/>
          </p:cNvSpPr>
          <p:nvPr>
            <p:ph sz="half" idx="1"/>
          </p:nvPr>
        </p:nvSpPr>
        <p:spPr>
          <a:xfrm>
            <a:off x="571500" y="2033985"/>
            <a:ext cx="6134099" cy="3966766"/>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Col="360000"/>
          <a:lstStyle/>
          <a:p>
            <a:pPr>
              <a:lnSpc>
                <a:spcPct val="114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b="1" dirty="0" smtClean="0">
                <a:solidFill>
                  <a:srgbClr val="ED1C24"/>
                </a:solidFill>
                <a:ea typeface="ＭＳ Ｐゴシック" charset="0"/>
              </a:rPr>
              <a:t>Encourage an experimental mindset.  Test ideas.  Try things out in the spirit of learning.</a:t>
            </a:r>
          </a:p>
          <a:p>
            <a:pPr>
              <a:lnSpc>
                <a:spcPct val="114000"/>
              </a:lnSpc>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CA" sz="750" dirty="0">
              <a:ea typeface="ＭＳ Ｐゴシック" charset="0"/>
            </a:endParaRPr>
          </a:p>
          <a:p>
            <a:pPr>
              <a:lnSpc>
                <a:spcPct val="163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dirty="0" smtClean="0">
                <a:ea typeface="ＭＳ Ｐゴシック" charset="0"/>
              </a:rPr>
              <a:t>Make </a:t>
            </a:r>
            <a:r>
              <a:rPr lang="en-CA" dirty="0">
                <a:ea typeface="ＭＳ Ｐゴシック" charset="0"/>
              </a:rPr>
              <a:t>structures </a:t>
            </a:r>
            <a:r>
              <a:rPr lang="en-CA" dirty="0" smtClean="0">
                <a:ea typeface="ＭＳ Ｐゴシック" charset="0"/>
              </a:rPr>
              <a:t>compatible with the vision</a:t>
            </a:r>
            <a:r>
              <a:rPr lang="en-CA" dirty="0" smtClean="0">
                <a:solidFill>
                  <a:schemeClr val="tx1"/>
                </a:solidFill>
                <a:ea typeface="ＭＳ Ｐゴシック" charset="0"/>
              </a:rPr>
              <a:t>: </a:t>
            </a:r>
            <a:r>
              <a:rPr lang="en-CA" b="1" dirty="0" smtClean="0">
                <a:solidFill>
                  <a:schemeClr val="tx1"/>
                </a:solidFill>
                <a:ea typeface="ＭＳ Ｐゴシック" charset="0"/>
              </a:rPr>
              <a:t>LEAN PRACTICES</a:t>
            </a:r>
          </a:p>
          <a:p>
            <a:pPr>
              <a:lnSpc>
                <a:spcPct val="163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dirty="0" smtClean="0">
                <a:ea typeface="ＭＳ Ｐゴシック" charset="0"/>
              </a:rPr>
              <a:t>Align </a:t>
            </a:r>
            <a:r>
              <a:rPr lang="en-CA" dirty="0">
                <a:ea typeface="ＭＳ Ｐゴシック" charset="0"/>
              </a:rPr>
              <a:t>practices, </a:t>
            </a:r>
            <a:r>
              <a:rPr lang="en-CA" dirty="0" smtClean="0">
                <a:ea typeface="ＭＳ Ｐゴシック" charset="0"/>
              </a:rPr>
              <a:t>policies</a:t>
            </a:r>
            <a:r>
              <a:rPr lang="en-CA" dirty="0">
                <a:ea typeface="ＭＳ Ｐゴシック" charset="0"/>
              </a:rPr>
              <a:t>, </a:t>
            </a:r>
            <a:r>
              <a:rPr lang="en-CA" dirty="0" smtClean="0">
                <a:ea typeface="ＭＳ Ｐゴシック" charset="0"/>
              </a:rPr>
              <a:t>systems.</a:t>
            </a:r>
            <a:endParaRPr lang="en-CA" dirty="0">
              <a:ea typeface="ＭＳ Ｐゴシック" charset="0"/>
            </a:endParaRPr>
          </a:p>
          <a:p>
            <a:pPr>
              <a:lnSpc>
                <a:spcPct val="163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dirty="0">
                <a:ea typeface="ＭＳ Ｐゴシック" charset="0"/>
              </a:rPr>
              <a:t>Provide the training </a:t>
            </a:r>
            <a:r>
              <a:rPr lang="en-CA" dirty="0" smtClean="0">
                <a:ea typeface="ＭＳ Ｐゴシック" charset="0"/>
              </a:rPr>
              <a:t>employees need.</a:t>
            </a:r>
            <a:endParaRPr lang="en-CA" dirty="0">
              <a:ea typeface="ＭＳ Ｐゴシック" charset="0"/>
            </a:endParaRPr>
          </a:p>
          <a:p>
            <a:pPr>
              <a:lnSpc>
                <a:spcPct val="163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dirty="0" smtClean="0">
                <a:ea typeface="ＭＳ Ｐゴシック" charset="0"/>
              </a:rPr>
              <a:t>Generate </a:t>
            </a:r>
            <a:r>
              <a:rPr lang="en-CA" dirty="0">
                <a:ea typeface="ＭＳ Ｐゴシック" charset="0"/>
              </a:rPr>
              <a:t>and publicize </a:t>
            </a:r>
            <a:r>
              <a:rPr lang="en-CA" dirty="0" smtClean="0">
                <a:ea typeface="ＭＳ Ｐゴシック" charset="0"/>
              </a:rPr>
              <a:t>short</a:t>
            </a:r>
            <a:r>
              <a:rPr lang="en-CA" dirty="0">
                <a:ea typeface="ＭＳ Ｐゴシック" charset="0"/>
              </a:rPr>
              <a:t>-term </a:t>
            </a:r>
            <a:r>
              <a:rPr lang="en-CA" dirty="0" smtClean="0">
                <a:ea typeface="ＭＳ Ｐゴシック" charset="0"/>
              </a:rPr>
              <a:t>wins.  “Story tell” success.</a:t>
            </a:r>
            <a:endParaRPr lang="en-CA" dirty="0">
              <a:ea typeface="ＭＳ Ｐゴシック" charset="0"/>
            </a:endParaRPr>
          </a:p>
          <a:p>
            <a:pPr>
              <a:lnSpc>
                <a:spcPct val="163000"/>
              </a:lnSpc>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dirty="0">
                <a:ea typeface="ＭＳ Ｐゴシック" charset="0"/>
              </a:rPr>
              <a:t>Deal with </a:t>
            </a:r>
            <a:r>
              <a:rPr lang="en-CA" dirty="0" smtClean="0">
                <a:ea typeface="ＭＳ Ｐゴシック" charset="0"/>
              </a:rPr>
              <a:t>those who undercut </a:t>
            </a:r>
            <a:r>
              <a:rPr lang="en-CA" dirty="0">
                <a:ea typeface="ＭＳ Ｐゴシック" charset="0"/>
              </a:rPr>
              <a:t>needed </a:t>
            </a:r>
            <a:r>
              <a:rPr lang="en-CA" dirty="0" smtClean="0">
                <a:ea typeface="ＭＳ Ｐゴシック" charset="0"/>
              </a:rPr>
              <a:t>change.</a:t>
            </a:r>
            <a:endParaRPr lang="en-CA" dirty="0">
              <a:ea typeface="ＭＳ Ｐゴシック" charset="0"/>
            </a:endParaRPr>
          </a:p>
        </p:txBody>
      </p:sp>
      <p:pic>
        <p:nvPicPr>
          <p:cNvPr id="7" name="Content Placeholder 12"/>
          <p:cNvPicPr>
            <a:picLocks noGrp="1" noChangeAspect="1"/>
          </p:cNvPicPr>
          <p:nvPr>
            <p:ph sz="half" idx="13"/>
          </p:nvPr>
        </p:nvPicPr>
        <p:blipFill>
          <a:blip r:embed="rId3">
            <a:extLst>
              <a:ext uri="{28A0092B-C50C-407E-A947-70E740481C1C}">
                <a14:useLocalDpi xmlns:a14="http://schemas.microsoft.com/office/drawing/2010/main"/>
              </a:ext>
            </a:extLst>
          </a:blip>
          <a:stretch>
            <a:fillRect/>
          </a:stretch>
        </p:blipFill>
        <p:spPr>
          <a:xfrm>
            <a:off x="6837344" y="1125901"/>
            <a:ext cx="2202296" cy="193312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04180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40" y="1178719"/>
            <a:ext cx="5938242" cy="857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solidFill>
                  <a:srgbClr val="ED1C24"/>
                </a:solidFill>
                <a:ea typeface="+mj-ea"/>
              </a:rPr>
              <a:t>6. Act – Lean Practices</a:t>
            </a:r>
            <a:endParaRPr lang="en-US" dirty="0">
              <a:solidFill>
                <a:srgbClr val="ED1C24"/>
              </a:solidFill>
              <a:ea typeface="+mj-ea"/>
            </a:endParaRPr>
          </a:p>
        </p:txBody>
      </p:sp>
      <p:sp>
        <p:nvSpPr>
          <p:cNvPr id="3" name="Content Placeholder 2"/>
          <p:cNvSpPr>
            <a:spLocks noGrp="1"/>
          </p:cNvSpPr>
          <p:nvPr>
            <p:ph sz="half" idx="1"/>
          </p:nvPr>
        </p:nvSpPr>
        <p:spPr>
          <a:xfrm>
            <a:off x="571500" y="2033985"/>
            <a:ext cx="5710133" cy="3966766"/>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Col="360000"/>
          <a:lstStyle/>
          <a:p>
            <a:pPr>
              <a:lnSpc>
                <a:spcPct val="114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b="1" dirty="0">
                <a:solidFill>
                  <a:srgbClr val="ED1C24"/>
                </a:solidFill>
                <a:ea typeface="ＭＳ Ｐゴシック" charset="0"/>
              </a:rPr>
              <a:t>Lean </a:t>
            </a:r>
            <a:r>
              <a:rPr lang="en-CA" b="1" dirty="0" smtClean="0">
                <a:solidFill>
                  <a:srgbClr val="ED1C24"/>
                </a:solidFill>
                <a:ea typeface="ＭＳ Ｐゴシック" charset="0"/>
              </a:rPr>
              <a:t>Philosophy</a:t>
            </a:r>
            <a:endParaRPr lang="en-CA" sz="750" dirty="0">
              <a:solidFill>
                <a:srgbClr val="ED1C24"/>
              </a:solidFill>
              <a:ea typeface="ＭＳ Ｐゴシック" charset="0"/>
            </a:endParaRPr>
          </a:p>
          <a:p>
            <a:pPr marL="285739" indent="-285739">
              <a:spcBef>
                <a:spcPts val="344"/>
              </a:spcBef>
              <a:buFont typeface="Arial"/>
              <a:buChar cha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dirty="0">
                <a:ea typeface="ＭＳ Ｐゴシック" charset="0"/>
              </a:rPr>
              <a:t>Respect for people</a:t>
            </a:r>
          </a:p>
          <a:p>
            <a:pPr marL="285739" indent="-285739">
              <a:spcBef>
                <a:spcPts val="344"/>
              </a:spcBef>
              <a:buFont typeface="Arial"/>
              <a:buChar cha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dirty="0">
                <a:ea typeface="ＭＳ Ｐゴシック" charset="0"/>
              </a:rPr>
              <a:t>Relentless elimination of waste through </a:t>
            </a:r>
            <a:r>
              <a:rPr lang="en-CA" dirty="0" smtClean="0">
                <a:ea typeface="ＭＳ Ｐゴシック" charset="0"/>
              </a:rPr>
              <a:t>continuous </a:t>
            </a:r>
            <a:r>
              <a:rPr lang="en-CA" dirty="0">
                <a:ea typeface="ＭＳ Ｐゴシック" charset="0"/>
              </a:rPr>
              <a:t>improvement</a:t>
            </a:r>
          </a:p>
          <a:p>
            <a:pPr marL="285739" indent="-285739">
              <a:spcBef>
                <a:spcPts val="344"/>
              </a:spcBef>
              <a:buFont typeface="Arial"/>
              <a:buChar cha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dirty="0">
                <a:ea typeface="ＭＳ Ｐゴシック" charset="0"/>
              </a:rPr>
              <a:t>Focus on adding value from the customer’s </a:t>
            </a:r>
            <a:r>
              <a:rPr lang="en-CA" dirty="0" smtClean="0">
                <a:ea typeface="ＭＳ Ｐゴシック" charset="0"/>
              </a:rPr>
              <a:t>perspective</a:t>
            </a:r>
          </a:p>
          <a:p>
            <a:pPr marL="285739" indent="-285739">
              <a:spcBef>
                <a:spcPts val="344"/>
              </a:spcBef>
              <a:buFont typeface="Arial"/>
              <a:buChar char="•"/>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CA" dirty="0">
              <a:ea typeface="ＭＳ Ｐゴシック" charset="0"/>
            </a:endParaRPr>
          </a:p>
          <a:p>
            <a:pPr>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r>
              <a:rPr lang="en-CA" b="1" dirty="0" smtClean="0">
                <a:solidFill>
                  <a:srgbClr val="ED1C24"/>
                </a:solidFill>
                <a:ea typeface="ＭＳ Ｐゴシック" charset="0"/>
              </a:rPr>
              <a:t>Waste  =  Opportunity</a:t>
            </a:r>
          </a:p>
          <a:p>
            <a:pPr marL="285739" indent="-285739">
              <a:buFont typeface="Arial"/>
              <a:buChar char="•"/>
            </a:pPr>
            <a:r>
              <a:rPr lang="en-CA" dirty="0" smtClean="0">
                <a:solidFill>
                  <a:schemeClr val="tx1"/>
                </a:solidFill>
              </a:rPr>
              <a:t>Wait times </a:t>
            </a:r>
          </a:p>
          <a:p>
            <a:pPr marL="285739" indent="-285739">
              <a:buFont typeface="Arial"/>
              <a:buChar char="•"/>
            </a:pPr>
            <a:r>
              <a:rPr lang="en-CA" dirty="0" smtClean="0">
                <a:solidFill>
                  <a:schemeClr val="tx1"/>
                </a:solidFill>
              </a:rPr>
              <a:t>Unnecessary movement </a:t>
            </a:r>
          </a:p>
          <a:p>
            <a:pPr marL="285739" indent="-285739">
              <a:buFont typeface="Arial"/>
              <a:buChar char="•"/>
            </a:pPr>
            <a:r>
              <a:rPr lang="en-CA" dirty="0" smtClean="0">
                <a:solidFill>
                  <a:schemeClr val="tx1"/>
                </a:solidFill>
              </a:rPr>
              <a:t>Repeated steps</a:t>
            </a:r>
          </a:p>
          <a:p>
            <a:pPr marL="285739" indent="-285739">
              <a:buFont typeface="Arial"/>
              <a:buChar char="•"/>
            </a:pPr>
            <a:r>
              <a:rPr lang="en-CA" dirty="0" smtClean="0">
                <a:solidFill>
                  <a:schemeClr val="tx1"/>
                </a:solidFill>
              </a:rPr>
              <a:t>etc</a:t>
            </a:r>
            <a:r>
              <a:rPr lang="en-CA" dirty="0">
                <a:solidFill>
                  <a:schemeClr val="tx1"/>
                </a:solidFill>
              </a:rPr>
              <a:t>.</a:t>
            </a:r>
          </a:p>
          <a:p>
            <a:pPr>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defRPr/>
            </a:pPr>
            <a:endParaRPr lang="en-CA" dirty="0">
              <a:ea typeface="ＭＳ Ｐゴシック" charset="0"/>
            </a:endParaRPr>
          </a:p>
        </p:txBody>
      </p:sp>
      <p:pic>
        <p:nvPicPr>
          <p:cNvPr id="7" name="Content Placeholder 12"/>
          <p:cNvPicPr>
            <a:picLocks noGrp="1" noChangeAspect="1"/>
          </p:cNvPicPr>
          <p:nvPr>
            <p:ph sz="half" idx="13"/>
          </p:nvPr>
        </p:nvPicPr>
        <p:blipFill>
          <a:blip r:embed="rId3">
            <a:extLst>
              <a:ext uri="{28A0092B-C50C-407E-A947-70E740481C1C}">
                <a14:useLocalDpi xmlns:a14="http://schemas.microsoft.com/office/drawing/2010/main"/>
              </a:ext>
            </a:extLst>
          </a:blip>
          <a:stretch>
            <a:fillRect/>
          </a:stretch>
        </p:blipFill>
        <p:spPr>
          <a:xfrm>
            <a:off x="6837344" y="1125901"/>
            <a:ext cx="2202296" cy="193312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51519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49917" y="602456"/>
            <a:ext cx="9144000" cy="565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Picture 2" descr="7053406127_c8fc4e65f7_o.jpg"/>
          <p:cNvSpPr>
            <a:spLocks noChangeAspect="1"/>
          </p:cNvSpPr>
          <p:nvPr/>
        </p:nvSpPr>
        <p:spPr bwMode="auto">
          <a:xfrm>
            <a:off x="-1985" y="857250"/>
            <a:ext cx="914598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4375">
              <a:latin typeface="Corbel" panose="020B0503020204020204" pitchFamily="34" charset="0"/>
            </a:endParaRPr>
          </a:p>
        </p:txBody>
      </p:sp>
      <p:sp>
        <p:nvSpPr>
          <p:cNvPr id="4" name="Title 3"/>
          <p:cNvSpPr>
            <a:spLocks noGrp="1"/>
          </p:cNvSpPr>
          <p:nvPr>
            <p:ph type="ctrTitle"/>
          </p:nvPr>
        </p:nvSpPr>
        <p:spPr>
          <a:xfrm>
            <a:off x="624085" y="1337182"/>
            <a:ext cx="7893844" cy="110331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r>
              <a:rPr lang="en-US" dirty="0" smtClean="0">
                <a:solidFill>
                  <a:srgbClr val="FFFF00"/>
                </a:solidFill>
                <a:ea typeface="+mj-ea"/>
                <a:cs typeface="Corbel"/>
              </a:rPr>
              <a:t>Please finish this quote</a:t>
            </a:r>
            <a:endParaRPr lang="en-US" dirty="0">
              <a:solidFill>
                <a:srgbClr val="FFFF00"/>
              </a:solidFill>
              <a:ea typeface="+mj-ea"/>
              <a:cs typeface="Corbel"/>
            </a:endParaRPr>
          </a:p>
        </p:txBody>
      </p:sp>
      <p:sp>
        <p:nvSpPr>
          <p:cNvPr id="7" name="Title 3"/>
          <p:cNvSpPr txBox="1">
            <a:spLocks/>
          </p:cNvSpPr>
          <p:nvPr/>
        </p:nvSpPr>
        <p:spPr bwMode="auto">
          <a:xfrm>
            <a:off x="672224" y="3780267"/>
            <a:ext cx="4022589" cy="6284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lnSpc>
                <a:spcPts val="4500"/>
              </a:lnSpc>
            </a:pPr>
            <a:r>
              <a:rPr lang="en-US" altLang="en-US" sz="3000" dirty="0">
                <a:solidFill>
                  <a:srgbClr val="FFFF00"/>
                </a:solidFill>
                <a:latin typeface="Corbel" panose="020B0503020204020204" pitchFamily="34" charset="0"/>
              </a:rPr>
              <a:t>Change done </a:t>
            </a:r>
            <a:r>
              <a:rPr lang="en-US" altLang="en-US" sz="3000" b="1" u="sng" dirty="0">
                <a:solidFill>
                  <a:srgbClr val="FFFF00"/>
                </a:solidFill>
                <a:latin typeface="Corbel" panose="020B0503020204020204" pitchFamily="34" charset="0"/>
              </a:rPr>
              <a:t>to</a:t>
            </a:r>
            <a:r>
              <a:rPr lang="en-US" altLang="en-US" sz="3000" dirty="0">
                <a:solidFill>
                  <a:srgbClr val="FFFF00"/>
                </a:solidFill>
                <a:latin typeface="Corbel" panose="020B0503020204020204" pitchFamily="34" charset="0"/>
              </a:rPr>
              <a:t> us …</a:t>
            </a:r>
          </a:p>
          <a:p>
            <a:pPr eaLnBrk="1" hangingPunct="1">
              <a:lnSpc>
                <a:spcPts val="4500"/>
              </a:lnSpc>
            </a:pPr>
            <a:endParaRPr lang="en-US" altLang="en-US" sz="3000" dirty="0">
              <a:latin typeface="Corbel" panose="020B0503020204020204" pitchFamily="34" charset="0"/>
            </a:endParaRPr>
          </a:p>
        </p:txBody>
      </p:sp>
      <p:sp>
        <p:nvSpPr>
          <p:cNvPr id="9" name="Title 3"/>
          <p:cNvSpPr txBox="1">
            <a:spLocks/>
          </p:cNvSpPr>
          <p:nvPr/>
        </p:nvSpPr>
        <p:spPr bwMode="auto">
          <a:xfrm>
            <a:off x="5140988" y="3778243"/>
            <a:ext cx="3556836" cy="1082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lnSpc>
                <a:spcPts val="4500"/>
              </a:lnSpc>
            </a:pPr>
            <a:r>
              <a:rPr lang="en-US" altLang="en-US" sz="3000" dirty="0">
                <a:solidFill>
                  <a:srgbClr val="FFFF00"/>
                </a:solidFill>
                <a:latin typeface="Corbel" panose="020B0503020204020204" pitchFamily="34" charset="0"/>
              </a:rPr>
              <a:t>Change done </a:t>
            </a:r>
            <a:r>
              <a:rPr lang="en-US" altLang="en-US" sz="3000" b="1" u="sng" dirty="0">
                <a:solidFill>
                  <a:srgbClr val="FFFF00"/>
                </a:solidFill>
                <a:latin typeface="Corbel" panose="020B0503020204020204" pitchFamily="34" charset="0"/>
              </a:rPr>
              <a:t>by</a:t>
            </a:r>
            <a:r>
              <a:rPr lang="en-US" altLang="en-US" sz="3000" dirty="0">
                <a:solidFill>
                  <a:srgbClr val="FFFF00"/>
                </a:solidFill>
                <a:latin typeface="Corbel" panose="020B0503020204020204" pitchFamily="34" charset="0"/>
              </a:rPr>
              <a:t> us …</a:t>
            </a:r>
          </a:p>
        </p:txBody>
      </p:sp>
    </p:spTree>
    <p:extLst>
      <p:ext uri="{BB962C8B-B14F-4D97-AF65-F5344CB8AC3E}">
        <p14:creationId xmlns:p14="http://schemas.microsoft.com/office/powerpoint/2010/main" val="323686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40" y="1178719"/>
            <a:ext cx="5938242" cy="857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smtClean="0">
                <a:solidFill>
                  <a:srgbClr val="ED1C24"/>
                </a:solidFill>
                <a:ea typeface="+mj-ea"/>
              </a:rPr>
              <a:t>6. Act – Lean Practices</a:t>
            </a:r>
            <a:endParaRPr lang="en-US" dirty="0">
              <a:solidFill>
                <a:srgbClr val="ED1C24"/>
              </a:solidFill>
              <a:ea typeface="+mj-ea"/>
            </a:endParaRPr>
          </a:p>
        </p:txBody>
      </p:sp>
      <p:sp>
        <p:nvSpPr>
          <p:cNvPr id="3" name="Content Placeholder 2"/>
          <p:cNvSpPr>
            <a:spLocks noGrp="1"/>
          </p:cNvSpPr>
          <p:nvPr>
            <p:ph sz="half" idx="1"/>
          </p:nvPr>
        </p:nvSpPr>
        <p:spPr>
          <a:xfrm>
            <a:off x="354311" y="2054241"/>
            <a:ext cx="6362700" cy="429061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Col="360000"/>
          <a:lstStyle/>
          <a:p>
            <a:pPr marL="285739" indent="-285739">
              <a:buClr>
                <a:srgbClr val="00A7CF"/>
              </a:buClr>
              <a:buFont typeface="+mj-lt"/>
              <a:buAutoNum type="arabicPeriod"/>
              <a:defRPr/>
            </a:pPr>
            <a:endParaRPr lang="en-US" sz="1625" b="1" dirty="0">
              <a:solidFill>
                <a:srgbClr val="00A7CF"/>
              </a:solidFill>
            </a:endParaRPr>
          </a:p>
          <a:p>
            <a:pPr marL="285739" indent="-285739">
              <a:buClr>
                <a:srgbClr val="00A7CF"/>
              </a:buClr>
              <a:buFont typeface="+mj-lt"/>
              <a:buAutoNum type="arabicPeriod"/>
              <a:defRPr/>
            </a:pPr>
            <a:endParaRPr lang="en-US" sz="1625" b="1" dirty="0">
              <a:solidFill>
                <a:srgbClr val="00A7CF"/>
              </a:solidFill>
            </a:endParaRPr>
          </a:p>
          <a:p>
            <a:pPr marL="285739" indent="-285739">
              <a:buClr>
                <a:srgbClr val="00A7CF"/>
              </a:buClr>
              <a:buFont typeface="+mj-lt"/>
              <a:buAutoNum type="arabicPeriod"/>
              <a:defRPr/>
            </a:pPr>
            <a:endParaRPr lang="en-US" sz="1625" b="1" dirty="0">
              <a:solidFill>
                <a:srgbClr val="00A7CF"/>
              </a:solidFill>
            </a:endParaRPr>
          </a:p>
          <a:p>
            <a:pPr marL="285739" indent="-285739">
              <a:buClr>
                <a:srgbClr val="00A7CF"/>
              </a:buClr>
              <a:buFont typeface="+mj-lt"/>
              <a:buAutoNum type="arabicPeriod"/>
              <a:defRPr/>
            </a:pPr>
            <a:endParaRPr lang="en-US" sz="1625" b="1" dirty="0">
              <a:solidFill>
                <a:srgbClr val="00A7CF"/>
              </a:solidFill>
            </a:endParaRPr>
          </a:p>
          <a:p>
            <a:pPr marL="342900" indent="-342900">
              <a:spcBef>
                <a:spcPts val="765"/>
              </a:spcBef>
              <a:buClr>
                <a:srgbClr val="00A7CF"/>
              </a:buClr>
              <a:buFont typeface="+mj-lt"/>
              <a:buAutoNum type="arabicPeriod"/>
              <a:defRPr/>
            </a:pPr>
            <a:r>
              <a:rPr lang="en-US" sz="1800" b="1" dirty="0">
                <a:solidFill>
                  <a:srgbClr val="ED1C24"/>
                </a:solidFill>
              </a:rPr>
              <a:t>Define value:</a:t>
            </a:r>
            <a:r>
              <a:rPr lang="en-US" sz="1800" dirty="0">
                <a:solidFill>
                  <a:srgbClr val="ED1C24"/>
                </a:solidFill>
              </a:rPr>
              <a:t> </a:t>
            </a:r>
            <a:r>
              <a:rPr lang="en-US" sz="1800" dirty="0"/>
              <a:t>by the consumer of the process</a:t>
            </a:r>
          </a:p>
          <a:p>
            <a:pPr marL="285739" indent="-285739">
              <a:spcBef>
                <a:spcPts val="765"/>
              </a:spcBef>
              <a:buClr>
                <a:srgbClr val="00A7CF"/>
              </a:buClr>
              <a:buFont typeface="+mj-lt"/>
              <a:buAutoNum type="arabicPeriod"/>
              <a:defRPr/>
            </a:pPr>
            <a:r>
              <a:rPr lang="en-US" sz="1800" b="1" dirty="0">
                <a:solidFill>
                  <a:srgbClr val="ED1C24"/>
                </a:solidFill>
              </a:rPr>
              <a:t>Value stream:</a:t>
            </a:r>
            <a:r>
              <a:rPr lang="en-US" sz="1800" dirty="0">
                <a:solidFill>
                  <a:srgbClr val="ED1C24"/>
                </a:solidFill>
              </a:rPr>
              <a:t> </a:t>
            </a:r>
            <a:r>
              <a:rPr lang="en-US" sz="1800" dirty="0"/>
              <a:t>focus on improving end-to-end flow</a:t>
            </a:r>
          </a:p>
          <a:p>
            <a:pPr marL="285739" indent="-285739">
              <a:spcBef>
                <a:spcPts val="765"/>
              </a:spcBef>
              <a:buClr>
                <a:srgbClr val="00A7CF"/>
              </a:buClr>
              <a:buFont typeface="+mj-lt"/>
              <a:buAutoNum type="arabicPeriod"/>
              <a:defRPr/>
            </a:pPr>
            <a:r>
              <a:rPr lang="en-US" sz="1800" b="1" dirty="0">
                <a:solidFill>
                  <a:srgbClr val="ED1C24"/>
                </a:solidFill>
              </a:rPr>
              <a:t>Flow:</a:t>
            </a:r>
            <a:r>
              <a:rPr lang="en-US" sz="1800" dirty="0">
                <a:solidFill>
                  <a:srgbClr val="00A7CF"/>
                </a:solidFill>
              </a:rPr>
              <a:t> </a:t>
            </a:r>
            <a:r>
              <a:rPr lang="en-US" sz="1800" dirty="0"/>
              <a:t>line up all of the essential steps into a steady continuous flow (no interruptions, no batches, and no queues)</a:t>
            </a:r>
          </a:p>
          <a:p>
            <a:pPr marL="285739" indent="-285739">
              <a:spcBef>
                <a:spcPts val="765"/>
              </a:spcBef>
              <a:buClr>
                <a:srgbClr val="00A7CF"/>
              </a:buClr>
              <a:buFont typeface="+mj-lt"/>
              <a:buAutoNum type="arabicPeriod"/>
              <a:defRPr/>
            </a:pPr>
            <a:r>
              <a:rPr lang="en-US" sz="1800" b="1" dirty="0">
                <a:solidFill>
                  <a:srgbClr val="ED1C24"/>
                </a:solidFill>
              </a:rPr>
              <a:t>Pull:</a:t>
            </a:r>
            <a:r>
              <a:rPr lang="en-US" sz="1800" dirty="0">
                <a:solidFill>
                  <a:srgbClr val="ED1C24"/>
                </a:solidFill>
              </a:rPr>
              <a:t> </a:t>
            </a:r>
            <a:r>
              <a:rPr lang="en-US" sz="1800" dirty="0"/>
              <a:t>don’t do anything until it is needed</a:t>
            </a:r>
          </a:p>
          <a:p>
            <a:pPr marL="285739" indent="-285739">
              <a:spcBef>
                <a:spcPts val="765"/>
              </a:spcBef>
              <a:buClr>
                <a:srgbClr val="00A7CF"/>
              </a:buClr>
              <a:buFont typeface="+mj-lt"/>
              <a:buAutoNum type="arabicPeriod"/>
              <a:defRPr/>
            </a:pPr>
            <a:r>
              <a:rPr lang="en-US" sz="1800" b="1" dirty="0">
                <a:solidFill>
                  <a:srgbClr val="ED1C24"/>
                </a:solidFill>
              </a:rPr>
              <a:t>Seek perfection: </a:t>
            </a:r>
            <a:r>
              <a:rPr lang="en-US" sz="1800" dirty="0"/>
              <a:t>continuous improvement through scientific methodology (metrics)</a:t>
            </a:r>
          </a:p>
        </p:txBody>
      </p:sp>
      <p:pic>
        <p:nvPicPr>
          <p:cNvPr id="7" name="Content Placeholder 12"/>
          <p:cNvPicPr>
            <a:picLocks noGrp="1" noChangeAspect="1"/>
          </p:cNvPicPr>
          <p:nvPr>
            <p:ph sz="half" idx="13"/>
          </p:nvPr>
        </p:nvPicPr>
        <p:blipFill>
          <a:blip r:embed="rId3">
            <a:extLst>
              <a:ext uri="{28A0092B-C50C-407E-A947-70E740481C1C}">
                <a14:useLocalDpi xmlns:a14="http://schemas.microsoft.com/office/drawing/2010/main"/>
              </a:ext>
            </a:extLst>
          </a:blip>
          <a:stretch>
            <a:fillRect/>
          </a:stretch>
        </p:blipFill>
        <p:spPr>
          <a:xfrm>
            <a:off x="6837344" y="1125901"/>
            <a:ext cx="2202296" cy="193312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11" name="Text Box 2"/>
          <p:cNvSpPr txBox="1">
            <a:spLocks noChangeArrowheads="1"/>
          </p:cNvSpPr>
          <p:nvPr/>
        </p:nvSpPr>
        <p:spPr bwMode="auto">
          <a:xfrm>
            <a:off x="4189481" y="6213987"/>
            <a:ext cx="2344979" cy="197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4400">
                <a:solidFill>
                  <a:schemeClr val="tx1"/>
                </a:solidFill>
                <a:latin typeface="Arial"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4400">
                <a:solidFill>
                  <a:schemeClr val="tx1"/>
                </a:solidFill>
                <a:latin typeface="Arial"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4400">
                <a:solidFill>
                  <a:schemeClr val="tx1"/>
                </a:solidFill>
                <a:latin typeface="Arial"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4400">
                <a:solidFill>
                  <a:schemeClr val="tx1"/>
                </a:solidFill>
                <a:latin typeface="Arial"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4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4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4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4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4400">
                <a:solidFill>
                  <a:schemeClr val="tx1"/>
                </a:solidFill>
                <a:latin typeface="Arial" charset="0"/>
                <a:ea typeface="ＭＳ Ｐゴシック" charset="0"/>
              </a:defRPr>
            </a:lvl9pPr>
          </a:lstStyle>
          <a:p>
            <a:pPr algn="r" eaLnBrk="1" hangingPunct="1">
              <a:buSzPct val="100000"/>
            </a:pPr>
            <a:r>
              <a:rPr lang="en-US" sz="900" dirty="0">
                <a:latin typeface="+mj-lt"/>
                <a:cs typeface="Corbel"/>
              </a:rPr>
              <a:t>Source: Womack and Jones, Lean Thinking</a:t>
            </a:r>
          </a:p>
        </p:txBody>
      </p:sp>
      <p:grpSp>
        <p:nvGrpSpPr>
          <p:cNvPr id="19" name="Group 18"/>
          <p:cNvGrpSpPr/>
          <p:nvPr/>
        </p:nvGrpSpPr>
        <p:grpSpPr>
          <a:xfrm>
            <a:off x="555636" y="2113981"/>
            <a:ext cx="5463745" cy="774546"/>
            <a:chOff x="889016" y="1873190"/>
            <a:chExt cx="9093356" cy="1289083"/>
          </a:xfrm>
          <a:solidFill>
            <a:srgbClr val="ED1C24"/>
          </a:solidFill>
        </p:grpSpPr>
        <p:sp>
          <p:nvSpPr>
            <p:cNvPr id="4" name="Rounded Rectangle 3"/>
            <p:cNvSpPr/>
            <p:nvPr/>
          </p:nvSpPr>
          <p:spPr bwMode="auto">
            <a:xfrm>
              <a:off x="889016" y="1873190"/>
              <a:ext cx="1280607" cy="1280607"/>
            </a:xfrm>
            <a:prstGeom prst="roundRect">
              <a:avLst/>
            </a:prstGeom>
            <a:grpFill/>
            <a:ln w="9525" cap="flat" cmpd="sng" algn="ctr">
              <a:no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latin typeface="Corbel"/>
                  <a:ea typeface="ＭＳ Ｐゴシック" charset="0"/>
                  <a:cs typeface="Corbel"/>
                </a:rPr>
                <a:t>Define Value</a:t>
              </a:r>
            </a:p>
          </p:txBody>
        </p:sp>
        <p:sp>
          <p:nvSpPr>
            <p:cNvPr id="12" name="Rounded Rectangle 11"/>
            <p:cNvSpPr/>
            <p:nvPr/>
          </p:nvSpPr>
          <p:spPr bwMode="auto">
            <a:xfrm>
              <a:off x="2842203" y="1877428"/>
              <a:ext cx="1280607" cy="1280607"/>
            </a:xfrm>
            <a:prstGeom prst="roundRect">
              <a:avLst/>
            </a:prstGeom>
            <a:grpFill/>
            <a:ln w="9525" cap="flat" cmpd="sng" algn="ctr">
              <a:no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latin typeface="Corbel"/>
                  <a:ea typeface="ＭＳ Ｐゴシック" charset="0"/>
                  <a:cs typeface="Corbel"/>
                </a:rPr>
                <a:t>Value Stream</a:t>
              </a:r>
            </a:p>
          </p:txBody>
        </p:sp>
        <p:sp>
          <p:nvSpPr>
            <p:cNvPr id="13" name="Rounded Rectangle 12"/>
            <p:cNvSpPr/>
            <p:nvPr/>
          </p:nvSpPr>
          <p:spPr bwMode="auto">
            <a:xfrm>
              <a:off x="4795390" y="1877428"/>
              <a:ext cx="1280607" cy="1280607"/>
            </a:xfrm>
            <a:prstGeom prst="roundRect">
              <a:avLst/>
            </a:prstGeom>
            <a:grpFill/>
            <a:ln w="9525" cap="flat" cmpd="sng" algn="ctr">
              <a:no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latin typeface="Corbel"/>
                  <a:ea typeface="ＭＳ Ｐゴシック" charset="0"/>
                  <a:cs typeface="Corbel"/>
                </a:rPr>
                <a:t>Flow</a:t>
              </a:r>
            </a:p>
          </p:txBody>
        </p:sp>
        <p:sp>
          <p:nvSpPr>
            <p:cNvPr id="14" name="Rounded Rectangle 13"/>
            <p:cNvSpPr/>
            <p:nvPr/>
          </p:nvSpPr>
          <p:spPr bwMode="auto">
            <a:xfrm>
              <a:off x="6748577" y="1881666"/>
              <a:ext cx="1280607" cy="1280607"/>
            </a:xfrm>
            <a:prstGeom prst="roundRect">
              <a:avLst/>
            </a:prstGeom>
            <a:grpFill/>
            <a:ln w="9525" cap="flat" cmpd="sng" algn="ctr">
              <a:no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latin typeface="Corbel"/>
                  <a:ea typeface="ＭＳ Ｐゴシック" charset="0"/>
                  <a:cs typeface="Corbel"/>
                </a:rPr>
                <a:t>Pull</a:t>
              </a:r>
            </a:p>
          </p:txBody>
        </p:sp>
        <p:sp>
          <p:nvSpPr>
            <p:cNvPr id="15" name="Rounded Rectangle 14"/>
            <p:cNvSpPr/>
            <p:nvPr/>
          </p:nvSpPr>
          <p:spPr bwMode="auto">
            <a:xfrm>
              <a:off x="8701765" y="1875321"/>
              <a:ext cx="1280607" cy="1280607"/>
            </a:xfrm>
            <a:prstGeom prst="roundRect">
              <a:avLst/>
            </a:prstGeom>
            <a:grpFill/>
            <a:ln w="9525" cap="flat" cmpd="sng" algn="ctr">
              <a:no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latin typeface="Corbel"/>
                  <a:ea typeface="ＭＳ Ｐゴシック" charset="0"/>
                  <a:cs typeface="Corbel"/>
                </a:rPr>
                <a:t>Seek Perfection</a:t>
              </a:r>
            </a:p>
          </p:txBody>
        </p:sp>
        <p:sp>
          <p:nvSpPr>
            <p:cNvPr id="5" name="Right Arrow 4"/>
            <p:cNvSpPr/>
            <p:nvPr/>
          </p:nvSpPr>
          <p:spPr bwMode="auto">
            <a:xfrm>
              <a:off x="2275458" y="2254178"/>
              <a:ext cx="491409" cy="518566"/>
            </a:xfrm>
            <a:prstGeom prst="rightArrow">
              <a:avLst/>
            </a:prstGeom>
            <a:grpFill/>
            <a:ln w="9525" cap="flat" cmpd="sng" algn="ctr">
              <a:noFill/>
              <a:prstDash val="solid"/>
              <a:round/>
              <a:headEnd type="none" w="med" len="med"/>
              <a:tailEnd type="none" w="med" len="med"/>
            </a:ln>
            <a:effectLst/>
            <a:extLst/>
          </p:spPr>
          <p:txBody>
            <a:bodyPr vert="horz" wrap="square" lIns="57150" tIns="28575" rIns="57150" bIns="28575" numCol="1" rtlCol="0" anchor="t" anchorCtr="0" compatLnSpc="1">
              <a:prstTxWarp prst="textNoShape">
                <a:avLst/>
              </a:prstTxWarp>
            </a:bodyPr>
            <a:lstStyle/>
            <a:p>
              <a:pPr defTabSz="816538"/>
              <a:endParaRPr lang="en-US" sz="1562">
                <a:latin typeface="Trebuchet MS" charset="0"/>
                <a:ea typeface="ＭＳ Ｐゴシック" charset="0"/>
                <a:cs typeface="Arial" charset="0"/>
              </a:endParaRPr>
            </a:p>
          </p:txBody>
        </p:sp>
        <p:sp>
          <p:nvSpPr>
            <p:cNvPr id="16" name="Right Arrow 15"/>
            <p:cNvSpPr/>
            <p:nvPr/>
          </p:nvSpPr>
          <p:spPr bwMode="auto">
            <a:xfrm>
              <a:off x="4205890" y="2258416"/>
              <a:ext cx="491409" cy="518566"/>
            </a:xfrm>
            <a:prstGeom prst="rightArrow">
              <a:avLst/>
            </a:prstGeom>
            <a:grpFill/>
            <a:ln w="9525" cap="flat" cmpd="sng" algn="ctr">
              <a:noFill/>
              <a:prstDash val="solid"/>
              <a:round/>
              <a:headEnd type="none" w="med" len="med"/>
              <a:tailEnd type="none" w="med" len="med"/>
            </a:ln>
            <a:effectLst/>
            <a:extLst/>
          </p:spPr>
          <p:txBody>
            <a:bodyPr vert="horz" wrap="square" lIns="57150" tIns="28575" rIns="57150" bIns="28575" numCol="1" rtlCol="0" anchor="t" anchorCtr="0" compatLnSpc="1">
              <a:prstTxWarp prst="textNoShape">
                <a:avLst/>
              </a:prstTxWarp>
            </a:bodyPr>
            <a:lstStyle/>
            <a:p>
              <a:pPr defTabSz="816538"/>
              <a:endParaRPr lang="en-US" sz="1562">
                <a:latin typeface="Trebuchet MS" charset="0"/>
                <a:ea typeface="ＭＳ Ｐゴシック" charset="0"/>
                <a:cs typeface="Arial" charset="0"/>
              </a:endParaRPr>
            </a:p>
          </p:txBody>
        </p:sp>
        <p:sp>
          <p:nvSpPr>
            <p:cNvPr id="17" name="Right Arrow 16"/>
            <p:cNvSpPr/>
            <p:nvPr/>
          </p:nvSpPr>
          <p:spPr bwMode="auto">
            <a:xfrm>
              <a:off x="6195593" y="2258416"/>
              <a:ext cx="491409" cy="518566"/>
            </a:xfrm>
            <a:prstGeom prst="rightArrow">
              <a:avLst/>
            </a:prstGeom>
            <a:grpFill/>
            <a:ln w="9525" cap="flat" cmpd="sng" algn="ctr">
              <a:noFill/>
              <a:prstDash val="solid"/>
              <a:round/>
              <a:headEnd type="none" w="med" len="med"/>
              <a:tailEnd type="none" w="med" len="med"/>
            </a:ln>
            <a:effectLst/>
            <a:extLst/>
          </p:spPr>
          <p:txBody>
            <a:bodyPr vert="horz" wrap="square" lIns="57150" tIns="28575" rIns="57150" bIns="28575" numCol="1" rtlCol="0" anchor="t" anchorCtr="0" compatLnSpc="1">
              <a:prstTxWarp prst="textNoShape">
                <a:avLst/>
              </a:prstTxWarp>
            </a:bodyPr>
            <a:lstStyle/>
            <a:p>
              <a:pPr defTabSz="816538"/>
              <a:endParaRPr lang="en-US" sz="1562">
                <a:latin typeface="Trebuchet MS" charset="0"/>
                <a:ea typeface="ＭＳ Ｐゴシック" charset="0"/>
                <a:cs typeface="Arial" charset="0"/>
              </a:endParaRPr>
            </a:p>
          </p:txBody>
        </p:sp>
        <p:sp>
          <p:nvSpPr>
            <p:cNvPr id="18" name="Right Arrow 17"/>
            <p:cNvSpPr/>
            <p:nvPr/>
          </p:nvSpPr>
          <p:spPr bwMode="auto">
            <a:xfrm>
              <a:off x="8126025" y="2262654"/>
              <a:ext cx="491409" cy="518566"/>
            </a:xfrm>
            <a:prstGeom prst="rightArrow">
              <a:avLst/>
            </a:prstGeom>
            <a:grpFill/>
            <a:ln w="9525" cap="flat" cmpd="sng" algn="ctr">
              <a:noFill/>
              <a:prstDash val="solid"/>
              <a:round/>
              <a:headEnd type="none" w="med" len="med"/>
              <a:tailEnd type="none" w="med" len="med"/>
            </a:ln>
            <a:effectLst/>
            <a:extLst/>
          </p:spPr>
          <p:txBody>
            <a:bodyPr vert="horz" wrap="square" lIns="57150" tIns="28575" rIns="57150" bIns="28575" numCol="1" rtlCol="0" anchor="t" anchorCtr="0" compatLnSpc="1">
              <a:prstTxWarp prst="textNoShape">
                <a:avLst/>
              </a:prstTxWarp>
            </a:bodyPr>
            <a:lstStyle/>
            <a:p>
              <a:pPr defTabSz="816538"/>
              <a:endParaRPr lang="en-US" sz="1562">
                <a:latin typeface="Trebuchet MS" charset="0"/>
                <a:ea typeface="ＭＳ Ｐゴシック" charset="0"/>
                <a:cs typeface="Arial" charset="0"/>
              </a:endParaRPr>
            </a:p>
          </p:txBody>
        </p:sp>
      </p:grpSp>
    </p:spTree>
    <p:extLst>
      <p:ext uri="{BB962C8B-B14F-4D97-AF65-F5344CB8AC3E}">
        <p14:creationId xmlns:p14="http://schemas.microsoft.com/office/powerpoint/2010/main" val="121572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1" y="609600"/>
            <a:ext cx="5938242" cy="857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dirty="0">
                <a:solidFill>
                  <a:srgbClr val="ED1C24"/>
                </a:solidFill>
                <a:ea typeface="+mj-ea"/>
              </a:rPr>
              <a:t>7</a:t>
            </a:r>
            <a:r>
              <a:rPr lang="en-US" dirty="0" smtClean="0">
                <a:solidFill>
                  <a:srgbClr val="ED1C24"/>
                </a:solidFill>
                <a:ea typeface="+mj-ea"/>
              </a:rPr>
              <a:t>. Consolidate</a:t>
            </a:r>
            <a:endParaRPr lang="en-US" dirty="0">
              <a:solidFill>
                <a:srgbClr val="ED1C24"/>
              </a:solidFill>
              <a:ea typeface="+mj-ea"/>
            </a:endParaRPr>
          </a:p>
        </p:txBody>
      </p:sp>
      <p:sp>
        <p:nvSpPr>
          <p:cNvPr id="3" name="Content Placeholder 2"/>
          <p:cNvSpPr>
            <a:spLocks noGrp="1"/>
          </p:cNvSpPr>
          <p:nvPr>
            <p:ph sz="half" idx="1"/>
          </p:nvPr>
        </p:nvSpPr>
        <p:spPr>
          <a:xfrm>
            <a:off x="571500" y="2033985"/>
            <a:ext cx="6134099" cy="3966766"/>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lnSpc>
                <a:spcPct val="114000"/>
              </a:lnSpc>
              <a:spcBef>
                <a:spcPts val="344"/>
              </a:spcBef>
              <a:buNone/>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b="1" dirty="0" smtClean="0">
                <a:solidFill>
                  <a:srgbClr val="ED1C24"/>
                </a:solidFill>
                <a:latin typeface="Corbel" panose="020B0503020204020204" pitchFamily="34" charset="0"/>
              </a:rPr>
              <a:t>Move into a continuous improvement loop.  </a:t>
            </a:r>
            <a:br>
              <a:rPr lang="en-CA" altLang="en-US" b="1" dirty="0" smtClean="0">
                <a:solidFill>
                  <a:srgbClr val="ED1C24"/>
                </a:solidFill>
                <a:latin typeface="Corbel" panose="020B0503020204020204" pitchFamily="34" charset="0"/>
              </a:rPr>
            </a:br>
            <a:r>
              <a:rPr lang="en-CA" altLang="en-US" b="1" dirty="0" smtClean="0">
                <a:solidFill>
                  <a:srgbClr val="ED1C24"/>
                </a:solidFill>
                <a:latin typeface="Corbel" panose="020B0503020204020204" pitchFamily="34" charset="0"/>
              </a:rPr>
              <a:t>How might we make things better? </a:t>
            </a:r>
          </a:p>
          <a:p>
            <a:pPr>
              <a:lnSpc>
                <a:spcPct val="114000"/>
              </a:lnSpc>
              <a:spcBef>
                <a:spcPts val="344"/>
              </a:spcBef>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1125" dirty="0">
              <a:latin typeface="Corbel" panose="020B0503020204020204" pitchFamily="34" charset="0"/>
            </a:endParaRPr>
          </a:p>
          <a:p>
            <a:pPr>
              <a:lnSpc>
                <a:spcPct val="112000"/>
              </a:lnSpc>
              <a:spcBef>
                <a:spcPts val="344"/>
              </a:spcBef>
              <a:spcAft>
                <a:spcPts val="750"/>
              </a:spcAft>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dirty="0" smtClean="0">
                <a:latin typeface="Corbel" panose="020B0503020204020204" pitchFamily="34" charset="0"/>
              </a:rPr>
              <a:t>Continue to review which things are working and action which things are not.</a:t>
            </a:r>
            <a:endParaRPr lang="en-CA" altLang="en-US" dirty="0">
              <a:latin typeface="Corbel" panose="020B0503020204020204" pitchFamily="34" charset="0"/>
            </a:endParaRPr>
          </a:p>
          <a:p>
            <a:pPr>
              <a:lnSpc>
                <a:spcPct val="112000"/>
              </a:lnSpc>
              <a:spcBef>
                <a:spcPts val="344"/>
              </a:spcBef>
              <a:spcAft>
                <a:spcPts val="750"/>
              </a:spcAft>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dirty="0" smtClean="0">
                <a:latin typeface="Corbel" panose="020B0503020204020204" pitchFamily="34" charset="0"/>
              </a:rPr>
              <a:t>Accelerate storytelling with qualitative and quantitative success stories.</a:t>
            </a:r>
            <a:endParaRPr lang="en-CA" altLang="en-US" dirty="0">
              <a:latin typeface="Corbel" panose="020B0503020204020204" pitchFamily="34" charset="0"/>
            </a:endParaRPr>
          </a:p>
          <a:p>
            <a:pPr>
              <a:lnSpc>
                <a:spcPct val="112000"/>
              </a:lnSpc>
              <a:spcBef>
                <a:spcPts val="344"/>
              </a:spcBef>
              <a:spcAft>
                <a:spcPts val="750"/>
              </a:spcAft>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dirty="0" smtClean="0">
                <a:latin typeface="Corbel" panose="020B0503020204020204" pitchFamily="34" charset="0"/>
              </a:rPr>
              <a:t>Encourage, reward and celebrate successes.</a:t>
            </a:r>
            <a:endParaRPr lang="en-CA" altLang="en-US" dirty="0">
              <a:latin typeface="Corbel" panose="020B0503020204020204" pitchFamily="34" charset="0"/>
            </a:endParaRPr>
          </a:p>
          <a:p>
            <a:pPr>
              <a:lnSpc>
                <a:spcPct val="112000"/>
              </a:lnSpc>
              <a:spcAft>
                <a:spcPts val="750"/>
              </a:spcAft>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r>
              <a:rPr lang="en-CA" altLang="en-US" dirty="0" smtClean="0">
                <a:latin typeface="Corbel" panose="020B0503020204020204" pitchFamily="34" charset="0"/>
              </a:rPr>
              <a:t>Capture lessons learned for future projects.</a:t>
            </a:r>
          </a:p>
          <a:p>
            <a:pPr>
              <a:lnSpc>
                <a:spcPct val="114000"/>
              </a:lnSpc>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2000" dirty="0">
              <a:latin typeface="Corbel" panose="020B0503020204020204" pitchFamily="34" charset="0"/>
            </a:endParaRPr>
          </a:p>
          <a:p>
            <a:pPr>
              <a:lnSpc>
                <a:spcPct val="114000"/>
              </a:lnSpc>
              <a:tabLst>
                <a:tab pos="0" algn="l"/>
                <a:tab pos="279786" algn="l"/>
                <a:tab pos="560564" algn="l"/>
                <a:tab pos="841341" algn="l"/>
                <a:tab pos="1122119" algn="l"/>
                <a:tab pos="1402897" algn="l"/>
                <a:tab pos="1683675" algn="l"/>
                <a:tab pos="1964453" algn="l"/>
                <a:tab pos="2245231" algn="l"/>
                <a:tab pos="2526008" algn="l"/>
                <a:tab pos="2806787" algn="l"/>
                <a:tab pos="3087564" algn="l"/>
                <a:tab pos="3368342" algn="l"/>
                <a:tab pos="3649120" algn="l"/>
                <a:tab pos="3929898" algn="l"/>
                <a:tab pos="4210676" algn="l"/>
                <a:tab pos="4491454" algn="l"/>
                <a:tab pos="4772231" algn="l"/>
                <a:tab pos="5053009" algn="l"/>
                <a:tab pos="5333787" algn="l"/>
                <a:tab pos="5614565" algn="l"/>
              </a:tabLst>
            </a:pPr>
            <a:endParaRPr lang="en-CA" altLang="en-US" sz="2000" dirty="0">
              <a:latin typeface="Corbel" panose="020B0503020204020204" pitchFamily="34" charset="0"/>
            </a:endParaRPr>
          </a:p>
        </p:txBody>
      </p:sp>
      <p:pic>
        <p:nvPicPr>
          <p:cNvPr id="7" name="Content Placeholder 12"/>
          <p:cNvPicPr>
            <a:picLocks noGrp="1" noChangeAspect="1"/>
          </p:cNvPicPr>
          <p:nvPr>
            <p:ph sz="half" idx="13"/>
          </p:nvPr>
        </p:nvPicPr>
        <p:blipFill>
          <a:blip r:embed="rId3">
            <a:extLst>
              <a:ext uri="{28A0092B-C50C-407E-A947-70E740481C1C}">
                <a14:useLocalDpi xmlns:a14="http://schemas.microsoft.com/office/drawing/2010/main"/>
              </a:ext>
            </a:extLst>
          </a:blip>
          <a:stretch>
            <a:fillRect/>
          </a:stretch>
        </p:blipFill>
        <p:spPr>
          <a:xfrm>
            <a:off x="6851993" y="857250"/>
            <a:ext cx="2201860" cy="248495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72801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Steps</a:t>
            </a:r>
            <a:endParaRPr lang="en-GB" dirty="0"/>
          </a:p>
        </p:txBody>
      </p:sp>
      <p:sp>
        <p:nvSpPr>
          <p:cNvPr id="3" name="Content Placeholder 2"/>
          <p:cNvSpPr>
            <a:spLocks noGrp="1"/>
          </p:cNvSpPr>
          <p:nvPr>
            <p:ph sz="half" idx="1"/>
          </p:nvPr>
        </p:nvSpPr>
        <p:spPr/>
        <p:txBody>
          <a:bodyPr/>
          <a:lstStyle/>
          <a:p>
            <a:pPr>
              <a:buNone/>
            </a:pPr>
            <a:r>
              <a:rPr lang="en-GB" dirty="0" smtClean="0"/>
              <a:t>Next Class</a:t>
            </a:r>
          </a:p>
          <a:p>
            <a:r>
              <a:rPr lang="en-GB" dirty="0" smtClean="0"/>
              <a:t>Review the theory</a:t>
            </a:r>
          </a:p>
          <a:p>
            <a:r>
              <a:rPr lang="en-GB" dirty="0"/>
              <a:t>Read the </a:t>
            </a:r>
            <a:r>
              <a:rPr lang="en-GB" dirty="0" smtClean="0"/>
              <a:t>case</a:t>
            </a:r>
          </a:p>
          <a:p>
            <a:r>
              <a:rPr lang="en-GB" dirty="0" smtClean="0"/>
              <a:t>Force Field analysis</a:t>
            </a:r>
            <a:endParaRPr lang="en-GB" dirty="0"/>
          </a:p>
          <a:p>
            <a:r>
              <a:rPr lang="en-GB" dirty="0" smtClean="0"/>
              <a:t>Change implementation plan - draft</a:t>
            </a:r>
          </a:p>
          <a:p>
            <a:pPr>
              <a:buNone/>
            </a:pPr>
            <a:endParaRPr lang="en-GB" dirty="0" smtClean="0"/>
          </a:p>
          <a:p>
            <a:pPr>
              <a:buNone/>
            </a:pPr>
            <a:r>
              <a:rPr lang="en-GB" dirty="0" smtClean="0"/>
              <a:t>Next Week</a:t>
            </a:r>
          </a:p>
          <a:p>
            <a:r>
              <a:rPr lang="en-GB" dirty="0"/>
              <a:t>Change implementation plan - </a:t>
            </a:r>
            <a:r>
              <a:rPr lang="en-GB" dirty="0" smtClean="0"/>
              <a:t>final</a:t>
            </a:r>
            <a:endParaRPr lang="en-GB" dirty="0"/>
          </a:p>
          <a:p>
            <a:r>
              <a:rPr lang="en-GB" dirty="0" smtClean="0"/>
              <a:t>Come ready to play</a:t>
            </a:r>
            <a:endParaRPr lang="en-GB" dirty="0"/>
          </a:p>
        </p:txBody>
      </p:sp>
    </p:spTree>
    <p:extLst>
      <p:ext uri="{BB962C8B-B14F-4D97-AF65-F5344CB8AC3E}">
        <p14:creationId xmlns:p14="http://schemas.microsoft.com/office/powerpoint/2010/main" val="93096411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092" y="2121324"/>
            <a:ext cx="9558710" cy="2907876"/>
          </a:xfrm>
        </p:spPr>
      </p:pic>
      <p:sp>
        <p:nvSpPr>
          <p:cNvPr id="3" name="Title 2"/>
          <p:cNvSpPr>
            <a:spLocks noGrp="1"/>
          </p:cNvSpPr>
          <p:nvPr>
            <p:ph type="title"/>
          </p:nvPr>
        </p:nvSpPr>
        <p:spPr/>
        <p:txBody>
          <a:bodyPr>
            <a:normAutofit fontScale="90000"/>
          </a:bodyPr>
          <a:lstStyle/>
          <a:p>
            <a:r>
              <a:rPr lang="en-US" dirty="0">
                <a:ea typeface="ＭＳ Ｐゴシック" charset="0"/>
              </a:rPr>
              <a:t>Change is How We Realize Great Solutions</a:t>
            </a:r>
            <a:endParaRPr lang="en-CA" dirty="0"/>
          </a:p>
        </p:txBody>
      </p:sp>
    </p:spTree>
    <p:extLst>
      <p:ext uri="{BB962C8B-B14F-4D97-AF65-F5344CB8AC3E}">
        <p14:creationId xmlns:p14="http://schemas.microsoft.com/office/powerpoint/2010/main" val="544490635"/>
      </p:ext>
    </p:extLst>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err="1" smtClean="0">
                <a:ea typeface="+mj-ea"/>
              </a:rPr>
              <a:t>ExperienceChange</a:t>
            </a:r>
            <a:r>
              <a:rPr lang="en-US" dirty="0" smtClean="0">
                <a:ea typeface="+mj-ea"/>
              </a:rPr>
              <a:t>: Lakeview</a:t>
            </a:r>
            <a:endParaRPr lang="en-US" dirty="0">
              <a:ea typeface="+mj-ea"/>
            </a:endParaRPr>
          </a:p>
        </p:txBody>
      </p:sp>
      <p:sp>
        <p:nvSpPr>
          <p:cNvPr id="3" name="Content Placeholder 2"/>
          <p:cNvSpPr>
            <a:spLocks noGrp="1"/>
          </p:cNvSpPr>
          <p:nvPr>
            <p:ph sz="half" idx="1"/>
          </p:nvPr>
        </p:nvSpPr>
        <p:spPr>
          <a:xfrm>
            <a:off x="571501" y="2133600"/>
            <a:ext cx="4381499" cy="4051100"/>
          </a:xfrm>
        </p:spPr>
        <p:txBody>
          <a:bodyPr/>
          <a:lstStyle/>
          <a:p>
            <a:pPr marL="0" indent="0">
              <a:lnSpc>
                <a:spcPct val="114000"/>
              </a:lnSpc>
              <a:spcBef>
                <a:spcPts val="0"/>
              </a:spcBef>
            </a:pPr>
            <a:r>
              <a:rPr lang="en-US" altLang="en-US" sz="2000" dirty="0">
                <a:latin typeface="Corbel" panose="020B0503020204020204" pitchFamily="34" charset="0"/>
              </a:rPr>
              <a:t>You are the newly hired VP </a:t>
            </a:r>
            <a:br>
              <a:rPr lang="en-US" altLang="en-US" sz="2000" dirty="0">
                <a:latin typeface="Corbel" panose="020B0503020204020204" pitchFamily="34" charset="0"/>
              </a:rPr>
            </a:br>
            <a:r>
              <a:rPr lang="en-US" altLang="en-US" sz="2000" dirty="0">
                <a:latin typeface="Corbel" panose="020B0503020204020204" pitchFamily="34" charset="0"/>
              </a:rPr>
              <a:t>Patient Services for Lakeview Regional Hospital.  </a:t>
            </a:r>
          </a:p>
          <a:p>
            <a:pPr marL="0" indent="0">
              <a:lnSpc>
                <a:spcPct val="114000"/>
              </a:lnSpc>
              <a:spcBef>
                <a:spcPts val="0"/>
              </a:spcBef>
            </a:pPr>
            <a:r>
              <a:rPr lang="en-US" altLang="en-US" sz="2000" dirty="0" smtClean="0">
                <a:latin typeface="Corbel" panose="020B0503020204020204" pitchFamily="34" charset="0"/>
              </a:rPr>
              <a:t>Lakeview </a:t>
            </a:r>
            <a:r>
              <a:rPr lang="en-US" altLang="en-US" sz="2000" dirty="0">
                <a:latin typeface="Corbel" panose="020B0503020204020204" pitchFamily="34" charset="0"/>
              </a:rPr>
              <a:t>has recently received bad press highlighting long wait times in the ED.</a:t>
            </a:r>
          </a:p>
          <a:p>
            <a:pPr marL="0" indent="0">
              <a:lnSpc>
                <a:spcPct val="114000"/>
              </a:lnSpc>
              <a:spcBef>
                <a:spcPts val="0"/>
              </a:spcBef>
            </a:pPr>
            <a:r>
              <a:rPr lang="en-US" altLang="en-US" sz="2000" dirty="0" smtClean="0">
                <a:latin typeface="Corbel" panose="020B0503020204020204" pitchFamily="34" charset="0"/>
              </a:rPr>
              <a:t>You’ve </a:t>
            </a:r>
            <a:r>
              <a:rPr lang="en-US" altLang="en-US" sz="2000" dirty="0">
                <a:latin typeface="Corbel" panose="020B0503020204020204" pitchFamily="34" charset="0"/>
              </a:rPr>
              <a:t>been asked by the Hospital’s CEO to lead a team to reduce wait times </a:t>
            </a:r>
            <a:r>
              <a:rPr lang="en-US" altLang="en-US" sz="2000" dirty="0" smtClean="0">
                <a:latin typeface="Corbel" panose="020B0503020204020204" pitchFamily="34" charset="0"/>
              </a:rPr>
              <a:t>in </a:t>
            </a:r>
            <a:r>
              <a:rPr lang="en-US" altLang="en-US" sz="2000" dirty="0">
                <a:latin typeface="Corbel" panose="020B0503020204020204" pitchFamily="34" charset="0"/>
              </a:rPr>
              <a:t>the ED</a:t>
            </a:r>
            <a:r>
              <a:rPr lang="en-US" altLang="en-US" sz="2000" dirty="0" smtClean="0">
                <a:latin typeface="Corbel" panose="020B0503020204020204" pitchFamily="34" charset="0"/>
              </a:rPr>
              <a:t>.</a:t>
            </a:r>
            <a:endParaRPr lang="en-US" altLang="en-US" sz="2000" dirty="0">
              <a:latin typeface="Corbel" panose="020B0503020204020204" pitchFamily="34" charset="0"/>
            </a:endParaRPr>
          </a:p>
        </p:txBody>
      </p:sp>
      <p:pic>
        <p:nvPicPr>
          <p:cNvPr id="5" name="Picture 4" descr="Lakeview_splash.png"/>
          <p:cNvPicPr>
            <a:picLocks noChangeAspect="1"/>
          </p:cNvPicPr>
          <p:nvPr/>
        </p:nvPicPr>
        <p:blipFill rotWithShape="1">
          <a:blip r:embed="rId3">
            <a:extLst>
              <a:ext uri="{28A0092B-C50C-407E-A947-70E740481C1C}">
                <a14:useLocalDpi xmlns:a14="http://schemas.microsoft.com/office/drawing/2010/main" val="0"/>
              </a:ext>
            </a:extLst>
          </a:blip>
          <a:srcRect r="9317"/>
          <a:stretch/>
        </p:blipFill>
        <p:spPr>
          <a:xfrm>
            <a:off x="5029200" y="2438400"/>
            <a:ext cx="3783784" cy="2525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776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pPr eaLnBrk="1" hangingPunct="1">
              <a:defRPr/>
            </a:pPr>
            <a:r>
              <a:rPr lang="en-US" dirty="0" smtClean="0">
                <a:ea typeface="+mj-ea"/>
              </a:rPr>
              <a:t>Assess the Situation at Lakeview</a:t>
            </a:r>
            <a:endParaRPr lang="en-US" dirty="0">
              <a:ea typeface="+mj-ea"/>
            </a:endParaRPr>
          </a:p>
        </p:txBody>
      </p:sp>
      <p:sp>
        <p:nvSpPr>
          <p:cNvPr id="16" name="Content Placeholder 2"/>
          <p:cNvSpPr>
            <a:spLocks noGrp="1"/>
          </p:cNvSpPr>
          <p:nvPr>
            <p:ph sz="half" idx="1"/>
          </p:nvPr>
        </p:nvSpPr>
        <p:spPr>
          <a:xfrm>
            <a:off x="536572" y="2209800"/>
            <a:ext cx="4644270" cy="3510080"/>
          </a:xfrm>
        </p:spPr>
        <p:txBody>
          <a:bodyPr>
            <a:noAutofit/>
          </a:bodyPr>
          <a:lstStyle/>
          <a:p>
            <a:pPr marL="389915" indent="-389915">
              <a:lnSpc>
                <a:spcPct val="114000"/>
              </a:lnSpc>
              <a:spcBef>
                <a:spcPts val="0"/>
              </a:spcBef>
              <a:buClr>
                <a:srgbClr val="00A7CF"/>
              </a:buClr>
              <a:buSzPct val="200000"/>
              <a:buFont typeface="Wingdings" panose="05000000000000000000" pitchFamily="2" charset="2"/>
              <a:buAutoNum type="arabicPlain"/>
            </a:pPr>
            <a:r>
              <a:rPr lang="en-CA" altLang="en-US" dirty="0">
                <a:latin typeface="Corbel" panose="020B0503020204020204" pitchFamily="34" charset="0"/>
              </a:rPr>
              <a:t>Review the Lakeview case </a:t>
            </a:r>
          </a:p>
          <a:p>
            <a:pPr marL="389915" indent="-389915">
              <a:lnSpc>
                <a:spcPct val="114000"/>
              </a:lnSpc>
              <a:spcBef>
                <a:spcPts val="0"/>
              </a:spcBef>
              <a:buClr>
                <a:srgbClr val="00A7CF"/>
              </a:buClr>
              <a:buSzPct val="200000"/>
              <a:buFont typeface="Wingdings" panose="05000000000000000000" pitchFamily="2" charset="2"/>
              <a:buAutoNum type="arabicPlain"/>
            </a:pPr>
            <a:r>
              <a:rPr lang="en-CA" altLang="en-US" dirty="0" smtClean="0">
                <a:latin typeface="Corbel" panose="020B0503020204020204" pitchFamily="34" charset="0"/>
              </a:rPr>
              <a:t>Interview stakeholders and take notes</a:t>
            </a:r>
          </a:p>
          <a:p>
            <a:pPr marL="389915" indent="-389915">
              <a:lnSpc>
                <a:spcPct val="114000"/>
              </a:lnSpc>
              <a:spcBef>
                <a:spcPts val="0"/>
              </a:spcBef>
              <a:buClr>
                <a:srgbClr val="00A7CF"/>
              </a:buClr>
              <a:buSzPct val="200000"/>
              <a:buFont typeface="Wingdings" panose="05000000000000000000" pitchFamily="2" charset="2"/>
              <a:buAutoNum type="arabicPlain"/>
            </a:pPr>
            <a:r>
              <a:rPr lang="en-CA" altLang="en-US" dirty="0" smtClean="0">
                <a:latin typeface="Corbel" panose="020B0503020204020204" pitchFamily="34" charset="0"/>
              </a:rPr>
              <a:t>Assess the organization for</a:t>
            </a:r>
          </a:p>
          <a:p>
            <a:pPr marL="670692" lvl="3" indent="-273833">
              <a:lnSpc>
                <a:spcPct val="114000"/>
              </a:lnSpc>
              <a:spcBef>
                <a:spcPts val="0"/>
              </a:spcBef>
              <a:buClr>
                <a:srgbClr val="00A7CF"/>
              </a:buClr>
            </a:pPr>
            <a:r>
              <a:rPr lang="en-CA" altLang="en-US" sz="1750" dirty="0" smtClean="0">
                <a:latin typeface="Corbel" panose="020B0503020204020204" pitchFamily="34" charset="0"/>
                <a:ea typeface="Arial" panose="020B0604020202020204" pitchFamily="34" charset="0"/>
              </a:rPr>
              <a:t>Driving </a:t>
            </a:r>
            <a:r>
              <a:rPr lang="en-CA" altLang="en-US" sz="1750" dirty="0">
                <a:latin typeface="Corbel" panose="020B0503020204020204" pitchFamily="34" charset="0"/>
                <a:ea typeface="Arial" panose="020B0604020202020204" pitchFamily="34" charset="0"/>
              </a:rPr>
              <a:t>forces for change</a:t>
            </a:r>
          </a:p>
          <a:p>
            <a:pPr marL="670692" lvl="3" indent="-273833">
              <a:lnSpc>
                <a:spcPct val="114000"/>
              </a:lnSpc>
              <a:spcBef>
                <a:spcPts val="0"/>
              </a:spcBef>
              <a:buClr>
                <a:srgbClr val="00A7CF"/>
              </a:buClr>
              <a:tabLst>
                <a:tab pos="447459" algn="l"/>
                <a:tab pos="670692" algn="l"/>
              </a:tabLst>
            </a:pPr>
            <a:r>
              <a:rPr lang="en-CA" altLang="en-US" sz="1750" dirty="0">
                <a:latin typeface="Corbel" panose="020B0503020204020204" pitchFamily="34" charset="0"/>
                <a:ea typeface="Arial" panose="020B0604020202020204" pitchFamily="34" charset="0"/>
              </a:rPr>
              <a:t>Restraining forces</a:t>
            </a:r>
          </a:p>
        </p:txBody>
      </p:sp>
      <p:sp>
        <p:nvSpPr>
          <p:cNvPr id="24579" name="Picture 1"/>
          <p:cNvSpPr>
            <a:spLocks noChangeAspect="1"/>
          </p:cNvSpPr>
          <p:nvPr/>
        </p:nvSpPr>
        <p:spPr bwMode="auto">
          <a:xfrm>
            <a:off x="5876727" y="2843609"/>
            <a:ext cx="2791023" cy="1874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4375"/>
          </a:p>
        </p:txBody>
      </p:sp>
      <p:grpSp>
        <p:nvGrpSpPr>
          <p:cNvPr id="24580" name="Group 17"/>
          <p:cNvGrpSpPr>
            <a:grpSpLocks/>
          </p:cNvGrpSpPr>
          <p:nvPr/>
        </p:nvGrpSpPr>
        <p:grpSpPr bwMode="auto">
          <a:xfrm>
            <a:off x="5180842" y="2438400"/>
            <a:ext cx="3810000" cy="2381250"/>
            <a:chOff x="6379743" y="1936913"/>
            <a:chExt cx="7618072" cy="4761295"/>
          </a:xfrm>
        </p:grpSpPr>
        <p:pic>
          <p:nvPicPr>
            <p:cNvPr id="24581" name="Picture 18" descr="laptop.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79743" y="1936913"/>
              <a:ext cx="7618072" cy="4761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19"/>
            <p:cNvSpPr/>
            <p:nvPr/>
          </p:nvSpPr>
          <p:spPr bwMode="auto">
            <a:xfrm>
              <a:off x="7290340" y="2319801"/>
              <a:ext cx="5775055" cy="3628503"/>
            </a:xfrm>
            <a:prstGeom prst="rect">
              <a:avLst/>
            </a:prstGeom>
            <a:solidFill>
              <a:srgbClr val="19429B"/>
            </a:solidFill>
            <a:ln w="9525" cap="flat" cmpd="sng" algn="ctr">
              <a:noFill/>
              <a:prstDash val="solid"/>
              <a:round/>
              <a:headEnd type="none" w="med" len="med"/>
              <a:tailEnd type="none" w="med" len="med"/>
            </a:ln>
            <a:effectLst/>
            <a:extLst/>
          </p:spPr>
          <p:txBody>
            <a:bodyPr/>
            <a:lstStyle/>
            <a:p>
              <a:pPr defTabSz="816538">
                <a:defRPr/>
              </a:pPr>
              <a:endParaRPr lang="en-US" sz="1562">
                <a:latin typeface="Trebuchet MS" charset="0"/>
                <a:ea typeface="ＭＳ Ｐゴシック" charset="0"/>
                <a:cs typeface="Arial" charset="0"/>
              </a:endParaRPr>
            </a:p>
          </p:txBody>
        </p:sp>
        <p:pic>
          <p:nvPicPr>
            <p:cNvPr id="24583"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13" r="984"/>
            <a:stretch/>
          </p:blipFill>
          <p:spPr bwMode="auto">
            <a:xfrm>
              <a:off x="7717594" y="2434622"/>
              <a:ext cx="4938828" cy="3491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1580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sz="2475" dirty="0"/>
              <a:t>Force Field for Lakeview</a:t>
            </a:r>
          </a:p>
        </p:txBody>
      </p:sp>
      <p:sp>
        <p:nvSpPr>
          <p:cNvPr id="9" name="Content Placeholder 2"/>
          <p:cNvSpPr txBox="1">
            <a:spLocks/>
          </p:cNvSpPr>
          <p:nvPr/>
        </p:nvSpPr>
        <p:spPr>
          <a:xfrm>
            <a:off x="838200" y="2619348"/>
            <a:ext cx="1548191" cy="845704"/>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r" eaLnBrk="1" hangingPunct="1">
              <a:lnSpc>
                <a:spcPct val="114000"/>
              </a:lnSpc>
              <a:spcBef>
                <a:spcPts val="0"/>
              </a:spcBef>
            </a:pPr>
            <a:r>
              <a:rPr lang="en-US" altLang="en-US" sz="2000" dirty="0">
                <a:solidFill>
                  <a:srgbClr val="FFFF00"/>
                </a:solidFill>
                <a:latin typeface="Corbel" panose="020B0503020204020204" pitchFamily="34" charset="0"/>
              </a:rPr>
              <a:t>Rational</a:t>
            </a:r>
          </a:p>
          <a:p>
            <a:pPr marL="0" indent="0" algn="r" eaLnBrk="1" hangingPunct="1">
              <a:lnSpc>
                <a:spcPct val="114000"/>
              </a:lnSpc>
              <a:spcBef>
                <a:spcPts val="0"/>
              </a:spcBef>
            </a:pPr>
            <a:r>
              <a:rPr lang="en-US" altLang="en-US" sz="1000" dirty="0">
                <a:solidFill>
                  <a:srgbClr val="FFFF00"/>
                </a:solidFill>
                <a:latin typeface="Corbel" panose="020B0503020204020204" pitchFamily="34" charset="0"/>
              </a:rPr>
              <a:t>facts, data, overt</a:t>
            </a:r>
          </a:p>
        </p:txBody>
      </p:sp>
      <p:sp>
        <p:nvSpPr>
          <p:cNvPr id="10" name="Content Placeholder 2"/>
          <p:cNvSpPr txBox="1">
            <a:spLocks/>
          </p:cNvSpPr>
          <p:nvPr/>
        </p:nvSpPr>
        <p:spPr>
          <a:xfrm>
            <a:off x="841131" y="4101804"/>
            <a:ext cx="1558380" cy="845704"/>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r" eaLnBrk="1" hangingPunct="1">
              <a:lnSpc>
                <a:spcPct val="114000"/>
              </a:lnSpc>
              <a:spcBef>
                <a:spcPts val="0"/>
              </a:spcBef>
            </a:pPr>
            <a:r>
              <a:rPr lang="en-US" altLang="en-US" sz="2000" dirty="0">
                <a:solidFill>
                  <a:srgbClr val="FFFF00"/>
                </a:solidFill>
                <a:latin typeface="Corbel" panose="020B0503020204020204" pitchFamily="34" charset="0"/>
              </a:rPr>
              <a:t>Emotional</a:t>
            </a:r>
          </a:p>
          <a:p>
            <a:pPr marL="0" indent="0" algn="r" eaLnBrk="1" hangingPunct="1">
              <a:lnSpc>
                <a:spcPct val="114000"/>
              </a:lnSpc>
              <a:spcBef>
                <a:spcPts val="0"/>
              </a:spcBef>
            </a:pPr>
            <a:r>
              <a:rPr lang="en-US" altLang="en-US" sz="1000" dirty="0">
                <a:solidFill>
                  <a:srgbClr val="FFFF00"/>
                </a:solidFill>
                <a:latin typeface="Corbel" panose="020B0503020204020204" pitchFamily="34" charset="0"/>
              </a:rPr>
              <a:t>political, cultural, covert</a:t>
            </a:r>
          </a:p>
        </p:txBody>
      </p:sp>
      <p:sp>
        <p:nvSpPr>
          <p:cNvPr id="13" name="Content Placeholder 2"/>
          <p:cNvSpPr txBox="1">
            <a:spLocks/>
          </p:cNvSpPr>
          <p:nvPr/>
        </p:nvSpPr>
        <p:spPr>
          <a:xfrm>
            <a:off x="2668483" y="1524000"/>
            <a:ext cx="1548191" cy="452041"/>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ctr" eaLnBrk="1" hangingPunct="1">
              <a:lnSpc>
                <a:spcPct val="114000"/>
              </a:lnSpc>
              <a:spcBef>
                <a:spcPts val="0"/>
              </a:spcBef>
            </a:pPr>
            <a:r>
              <a:rPr lang="en-US" altLang="en-US" sz="2000" dirty="0">
                <a:solidFill>
                  <a:srgbClr val="FFFF00"/>
                </a:solidFill>
                <a:latin typeface="Corbel" panose="020B0503020204020204" pitchFamily="34" charset="0"/>
              </a:rPr>
              <a:t>Driving</a:t>
            </a:r>
            <a:endParaRPr lang="en-US" altLang="en-US" sz="1000" dirty="0">
              <a:solidFill>
                <a:srgbClr val="FFFF00"/>
              </a:solidFill>
              <a:latin typeface="Corbel" panose="020B0503020204020204" pitchFamily="34" charset="0"/>
            </a:endParaRPr>
          </a:p>
        </p:txBody>
      </p:sp>
      <p:sp>
        <p:nvSpPr>
          <p:cNvPr id="14" name="Content Placeholder 2"/>
          <p:cNvSpPr txBox="1">
            <a:spLocks/>
          </p:cNvSpPr>
          <p:nvPr/>
        </p:nvSpPr>
        <p:spPr>
          <a:xfrm>
            <a:off x="4812740" y="1524000"/>
            <a:ext cx="1548191" cy="452041"/>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ctr" eaLnBrk="1" hangingPunct="1">
              <a:lnSpc>
                <a:spcPct val="114000"/>
              </a:lnSpc>
              <a:spcBef>
                <a:spcPts val="0"/>
              </a:spcBef>
            </a:pPr>
            <a:r>
              <a:rPr lang="en-US" altLang="en-US" sz="2000" dirty="0">
                <a:solidFill>
                  <a:srgbClr val="FFFF00"/>
                </a:solidFill>
                <a:latin typeface="Corbel" panose="020B0503020204020204" pitchFamily="34" charset="0"/>
              </a:rPr>
              <a:t>Restraining</a:t>
            </a:r>
            <a:endParaRPr lang="en-US" altLang="en-US" sz="1000" dirty="0">
              <a:solidFill>
                <a:srgbClr val="FFFF00"/>
              </a:solidFill>
              <a:latin typeface="Corbel" panose="020B0503020204020204" pitchFamily="34" charset="0"/>
            </a:endParaRPr>
          </a:p>
        </p:txBody>
      </p:sp>
      <p:pic>
        <p:nvPicPr>
          <p:cNvPr id="15"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639188" y="2055163"/>
            <a:ext cx="4115052" cy="3727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58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sz="3200" dirty="0"/>
              <a:t>Force Field for Lakeview</a:t>
            </a:r>
          </a:p>
        </p:txBody>
      </p:sp>
      <p:sp>
        <p:nvSpPr>
          <p:cNvPr id="9" name="Content Placeholder 2"/>
          <p:cNvSpPr txBox="1">
            <a:spLocks/>
          </p:cNvSpPr>
          <p:nvPr/>
        </p:nvSpPr>
        <p:spPr>
          <a:xfrm>
            <a:off x="-145446" y="2772493"/>
            <a:ext cx="1548191" cy="845704"/>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r" eaLnBrk="1" hangingPunct="1">
              <a:lnSpc>
                <a:spcPct val="114000"/>
              </a:lnSpc>
              <a:spcBef>
                <a:spcPts val="0"/>
              </a:spcBef>
            </a:pPr>
            <a:r>
              <a:rPr lang="en-US" altLang="en-US" sz="2000" dirty="0">
                <a:solidFill>
                  <a:srgbClr val="FFFF00"/>
                </a:solidFill>
                <a:latin typeface="Corbel" panose="020B0503020204020204" pitchFamily="34" charset="0"/>
              </a:rPr>
              <a:t>Rational</a:t>
            </a:r>
          </a:p>
          <a:p>
            <a:pPr marL="0" indent="0" algn="r" eaLnBrk="1" hangingPunct="1">
              <a:lnSpc>
                <a:spcPct val="114000"/>
              </a:lnSpc>
              <a:spcBef>
                <a:spcPts val="0"/>
              </a:spcBef>
            </a:pPr>
            <a:r>
              <a:rPr lang="en-US" altLang="en-US" sz="1000" dirty="0">
                <a:solidFill>
                  <a:schemeClr val="tx1">
                    <a:lumMod val="50000"/>
                    <a:lumOff val="50000"/>
                  </a:schemeClr>
                </a:solidFill>
                <a:latin typeface="Corbel" panose="020B0503020204020204" pitchFamily="34" charset="0"/>
              </a:rPr>
              <a:t>facts, data, overt</a:t>
            </a:r>
          </a:p>
        </p:txBody>
      </p:sp>
      <p:sp>
        <p:nvSpPr>
          <p:cNvPr id="10" name="Content Placeholder 2"/>
          <p:cNvSpPr txBox="1">
            <a:spLocks/>
          </p:cNvSpPr>
          <p:nvPr/>
        </p:nvSpPr>
        <p:spPr>
          <a:xfrm>
            <a:off x="0" y="4305960"/>
            <a:ext cx="1558380" cy="845704"/>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r" eaLnBrk="1" hangingPunct="1">
              <a:lnSpc>
                <a:spcPct val="114000"/>
              </a:lnSpc>
              <a:spcBef>
                <a:spcPts val="0"/>
              </a:spcBef>
            </a:pPr>
            <a:r>
              <a:rPr lang="en-US" altLang="en-US" sz="2000" dirty="0">
                <a:solidFill>
                  <a:srgbClr val="FFFF00"/>
                </a:solidFill>
                <a:latin typeface="Corbel" panose="020B0503020204020204" pitchFamily="34" charset="0"/>
              </a:rPr>
              <a:t>Emotional</a:t>
            </a:r>
          </a:p>
          <a:p>
            <a:pPr marL="0" indent="0" algn="r" eaLnBrk="1" hangingPunct="1">
              <a:lnSpc>
                <a:spcPct val="114000"/>
              </a:lnSpc>
              <a:spcBef>
                <a:spcPts val="0"/>
              </a:spcBef>
            </a:pPr>
            <a:r>
              <a:rPr lang="en-US" altLang="en-US" sz="1000" dirty="0">
                <a:solidFill>
                  <a:srgbClr val="FFFF00"/>
                </a:solidFill>
                <a:latin typeface="Corbel" panose="020B0503020204020204" pitchFamily="34" charset="0"/>
              </a:rPr>
              <a:t>political, cultural, covert</a:t>
            </a:r>
          </a:p>
        </p:txBody>
      </p:sp>
      <p:sp>
        <p:nvSpPr>
          <p:cNvPr id="13" name="Content Placeholder 2"/>
          <p:cNvSpPr txBox="1">
            <a:spLocks/>
          </p:cNvSpPr>
          <p:nvPr/>
        </p:nvSpPr>
        <p:spPr>
          <a:xfrm>
            <a:off x="2157041" y="1504723"/>
            <a:ext cx="1548191" cy="452041"/>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ctr" eaLnBrk="1" hangingPunct="1">
              <a:lnSpc>
                <a:spcPct val="114000"/>
              </a:lnSpc>
              <a:spcBef>
                <a:spcPts val="0"/>
              </a:spcBef>
            </a:pPr>
            <a:r>
              <a:rPr lang="en-US" altLang="en-US" sz="2000" dirty="0">
                <a:solidFill>
                  <a:srgbClr val="FFFF00"/>
                </a:solidFill>
                <a:latin typeface="Corbel" panose="020B0503020204020204" pitchFamily="34" charset="0"/>
              </a:rPr>
              <a:t>Driving</a:t>
            </a:r>
            <a:endParaRPr lang="en-US" altLang="en-US" sz="1000" dirty="0">
              <a:solidFill>
                <a:srgbClr val="FFFF00"/>
              </a:solidFill>
              <a:latin typeface="Corbel" panose="020B0503020204020204" pitchFamily="34" charset="0"/>
            </a:endParaRPr>
          </a:p>
        </p:txBody>
      </p:sp>
      <p:sp>
        <p:nvSpPr>
          <p:cNvPr id="14" name="Content Placeholder 2"/>
          <p:cNvSpPr txBox="1">
            <a:spLocks/>
          </p:cNvSpPr>
          <p:nvPr/>
        </p:nvSpPr>
        <p:spPr>
          <a:xfrm>
            <a:off x="5867400" y="1365592"/>
            <a:ext cx="1548191" cy="452041"/>
          </a:xfrm>
          <a:prstGeom prst="rect">
            <a:avLst/>
          </a:prstGeom>
        </p:spPr>
        <p:txBody>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Franklin Gothic Book"/>
                <a:ea typeface="MS PGothic" panose="020B0600070205080204" pitchFamily="34" charset="-128"/>
                <a:cs typeface="Franklin Gothic Book"/>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FDC604"/>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ctr" eaLnBrk="1" hangingPunct="1">
              <a:lnSpc>
                <a:spcPct val="114000"/>
              </a:lnSpc>
              <a:spcBef>
                <a:spcPts val="0"/>
              </a:spcBef>
            </a:pPr>
            <a:r>
              <a:rPr lang="en-US" altLang="en-US" sz="2000" dirty="0">
                <a:solidFill>
                  <a:srgbClr val="FFFF00"/>
                </a:solidFill>
                <a:latin typeface="Corbel" panose="020B0503020204020204" pitchFamily="34" charset="0"/>
              </a:rPr>
              <a:t>Restraining</a:t>
            </a:r>
            <a:endParaRPr lang="en-US" altLang="en-US" sz="1000" dirty="0">
              <a:solidFill>
                <a:srgbClr val="FFFF00"/>
              </a:solidFill>
              <a:latin typeface="Corbel" panose="020B0503020204020204" pitchFamily="34" charset="0"/>
            </a:endParaRPr>
          </a:p>
        </p:txBody>
      </p:sp>
      <p:graphicFrame>
        <p:nvGraphicFramePr>
          <p:cNvPr id="3" name="Table 2"/>
          <p:cNvGraphicFramePr>
            <a:graphicFrameLocks noGrp="1"/>
          </p:cNvGraphicFramePr>
          <p:nvPr>
            <p:extLst/>
          </p:nvPr>
        </p:nvGraphicFramePr>
        <p:xfrm>
          <a:off x="1533888" y="1880452"/>
          <a:ext cx="7046778" cy="4404360"/>
        </p:xfrm>
        <a:graphic>
          <a:graphicData uri="http://schemas.openxmlformats.org/drawingml/2006/table">
            <a:tbl>
              <a:tblPr firstRow="1" bandRow="1">
                <a:tableStyleId>{5C22544A-7EE6-4342-B048-85BDC9FD1C3A}</a:tableStyleId>
              </a:tblPr>
              <a:tblGrid>
                <a:gridCol w="3523389">
                  <a:extLst>
                    <a:ext uri="{9D8B030D-6E8A-4147-A177-3AD203B41FA5}">
                      <a16:colId xmlns:a16="http://schemas.microsoft.com/office/drawing/2014/main" xmlns="" val="512003401"/>
                    </a:ext>
                  </a:extLst>
                </a:gridCol>
                <a:gridCol w="3523389">
                  <a:extLst>
                    <a:ext uri="{9D8B030D-6E8A-4147-A177-3AD203B41FA5}">
                      <a16:colId xmlns:a16="http://schemas.microsoft.com/office/drawing/2014/main" xmlns="" val="551025944"/>
                    </a:ext>
                  </a:extLst>
                </a:gridCol>
              </a:tblGrid>
              <a:tr h="1981256">
                <a:tc>
                  <a:txBody>
                    <a:bodyPr/>
                    <a:lstStyle/>
                    <a:p>
                      <a:pPr marL="285750" indent="-285750">
                        <a:buFont typeface="Arial" panose="020B0604020202020204" pitchFamily="34" charset="0"/>
                        <a:buChar char="•"/>
                      </a:pPr>
                      <a:r>
                        <a:rPr lang="en-CA" sz="1400" b="0" dirty="0" smtClean="0">
                          <a:solidFill>
                            <a:schemeClr val="tx1"/>
                          </a:solidFill>
                        </a:rPr>
                        <a:t>Board / CEO support</a:t>
                      </a:r>
                    </a:p>
                    <a:p>
                      <a:pPr marL="285750" indent="-285750">
                        <a:buFont typeface="Arial" panose="020B0604020202020204" pitchFamily="34" charset="0"/>
                        <a:buChar char="•"/>
                      </a:pPr>
                      <a:r>
                        <a:rPr lang="en-CA" sz="1400" b="0" dirty="0" smtClean="0">
                          <a:solidFill>
                            <a:schemeClr val="tx1"/>
                          </a:solidFill>
                        </a:rPr>
                        <a:t>Pressure from peer</a:t>
                      </a:r>
                      <a:r>
                        <a:rPr lang="en-CA" sz="1400" b="0" baseline="0" dirty="0" smtClean="0">
                          <a:solidFill>
                            <a:schemeClr val="tx1"/>
                          </a:solidFill>
                        </a:rPr>
                        <a:t> hospitals - Urgency created by declining numbers</a:t>
                      </a:r>
                    </a:p>
                    <a:p>
                      <a:endParaRPr lang="en-CA" sz="14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CA" sz="1400" b="0" dirty="0" smtClean="0">
                          <a:solidFill>
                            <a:schemeClr val="tx1"/>
                          </a:solidFill>
                        </a:rPr>
                        <a:t>Lack of cooperation </a:t>
                      </a:r>
                    </a:p>
                    <a:p>
                      <a:pPr marL="285750" indent="-285750">
                        <a:buFont typeface="Arial" panose="020B0604020202020204" pitchFamily="34" charset="0"/>
                        <a:buChar char="•"/>
                      </a:pPr>
                      <a:r>
                        <a:rPr lang="en-CA" sz="1400" b="0" dirty="0" smtClean="0">
                          <a:solidFill>
                            <a:schemeClr val="tx1"/>
                          </a:solidFill>
                        </a:rPr>
                        <a:t>Across departments </a:t>
                      </a:r>
                    </a:p>
                    <a:p>
                      <a:pPr marL="285750" indent="-285750">
                        <a:buFont typeface="Arial" panose="020B0604020202020204" pitchFamily="34" charset="0"/>
                        <a:buChar char="•"/>
                      </a:pPr>
                      <a:r>
                        <a:rPr lang="en-CA" sz="1400" b="0" dirty="0" smtClean="0">
                          <a:solidFill>
                            <a:schemeClr val="tx1"/>
                          </a:solidFill>
                        </a:rPr>
                        <a:t>Silo mentality – not my problem</a:t>
                      </a:r>
                    </a:p>
                    <a:p>
                      <a:pPr marL="285750" indent="-285750">
                        <a:buFont typeface="Arial" panose="020B0604020202020204" pitchFamily="34" charset="0"/>
                        <a:buChar char="•"/>
                      </a:pPr>
                      <a:r>
                        <a:rPr lang="en-CA" sz="1400" b="0" dirty="0" smtClean="0">
                          <a:solidFill>
                            <a:schemeClr val="tx1"/>
                          </a:solidFill>
                        </a:rPr>
                        <a:t>Lack of one team focus</a:t>
                      </a:r>
                    </a:p>
                    <a:p>
                      <a:pPr marL="285750" indent="-285750">
                        <a:buFont typeface="Arial" panose="020B0604020202020204" pitchFamily="34" charset="0"/>
                        <a:buChar char="•"/>
                      </a:pPr>
                      <a:r>
                        <a:rPr lang="en-CA" sz="1400" b="0" dirty="0" smtClean="0">
                          <a:solidFill>
                            <a:schemeClr val="tx1"/>
                          </a:solidFill>
                        </a:rPr>
                        <a:t>Inefficient processes:</a:t>
                      </a:r>
                      <a:r>
                        <a:rPr lang="en-CA" sz="1400" b="0" baseline="0" dirty="0" smtClean="0">
                          <a:solidFill>
                            <a:schemeClr val="tx1"/>
                          </a:solidFill>
                        </a:rPr>
                        <a:t> Triage, Lab, imaging, bed turnaround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baseline="0" dirty="0" smtClean="0">
                          <a:solidFill>
                            <a:schemeClr val="tx1"/>
                          </a:solidFill>
                        </a:rPr>
                        <a:t>Active resisters: Medical Director &amp; RN Manager (GM)</a:t>
                      </a:r>
                      <a:endParaRPr lang="en-CA" sz="1400" b="0" dirty="0" smtClean="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baseline="0" dirty="0" smtClean="0">
                          <a:solidFill>
                            <a:schemeClr val="tx1"/>
                          </a:solidFill>
                        </a:rPr>
                        <a:t>Bad experience with change in the past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28631888"/>
                  </a:ext>
                </a:extLst>
              </a:tr>
              <a:tr h="1920240">
                <a:tc>
                  <a:txBody>
                    <a:bodyPr/>
                    <a:lstStyle/>
                    <a:p>
                      <a:pPr marL="285750" indent="-285750">
                        <a:buFont typeface="Arial" panose="020B0604020202020204" pitchFamily="34" charset="0"/>
                        <a:buChar char="•"/>
                      </a:pPr>
                      <a:r>
                        <a:rPr lang="en-CA" sz="1400" b="0" dirty="0" smtClean="0">
                          <a:solidFill>
                            <a:schemeClr val="tx1"/>
                          </a:solidFill>
                        </a:rPr>
                        <a:t>The problem is real and public</a:t>
                      </a:r>
                    </a:p>
                    <a:p>
                      <a:pPr marL="285750" indent="-285750">
                        <a:buFont typeface="Arial" panose="020B0604020202020204" pitchFamily="34" charset="0"/>
                        <a:buChar char="•"/>
                      </a:pPr>
                      <a:r>
                        <a:rPr lang="en-CA" sz="1400" b="0" dirty="0" smtClean="0">
                          <a:solidFill>
                            <a:schemeClr val="tx1"/>
                          </a:solidFill>
                        </a:rPr>
                        <a:t>Common desire to improve patient care</a:t>
                      </a:r>
                    </a:p>
                    <a:p>
                      <a:pPr marL="285750" indent="-285750">
                        <a:buFont typeface="Arial" panose="020B0604020202020204" pitchFamily="34" charset="0"/>
                        <a:buChar char="•"/>
                      </a:pPr>
                      <a:r>
                        <a:rPr lang="en-CA" sz="1400" b="0" dirty="0" smtClean="0">
                          <a:solidFill>
                            <a:schemeClr val="tx1"/>
                          </a:solidFill>
                        </a:rPr>
                        <a:t>Delivering</a:t>
                      </a:r>
                      <a:r>
                        <a:rPr lang="en-CA" sz="1400" b="0" baseline="0" dirty="0" smtClean="0">
                          <a:solidFill>
                            <a:schemeClr val="tx1"/>
                          </a:solidFill>
                        </a:rPr>
                        <a:t> consistent quality of care</a:t>
                      </a:r>
                    </a:p>
                    <a:p>
                      <a:pPr marL="285750" indent="-285750">
                        <a:buFont typeface="Arial" panose="020B0604020202020204" pitchFamily="34" charset="0"/>
                        <a:buChar char="•"/>
                      </a:pPr>
                      <a:r>
                        <a:rPr lang="en-CA" sz="1400" b="0" baseline="0" dirty="0" smtClean="0">
                          <a:solidFill>
                            <a:schemeClr val="tx1"/>
                          </a:solidFill>
                        </a:rPr>
                        <a:t>Some are engaged in the problem and some ideas exist to improve transfer and flow</a:t>
                      </a:r>
                      <a:endParaRPr lang="en-CA" sz="1400" b="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CA" sz="1400" b="0" dirty="0" smtClean="0">
                          <a:solidFill>
                            <a:schemeClr val="tx1"/>
                          </a:solidFill>
                        </a:rPr>
                        <a:t>Lack of single,</a:t>
                      </a:r>
                      <a:r>
                        <a:rPr lang="en-CA" sz="1400" b="0" baseline="0" dirty="0" smtClean="0">
                          <a:solidFill>
                            <a:schemeClr val="tx1"/>
                          </a:solidFill>
                        </a:rPr>
                        <a:t> shared vision </a:t>
                      </a:r>
                    </a:p>
                    <a:p>
                      <a:pPr marL="285750" indent="-285750">
                        <a:buFont typeface="Arial" panose="020B0604020202020204" pitchFamily="34" charset="0"/>
                        <a:buChar char="•"/>
                      </a:pPr>
                      <a:r>
                        <a:rPr lang="en-CA" sz="1400" b="0" baseline="0" dirty="0" smtClean="0">
                          <a:solidFill>
                            <a:schemeClr val="tx1"/>
                          </a:solidFill>
                        </a:rPr>
                        <a:t>Perceived lack of resources (HR, beds, $)</a:t>
                      </a:r>
                    </a:p>
                    <a:p>
                      <a:pPr marL="285750" indent="-285750">
                        <a:buFont typeface="Arial" panose="020B0604020202020204" pitchFamily="34" charset="0"/>
                        <a:buChar char="•"/>
                      </a:pPr>
                      <a:r>
                        <a:rPr lang="en-CA" sz="1400" b="0" dirty="0" smtClean="0">
                          <a:solidFill>
                            <a:schemeClr val="tx1"/>
                          </a:solidFill>
                        </a:rPr>
                        <a:t>Lack of buy-in from physicians</a:t>
                      </a:r>
                      <a:r>
                        <a:rPr lang="en-CA" sz="1400" b="0" baseline="0" dirty="0" smtClean="0">
                          <a:solidFill>
                            <a:schemeClr val="tx1"/>
                          </a:solidFill>
                        </a:rPr>
                        <a:t> &amp; others</a:t>
                      </a:r>
                    </a:p>
                    <a:p>
                      <a:pPr marL="285750" indent="-285750">
                        <a:buFont typeface="Arial" panose="020B0604020202020204" pitchFamily="34" charset="0"/>
                        <a:buChar char="•"/>
                      </a:pPr>
                      <a:r>
                        <a:rPr lang="en-CA" sz="1400" b="0" baseline="0" dirty="0" smtClean="0">
                          <a:solidFill>
                            <a:schemeClr val="tx1"/>
                          </a:solidFill>
                        </a:rPr>
                        <a:t>Limited knowledge in the org about Lean</a:t>
                      </a:r>
                    </a:p>
                    <a:p>
                      <a:pPr marL="285750" indent="-285750">
                        <a:buFont typeface="Arial" panose="020B0604020202020204" pitchFamily="34" charset="0"/>
                        <a:buChar char="•"/>
                      </a:pPr>
                      <a:r>
                        <a:rPr lang="en-CA" sz="1400" b="0" baseline="0" dirty="0" smtClean="0">
                          <a:solidFill>
                            <a:schemeClr val="tx1"/>
                          </a:solidFill>
                        </a:rPr>
                        <a:t>Denial: Lack of understanding the “efficiency” enhancements would help patients and costs</a:t>
                      </a:r>
                    </a:p>
                    <a:p>
                      <a:pPr marL="285750" indent="-285750">
                        <a:buFont typeface="Arial" panose="020B0604020202020204" pitchFamily="34" charset="0"/>
                        <a:buChar char="•"/>
                      </a:pPr>
                      <a:r>
                        <a:rPr lang="en-CA" sz="1400" b="0" baseline="0" dirty="0" smtClean="0">
                          <a:solidFill>
                            <a:schemeClr val="tx1"/>
                          </a:solidFill>
                        </a:rPr>
                        <a:t>Change fatigue </a:t>
                      </a:r>
                    </a:p>
                    <a:p>
                      <a:pPr marL="285750" indent="-285750">
                        <a:buFont typeface="Arial" panose="020B0604020202020204" pitchFamily="34" charset="0"/>
                        <a:buChar char="•"/>
                      </a:pPr>
                      <a:r>
                        <a:rPr lang="en-CA" sz="1400" b="0" baseline="0" dirty="0" smtClean="0">
                          <a:solidFill>
                            <a:schemeClr val="tx1"/>
                          </a:solidFill>
                        </a:rPr>
                        <a:t>Lack of credibility from past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681098920"/>
                  </a:ext>
                </a:extLst>
              </a:tr>
            </a:tbl>
          </a:graphicData>
        </a:graphic>
      </p:graphicFrame>
    </p:spTree>
    <p:extLst>
      <p:ext uri="{BB962C8B-B14F-4D97-AF65-F5344CB8AC3E}">
        <p14:creationId xmlns:p14="http://schemas.microsoft.com/office/powerpoint/2010/main" val="307566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1333500" y="2228454"/>
            <a:ext cx="6223993" cy="3144242"/>
          </a:xfrm>
          <a:prstGeom prst="rect">
            <a:avLst/>
          </a:prstGeom>
          <a:solidFill>
            <a:schemeClr val="bg1">
              <a:lumMod val="85000"/>
              <a:alpha val="64000"/>
            </a:schemeClr>
          </a:solidFill>
          <a:ln w="9525" cap="flat" cmpd="sng" algn="ctr">
            <a:noFill/>
            <a:prstDash val="solid"/>
            <a:round/>
            <a:headEnd type="none" w="med" len="med"/>
            <a:tailEnd type="none" w="med" len="med"/>
          </a:ln>
          <a:effectLst/>
          <a:extLst/>
        </p:spPr>
        <p:txBody>
          <a:bodyPr/>
          <a:lstStyle/>
          <a:p>
            <a:pPr defTabSz="816538">
              <a:defRPr/>
            </a:pPr>
            <a:endParaRPr lang="en-US" sz="1562">
              <a:latin typeface="Trebuchet MS" charset="0"/>
              <a:ea typeface="ＭＳ Ｐゴシック" charset="0"/>
              <a:cs typeface="Arial" charset="0"/>
            </a:endParaRPr>
          </a:p>
        </p:txBody>
      </p:sp>
      <p:cxnSp>
        <p:nvCxnSpPr>
          <p:cNvPr id="30" name="Straight Connector 29"/>
          <p:cNvCxnSpPr>
            <a:cxnSpLocks noChangeShapeType="1"/>
          </p:cNvCxnSpPr>
          <p:nvPr/>
        </p:nvCxnSpPr>
        <p:spPr bwMode="auto">
          <a:xfrm>
            <a:off x="1340446" y="2221509"/>
            <a:ext cx="0" cy="3164086"/>
          </a:xfrm>
          <a:prstGeom prst="line">
            <a:avLst/>
          </a:prstGeom>
          <a:noFill/>
          <a:ln w="2857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cxnSp>
        <p:nvCxnSpPr>
          <p:cNvPr id="31" name="Straight Connector 30"/>
          <p:cNvCxnSpPr>
            <a:cxnSpLocks noChangeShapeType="1"/>
          </p:cNvCxnSpPr>
          <p:nvPr/>
        </p:nvCxnSpPr>
        <p:spPr bwMode="auto">
          <a:xfrm flipH="1">
            <a:off x="1340446" y="5385594"/>
            <a:ext cx="6226969" cy="0"/>
          </a:xfrm>
          <a:prstGeom prst="line">
            <a:avLst/>
          </a:prstGeom>
          <a:noFill/>
          <a:ln w="2857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34820" name="TextBox 22"/>
          <p:cNvSpPr txBox="1">
            <a:spLocks noChangeArrowheads="1"/>
          </p:cNvSpPr>
          <p:nvPr/>
        </p:nvSpPr>
        <p:spPr bwMode="auto">
          <a:xfrm>
            <a:off x="4192985" y="5410399"/>
            <a:ext cx="59182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r>
              <a:rPr lang="en-US" altLang="en-US" sz="1500" dirty="0">
                <a:solidFill>
                  <a:schemeClr val="tx1"/>
                </a:solidFill>
                <a:latin typeface="Corbel" panose="020B0503020204020204" pitchFamily="34" charset="0"/>
              </a:rPr>
              <a:t>Time</a:t>
            </a:r>
          </a:p>
        </p:txBody>
      </p:sp>
      <p:sp>
        <p:nvSpPr>
          <p:cNvPr id="34821" name="TextBox 20"/>
          <p:cNvSpPr txBox="1">
            <a:spLocks noChangeArrowheads="1"/>
          </p:cNvSpPr>
          <p:nvPr/>
        </p:nvSpPr>
        <p:spPr bwMode="auto">
          <a:xfrm rot="16200000">
            <a:off x="-105375" y="3760486"/>
            <a:ext cx="2122697"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500" dirty="0">
                <a:solidFill>
                  <a:schemeClr val="tx1"/>
                </a:solidFill>
                <a:latin typeface="Corbel" panose="020B0503020204020204" pitchFamily="34" charset="0"/>
              </a:rPr>
              <a:t>Performance</a:t>
            </a:r>
          </a:p>
          <a:p>
            <a:pPr algn="ctr" eaLnBrk="1" hangingPunct="1"/>
            <a:r>
              <a:rPr lang="en-US" altLang="en-US" sz="1000" dirty="0">
                <a:solidFill>
                  <a:schemeClr val="tx1"/>
                </a:solidFill>
                <a:latin typeface="Corbel" panose="020B0503020204020204" pitchFamily="34" charset="0"/>
              </a:rPr>
              <a:t>(Productivity, Revenue, Margin, etc.)</a:t>
            </a:r>
          </a:p>
        </p:txBody>
      </p:sp>
      <p:sp>
        <p:nvSpPr>
          <p:cNvPr id="2" name="Title 1"/>
          <p:cNvSpPr>
            <a:spLocks noGrp="1"/>
          </p:cNvSpPr>
          <p:nvPr>
            <p:ph type="title"/>
          </p:nvPr>
        </p:nvSpPr>
        <p:spPr/>
        <p:txBody>
          <a:bodyPr>
            <a:normAutofit/>
          </a:bodyPr>
          <a:lstStyle/>
          <a:p>
            <a:pPr>
              <a:defRPr/>
            </a:pPr>
            <a:r>
              <a:rPr lang="en-US" sz="2750" dirty="0">
                <a:cs typeface="Corbel"/>
              </a:rPr>
              <a:t>The Journey from Challenge to Impact </a:t>
            </a:r>
            <a:r>
              <a:rPr lang="en-US" sz="2750" i="1" dirty="0">
                <a:cs typeface="Corbel"/>
              </a:rPr>
              <a:t>is Not Linear</a:t>
            </a:r>
          </a:p>
        </p:txBody>
      </p:sp>
      <p:sp>
        <p:nvSpPr>
          <p:cNvPr id="24" name="Up Arrow 23"/>
          <p:cNvSpPr>
            <a:spLocks noChangeArrowheads="1"/>
          </p:cNvSpPr>
          <p:nvPr/>
        </p:nvSpPr>
        <p:spPr bwMode="auto">
          <a:xfrm>
            <a:off x="3933032" y="4609704"/>
            <a:ext cx="235149" cy="528836"/>
          </a:xfrm>
          <a:prstGeom prst="upArrow">
            <a:avLst>
              <a:gd name="adj1" fmla="val 50000"/>
              <a:gd name="adj2" fmla="val 50092"/>
            </a:avLst>
          </a:prstGeom>
          <a:solidFill>
            <a:srgbClr val="FF0000"/>
          </a:solidFill>
          <a:ln>
            <a:noFill/>
          </a:ln>
        </p:spPr>
        <p:txBody>
          <a:bodyPr/>
          <a:lstStyle>
            <a:defPPr>
              <a:defRPr lang="en-GB"/>
            </a:defPPr>
            <a:lvl1pPr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1pPr>
            <a:lvl2pPr marL="742950" indent="-28575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4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4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4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4400" kern="1200">
                <a:solidFill>
                  <a:schemeClr val="bg1"/>
                </a:solidFill>
                <a:latin typeface="Arial" charset="0"/>
                <a:ea typeface="ＭＳ Ｐゴシック" charset="0"/>
                <a:cs typeface="ＭＳ Ｐゴシック" charset="0"/>
              </a:defRPr>
            </a:lvl9pPr>
          </a:lstStyle>
          <a:p>
            <a:pPr>
              <a:defRPr/>
            </a:pPr>
            <a:endParaRPr lang="en-US" sz="2750" dirty="0">
              <a:ln>
                <a:solidFill>
                  <a:srgbClr val="FF950E"/>
                </a:solidFill>
              </a:ln>
              <a:solidFill>
                <a:schemeClr val="tx1"/>
              </a:solidFill>
              <a:latin typeface="Calibri"/>
              <a:cs typeface="Calibri"/>
            </a:endParaRPr>
          </a:p>
        </p:txBody>
      </p:sp>
      <p:cxnSp>
        <p:nvCxnSpPr>
          <p:cNvPr id="25" name="Straight Arrow Connector 24"/>
          <p:cNvCxnSpPr>
            <a:cxnSpLocks noChangeShapeType="1"/>
          </p:cNvCxnSpPr>
          <p:nvPr/>
        </p:nvCxnSpPr>
        <p:spPr bwMode="auto">
          <a:xfrm flipV="1">
            <a:off x="4097735" y="2721571"/>
            <a:ext cx="3122414" cy="1340445"/>
          </a:xfrm>
          <a:prstGeom prst="straightConnector1">
            <a:avLst/>
          </a:prstGeom>
          <a:noFill/>
          <a:ln w="76200" cmpd="sng">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26" name="TextBox 25"/>
          <p:cNvSpPr txBox="1">
            <a:spLocks noChangeArrowheads="1"/>
          </p:cNvSpPr>
          <p:nvPr/>
        </p:nvSpPr>
        <p:spPr bwMode="auto">
          <a:xfrm>
            <a:off x="3470800" y="4196954"/>
            <a:ext cx="125386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500" b="1" dirty="0">
                <a:solidFill>
                  <a:schemeClr val="tx1"/>
                </a:solidFill>
                <a:latin typeface="Corbel" panose="020B0503020204020204" pitchFamily="34" charset="0"/>
              </a:rPr>
              <a:t>CHALLENGE</a:t>
            </a:r>
          </a:p>
        </p:txBody>
      </p:sp>
      <p:sp>
        <p:nvSpPr>
          <p:cNvPr id="27" name="TextBox 26"/>
          <p:cNvSpPr txBox="1">
            <a:spLocks noChangeArrowheads="1"/>
          </p:cNvSpPr>
          <p:nvPr/>
        </p:nvSpPr>
        <p:spPr bwMode="auto">
          <a:xfrm>
            <a:off x="6645523" y="2337594"/>
            <a:ext cx="842667" cy="323165"/>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500" b="1" dirty="0">
                <a:solidFill>
                  <a:schemeClr val="tx1"/>
                </a:solidFill>
                <a:latin typeface="Corbel" panose="020B0503020204020204" pitchFamily="34" charset="0"/>
              </a:rPr>
              <a:t>IMPACT</a:t>
            </a:r>
          </a:p>
        </p:txBody>
      </p:sp>
      <p:cxnSp>
        <p:nvCxnSpPr>
          <p:cNvPr id="13" name="Straight Connector 12"/>
          <p:cNvCxnSpPr>
            <a:cxnSpLocks noChangeShapeType="1"/>
          </p:cNvCxnSpPr>
          <p:nvPr/>
        </p:nvCxnSpPr>
        <p:spPr bwMode="auto">
          <a:xfrm flipV="1">
            <a:off x="1352352" y="4062016"/>
            <a:ext cx="2698750" cy="211337"/>
          </a:xfrm>
          <a:prstGeom prst="line">
            <a:avLst/>
          </a:prstGeom>
          <a:noFill/>
          <a:ln w="76200" cmpd="sng">
            <a:solidFill>
              <a:schemeClr val="tx1"/>
            </a:solidFill>
            <a:prstDash val="lg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16" name="Content Placeholder 31"/>
          <p:cNvSpPr txBox="1">
            <a:spLocks/>
          </p:cNvSpPr>
          <p:nvPr/>
        </p:nvSpPr>
        <p:spPr bwMode="auto">
          <a:xfrm>
            <a:off x="1838632" y="2474805"/>
            <a:ext cx="3038168" cy="449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defTabSz="1306513" rtl="0" eaLnBrk="0" fontAlgn="base" hangingPunct="0">
              <a:spcBef>
                <a:spcPct val="20000"/>
              </a:spcBef>
              <a:spcAft>
                <a:spcPct val="0"/>
              </a:spcAft>
              <a:buClr>
                <a:srgbClr val="FDC604"/>
              </a:buClr>
              <a:defRPr sz="3200">
                <a:solidFill>
                  <a:srgbClr val="1C1C1C"/>
                </a:solidFill>
                <a:latin typeface="Corbel"/>
                <a:ea typeface="MS PGothic" panose="020B0600070205080204" pitchFamily="34" charset="-128"/>
                <a:cs typeface="Corbel"/>
              </a:defRPr>
            </a:lvl1pPr>
            <a:lvl2pPr marL="1060450" indent="-406400" algn="l" defTabSz="1306513" rtl="0" eaLnBrk="0" fontAlgn="base" hangingPunct="0">
              <a:spcBef>
                <a:spcPct val="20000"/>
              </a:spcBef>
              <a:spcAft>
                <a:spcPct val="0"/>
              </a:spcAft>
              <a:buClr>
                <a:srgbClr val="1F8DB1"/>
              </a:buClr>
              <a:buFont typeface="Arial" panose="020B0604020202020204" pitchFamily="34" charset="0"/>
              <a:buChar char="•"/>
              <a:defRPr sz="2800">
                <a:solidFill>
                  <a:srgbClr val="1C1C1C"/>
                </a:solidFill>
                <a:latin typeface="Franklin Gothic Book"/>
                <a:ea typeface="Arial" charset="0"/>
                <a:cs typeface="Franklin Gothic Book"/>
              </a:defRPr>
            </a:lvl2pPr>
            <a:lvl3pPr marL="1631950" indent="-325438" algn="l" defTabSz="1306513" rtl="0" eaLnBrk="0" fontAlgn="base" hangingPunct="0">
              <a:spcBef>
                <a:spcPct val="20000"/>
              </a:spcBef>
              <a:spcAft>
                <a:spcPct val="0"/>
              </a:spcAft>
              <a:buClr>
                <a:srgbClr val="1F8DB1"/>
              </a:buClr>
              <a:buChar char="•"/>
              <a:defRPr sz="2400">
                <a:solidFill>
                  <a:srgbClr val="1C1C1C"/>
                </a:solidFill>
                <a:latin typeface="Calibri"/>
                <a:ea typeface="MS PGothic" panose="020B0600070205080204" pitchFamily="34" charset="-128"/>
                <a:cs typeface="Calibri"/>
              </a:defRPr>
            </a:lvl3pPr>
            <a:lvl4pPr marL="2286000" indent="-325438" algn="l" defTabSz="1306513" rtl="0" eaLnBrk="0" fontAlgn="base" hangingPunct="0">
              <a:spcBef>
                <a:spcPct val="20000"/>
              </a:spcBef>
              <a:spcAft>
                <a:spcPct val="0"/>
              </a:spcAft>
              <a:buClr>
                <a:srgbClr val="1F8DB1"/>
              </a:buClr>
              <a:buChar char="–"/>
              <a:defRPr>
                <a:solidFill>
                  <a:srgbClr val="1C1C1C"/>
                </a:solidFill>
                <a:latin typeface="Calibri"/>
                <a:ea typeface="Calibri" charset="0"/>
                <a:cs typeface="Calibri"/>
              </a:defRPr>
            </a:lvl4pPr>
            <a:lvl5pPr marL="2940050" indent="-328613" algn="l" defTabSz="1306513" rtl="0" eaLnBrk="0" fontAlgn="base" hangingPunct="0">
              <a:spcBef>
                <a:spcPct val="20000"/>
              </a:spcBef>
              <a:spcAft>
                <a:spcPct val="0"/>
              </a:spcAft>
              <a:buClr>
                <a:srgbClr val="1F8DB1"/>
              </a:buClr>
              <a:buChar char="»"/>
              <a:defRPr>
                <a:solidFill>
                  <a:srgbClr val="1C1C1C"/>
                </a:solidFill>
                <a:latin typeface="Calibri"/>
                <a:ea typeface="Calibri" charset="0"/>
                <a:cs typeface="Calibri"/>
              </a:defRPr>
            </a:lvl5pPr>
            <a:lvl6pPr marL="33972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6pPr>
            <a:lvl7pPr marL="38544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7pPr>
            <a:lvl8pPr marL="43116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8pPr>
            <a:lvl9pPr marL="4768850" indent="-328613" algn="l" defTabSz="1306513" rtl="0" eaLnBrk="1" fontAlgn="base" hangingPunct="1">
              <a:spcBef>
                <a:spcPct val="20000"/>
              </a:spcBef>
              <a:spcAft>
                <a:spcPct val="0"/>
              </a:spcAft>
              <a:buChar char="»"/>
              <a:defRPr sz="2800">
                <a:solidFill>
                  <a:srgbClr val="1C1C1C"/>
                </a:solidFill>
                <a:latin typeface="+mn-lt"/>
                <a:ea typeface="Arial" charset="0"/>
                <a:cs typeface="+mn-cs"/>
              </a:defRPr>
            </a:lvl9pPr>
          </a:lstStyle>
          <a:p>
            <a:pPr marL="0" indent="0" algn="ctr">
              <a:defRPr/>
            </a:pPr>
            <a:r>
              <a:rPr lang="en-US" sz="2400" b="1" dirty="0">
                <a:solidFill>
                  <a:srgbClr val="FFFF00"/>
                </a:solidFill>
                <a:ea typeface="+mn-ea"/>
              </a:rPr>
              <a:t>What do we expect?</a:t>
            </a:r>
          </a:p>
        </p:txBody>
      </p:sp>
    </p:spTree>
    <p:extLst>
      <p:ext uri="{BB962C8B-B14F-4D97-AF65-F5344CB8AC3E}">
        <p14:creationId xmlns:p14="http://schemas.microsoft.com/office/powerpoint/2010/main" val="408807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27" grpId="0" animBg="1"/>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1333500" y="2228454"/>
            <a:ext cx="6223993" cy="3144242"/>
          </a:xfrm>
          <a:prstGeom prst="rect">
            <a:avLst/>
          </a:prstGeom>
          <a:solidFill>
            <a:schemeClr val="bg1">
              <a:lumMod val="85000"/>
              <a:alpha val="64000"/>
            </a:schemeClr>
          </a:solidFill>
          <a:ln w="9525" cap="flat" cmpd="sng" algn="ctr">
            <a:noFill/>
            <a:prstDash val="solid"/>
            <a:round/>
            <a:headEnd type="none" w="med" len="med"/>
            <a:tailEnd type="none" w="med" len="med"/>
          </a:ln>
          <a:effectLst/>
          <a:extLst/>
        </p:spPr>
        <p:txBody>
          <a:bodyPr/>
          <a:lstStyle/>
          <a:p>
            <a:pPr defTabSz="816538">
              <a:defRPr/>
            </a:pPr>
            <a:endParaRPr lang="en-US" sz="1562">
              <a:latin typeface="Trebuchet MS" charset="0"/>
              <a:ea typeface="ＭＳ Ｐゴシック" charset="0"/>
              <a:cs typeface="Arial" charset="0"/>
            </a:endParaRPr>
          </a:p>
        </p:txBody>
      </p:sp>
      <p:sp>
        <p:nvSpPr>
          <p:cNvPr id="2" name="Title 1"/>
          <p:cNvSpPr>
            <a:spLocks noGrp="1"/>
          </p:cNvSpPr>
          <p:nvPr>
            <p:ph type="title"/>
          </p:nvPr>
        </p:nvSpPr>
        <p:spPr/>
        <p:txBody>
          <a:bodyPr/>
          <a:lstStyle/>
          <a:p>
            <a:r>
              <a:rPr lang="en-US" altLang="en-US" sz="2800" dirty="0"/>
              <a:t>The Journey from Challenge to Impact …</a:t>
            </a:r>
          </a:p>
        </p:txBody>
      </p:sp>
      <p:sp>
        <p:nvSpPr>
          <p:cNvPr id="32" name="Content Placeholder 31"/>
          <p:cNvSpPr>
            <a:spLocks noGrp="1"/>
          </p:cNvSpPr>
          <p:nvPr>
            <p:ph idx="1"/>
          </p:nvPr>
        </p:nvSpPr>
        <p:spPr>
          <a:xfrm>
            <a:off x="2209800" y="2318509"/>
            <a:ext cx="3383758" cy="420687"/>
          </a:xfrm>
        </p:spPr>
        <p:txBody>
          <a:bodyPr/>
          <a:lstStyle/>
          <a:p>
            <a:pPr marL="0" indent="0" algn="ctr">
              <a:buNone/>
              <a:defRPr/>
            </a:pPr>
            <a:r>
              <a:rPr lang="en-US" sz="2000" b="1" kern="1200" dirty="0">
                <a:solidFill>
                  <a:srgbClr val="FFFF00"/>
                </a:solidFill>
                <a:latin typeface="Corbel"/>
                <a:cs typeface="Corbel"/>
              </a:rPr>
              <a:t>What actually happens?</a:t>
            </a:r>
          </a:p>
        </p:txBody>
      </p:sp>
      <p:cxnSp>
        <p:nvCxnSpPr>
          <p:cNvPr id="19" name="Straight Connector 18"/>
          <p:cNvCxnSpPr>
            <a:cxnSpLocks noChangeShapeType="1"/>
          </p:cNvCxnSpPr>
          <p:nvPr/>
        </p:nvCxnSpPr>
        <p:spPr bwMode="auto">
          <a:xfrm>
            <a:off x="1340446" y="2221509"/>
            <a:ext cx="0" cy="3164086"/>
          </a:xfrm>
          <a:prstGeom prst="line">
            <a:avLst/>
          </a:prstGeom>
          <a:noFill/>
          <a:ln w="2857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cxnSp>
        <p:nvCxnSpPr>
          <p:cNvPr id="20" name="Straight Connector 19"/>
          <p:cNvCxnSpPr>
            <a:cxnSpLocks noChangeShapeType="1"/>
          </p:cNvCxnSpPr>
          <p:nvPr/>
        </p:nvCxnSpPr>
        <p:spPr bwMode="auto">
          <a:xfrm flipH="1">
            <a:off x="1340446" y="5385594"/>
            <a:ext cx="6226969" cy="0"/>
          </a:xfrm>
          <a:prstGeom prst="line">
            <a:avLst/>
          </a:prstGeom>
          <a:noFill/>
          <a:ln w="2857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cxnSp>
        <p:nvCxnSpPr>
          <p:cNvPr id="22" name="Straight Connector 21"/>
          <p:cNvCxnSpPr>
            <a:cxnSpLocks noChangeShapeType="1"/>
            <a:endCxn id="70" idx="0"/>
          </p:cNvCxnSpPr>
          <p:nvPr/>
        </p:nvCxnSpPr>
        <p:spPr bwMode="auto">
          <a:xfrm flipV="1">
            <a:off x="1340446" y="4063008"/>
            <a:ext cx="2268141" cy="72430"/>
          </a:xfrm>
          <a:prstGeom prst="line">
            <a:avLst/>
          </a:prstGeom>
          <a:noFill/>
          <a:ln w="76200" cmpd="sng">
            <a:solidFill>
              <a:schemeClr val="tx1"/>
            </a:solidFill>
            <a:prstDash val="lg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36871" name="TextBox 22"/>
          <p:cNvSpPr txBox="1">
            <a:spLocks noChangeArrowheads="1"/>
          </p:cNvSpPr>
          <p:nvPr/>
        </p:nvSpPr>
        <p:spPr bwMode="auto">
          <a:xfrm>
            <a:off x="4192985" y="5410399"/>
            <a:ext cx="59182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r>
              <a:rPr lang="en-US" altLang="en-US" sz="1500">
                <a:solidFill>
                  <a:schemeClr val="tx1"/>
                </a:solidFill>
                <a:latin typeface="Corbel" panose="020B0503020204020204" pitchFamily="34" charset="0"/>
              </a:rPr>
              <a:t>Time</a:t>
            </a:r>
          </a:p>
        </p:txBody>
      </p:sp>
      <p:sp>
        <p:nvSpPr>
          <p:cNvPr id="24" name="Up Arrow 23"/>
          <p:cNvSpPr>
            <a:spLocks noChangeArrowheads="1"/>
          </p:cNvSpPr>
          <p:nvPr/>
        </p:nvSpPr>
        <p:spPr bwMode="auto">
          <a:xfrm rot="10800000">
            <a:off x="3502422" y="3380383"/>
            <a:ext cx="235149" cy="527844"/>
          </a:xfrm>
          <a:prstGeom prst="upArrow">
            <a:avLst>
              <a:gd name="adj1" fmla="val 50000"/>
              <a:gd name="adj2" fmla="val 50092"/>
            </a:avLst>
          </a:prstGeom>
          <a:solidFill>
            <a:srgbClr val="ED1C24"/>
          </a:solidFill>
          <a:ln>
            <a:solidFill>
              <a:schemeClr val="tx1"/>
            </a:solidFill>
          </a:ln>
        </p:spPr>
        <p:txBody>
          <a:bodyPr/>
          <a:lstStyle>
            <a:defPPr>
              <a:defRPr lang="en-GB"/>
            </a:defPPr>
            <a:lvl1pPr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1pPr>
            <a:lvl2pPr marL="742950" indent="-28575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4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4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4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4400" kern="1200">
                <a:solidFill>
                  <a:schemeClr val="bg1"/>
                </a:solidFill>
                <a:latin typeface="Arial" charset="0"/>
                <a:ea typeface="ＭＳ Ｐゴシック" charset="0"/>
                <a:cs typeface="ＭＳ Ｐゴシック" charset="0"/>
              </a:defRPr>
            </a:lvl9pPr>
          </a:lstStyle>
          <a:p>
            <a:pPr>
              <a:defRPr/>
            </a:pPr>
            <a:endParaRPr lang="en-US" sz="2750" dirty="0">
              <a:ln>
                <a:solidFill>
                  <a:srgbClr val="FF950E"/>
                </a:solidFill>
              </a:ln>
              <a:solidFill>
                <a:srgbClr val="00A7CF"/>
              </a:solidFill>
              <a:latin typeface="Corbel"/>
              <a:cs typeface="Corbel"/>
            </a:endParaRPr>
          </a:p>
        </p:txBody>
      </p:sp>
      <p:sp>
        <p:nvSpPr>
          <p:cNvPr id="59" name="Text Box 1"/>
          <p:cNvSpPr txBox="1">
            <a:spLocks noChangeArrowheads="1"/>
          </p:cNvSpPr>
          <p:nvPr/>
        </p:nvSpPr>
        <p:spPr bwMode="auto">
          <a:xfrm>
            <a:off x="5427265" y="4101704"/>
            <a:ext cx="1350368" cy="4504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57600" tIns="28800" rIns="57600" bIns="28800"/>
          <a:lstStyle>
            <a:defPPr>
              <a:defRPr lang="en-GB"/>
            </a:defPPr>
            <a:lvl1pPr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1pPr>
            <a:lvl2pPr marL="742950" indent="-28575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defRPr sz="4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4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4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4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4400" kern="1200">
                <a:solidFill>
                  <a:schemeClr val="bg1"/>
                </a:solidFill>
                <a:latin typeface="Arial" charset="0"/>
                <a:ea typeface="ＭＳ Ｐゴシック" charset="0"/>
                <a:cs typeface="ＭＳ Ｐゴシック" charset="0"/>
              </a:defRPr>
            </a:lvl9pPr>
          </a:lstStyle>
          <a:p>
            <a:pPr algn="ctr">
              <a:spcBef>
                <a:spcPts val="344"/>
              </a:spcBef>
              <a:defRPr/>
            </a:pPr>
            <a:r>
              <a:rPr lang="en-US" sz="2500" b="1" dirty="0">
                <a:solidFill>
                  <a:schemeClr val="tx1"/>
                </a:solidFill>
                <a:latin typeface="Corbel"/>
                <a:cs typeface="Corbel"/>
              </a:rPr>
              <a:t>WHY?</a:t>
            </a:r>
          </a:p>
        </p:txBody>
      </p:sp>
      <p:grpSp>
        <p:nvGrpSpPr>
          <p:cNvPr id="3" name="Group 2"/>
          <p:cNvGrpSpPr/>
          <p:nvPr/>
        </p:nvGrpSpPr>
        <p:grpSpPr>
          <a:xfrm>
            <a:off x="3608586" y="2738204"/>
            <a:ext cx="3555709" cy="2177093"/>
            <a:chOff x="5773738" y="3009527"/>
            <a:chExt cx="5689134" cy="3483348"/>
          </a:xfrm>
        </p:grpSpPr>
        <p:cxnSp>
          <p:nvCxnSpPr>
            <p:cNvPr id="25" name="Straight Arrow Connector 24"/>
            <p:cNvCxnSpPr>
              <a:cxnSpLocks noChangeShapeType="1"/>
            </p:cNvCxnSpPr>
            <p:nvPr/>
          </p:nvCxnSpPr>
          <p:spPr bwMode="auto">
            <a:xfrm flipV="1">
              <a:off x="8033872" y="3009527"/>
              <a:ext cx="3429000" cy="1784350"/>
            </a:xfrm>
            <a:prstGeom prst="straightConnector1">
              <a:avLst/>
            </a:prstGeom>
            <a:noFill/>
            <a:ln w="76200" cmpd="sng">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70" name="Freeform 69"/>
            <p:cNvSpPr>
              <a:spLocks/>
            </p:cNvSpPr>
            <p:nvPr/>
          </p:nvSpPr>
          <p:spPr bwMode="auto">
            <a:xfrm>
              <a:off x="5773738" y="4775200"/>
              <a:ext cx="2308225" cy="1717675"/>
            </a:xfrm>
            <a:custGeom>
              <a:avLst/>
              <a:gdLst>
                <a:gd name="T0" fmla="*/ 0 w 2307537"/>
                <a:gd name="T1" fmla="*/ 356007 h 1717233"/>
                <a:gd name="T2" fmla="*/ 1114981 w 2307537"/>
                <a:gd name="T3" fmla="*/ 1723430 h 1717233"/>
                <a:gd name="T4" fmla="*/ 2317187 w 2307537"/>
                <a:gd name="T5" fmla="*/ 0 h 1717233"/>
                <a:gd name="T6" fmla="*/ 0 60000 65536"/>
                <a:gd name="T7" fmla="*/ 0 60000 65536"/>
                <a:gd name="T8" fmla="*/ 0 60000 65536"/>
              </a:gdLst>
              <a:ahLst/>
              <a:cxnLst>
                <a:cxn ang="T6">
                  <a:pos x="T0" y="T1"/>
                </a:cxn>
                <a:cxn ang="T7">
                  <a:pos x="T2" y="T3"/>
                </a:cxn>
                <a:cxn ang="T8">
                  <a:pos x="T4" y="T5"/>
                </a:cxn>
              </a:cxnLst>
              <a:rect l="0" t="0" r="r" b="b"/>
              <a:pathLst>
                <a:path w="2307537" h="1717233">
                  <a:moveTo>
                    <a:pt x="0" y="354728"/>
                  </a:moveTo>
                  <a:cubicBezTo>
                    <a:pt x="470136" y="283115"/>
                    <a:pt x="-92814" y="1655681"/>
                    <a:pt x="1110338" y="1717233"/>
                  </a:cubicBezTo>
                  <a:cubicBezTo>
                    <a:pt x="2456974" y="1655842"/>
                    <a:pt x="1600903" y="288676"/>
                    <a:pt x="2307537" y="0"/>
                  </a:cubicBezTo>
                </a:path>
              </a:pathLst>
            </a:custGeom>
            <a:noFill/>
            <a:ln w="76200" cmpd="sng">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CA" sz="1125"/>
            </a:p>
          </p:txBody>
        </p:sp>
      </p:grpSp>
      <p:sp>
        <p:nvSpPr>
          <p:cNvPr id="36876" name="TextBox 20"/>
          <p:cNvSpPr txBox="1">
            <a:spLocks noChangeArrowheads="1"/>
          </p:cNvSpPr>
          <p:nvPr/>
        </p:nvSpPr>
        <p:spPr bwMode="auto">
          <a:xfrm rot="16200000">
            <a:off x="-105375" y="3760486"/>
            <a:ext cx="2122697"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500" dirty="0">
                <a:solidFill>
                  <a:schemeClr val="tx1"/>
                </a:solidFill>
                <a:latin typeface="Corbel" panose="020B0503020204020204" pitchFamily="34" charset="0"/>
              </a:rPr>
              <a:t>Performance</a:t>
            </a:r>
          </a:p>
          <a:p>
            <a:pPr algn="ctr" eaLnBrk="1" hangingPunct="1"/>
            <a:r>
              <a:rPr lang="en-US" altLang="en-US" sz="1000" dirty="0">
                <a:solidFill>
                  <a:schemeClr val="tx1"/>
                </a:solidFill>
                <a:latin typeface="Corbel" panose="020B0503020204020204" pitchFamily="34" charset="0"/>
              </a:rPr>
              <a:t>(Productivity, Revenue, Margin, etc.)</a:t>
            </a:r>
          </a:p>
        </p:txBody>
      </p:sp>
    </p:spTree>
    <p:extLst>
      <p:ext uri="{BB962C8B-B14F-4D97-AF65-F5344CB8AC3E}">
        <p14:creationId xmlns:p14="http://schemas.microsoft.com/office/powerpoint/2010/main" val="342201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282520" y="1849842"/>
            <a:ext cx="2224087" cy="2116931"/>
            <a:chOff x="6067424" y="1428749"/>
            <a:chExt cx="2327275" cy="2422525"/>
          </a:xfrm>
        </p:grpSpPr>
        <p:sp>
          <p:nvSpPr>
            <p:cNvPr id="3" name="Oval 2"/>
            <p:cNvSpPr/>
            <p:nvPr/>
          </p:nvSpPr>
          <p:spPr>
            <a:xfrm>
              <a:off x="6067424" y="1428749"/>
              <a:ext cx="2327275" cy="242252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Box 10"/>
            <p:cNvSpPr txBox="1"/>
            <p:nvPr/>
          </p:nvSpPr>
          <p:spPr>
            <a:xfrm>
              <a:off x="6313200" y="2303648"/>
              <a:ext cx="1854598" cy="686802"/>
            </a:xfrm>
            <a:prstGeom prst="rect">
              <a:avLst/>
            </a:prstGeom>
            <a:noFill/>
            <a:ln w="76200">
              <a:noFill/>
            </a:ln>
          </p:spPr>
          <p:txBody>
            <a:bodyPr wrap="square" rtlCol="0">
              <a:spAutoFit/>
            </a:bodyPr>
            <a:lstStyle/>
            <a:p>
              <a:r>
                <a:rPr lang="en-CA" sz="3300" dirty="0"/>
                <a:t>Good at</a:t>
              </a:r>
            </a:p>
          </p:txBody>
        </p:sp>
      </p:grpSp>
      <p:sp>
        <p:nvSpPr>
          <p:cNvPr id="4" name="Rectangle 3"/>
          <p:cNvSpPr/>
          <p:nvPr/>
        </p:nvSpPr>
        <p:spPr>
          <a:xfrm>
            <a:off x="76200" y="213120"/>
            <a:ext cx="8991600" cy="1107996"/>
          </a:xfrm>
          <a:prstGeom prst="rect">
            <a:avLst/>
          </a:prstGeom>
        </p:spPr>
        <p:txBody>
          <a:bodyPr wrap="square">
            <a:spAutoFit/>
          </a:bodyPr>
          <a:lstStyle/>
          <a:p>
            <a:pPr algn="ctr"/>
            <a:r>
              <a:rPr lang="en-CA" sz="6600" dirty="0" err="1">
                <a:solidFill>
                  <a:srgbClr val="FFFF00"/>
                </a:solidFill>
                <a:latin typeface="Trebuchet MS" panose="020B0603020202020204" pitchFamily="34" charset="0"/>
              </a:rPr>
              <a:t>生き甲斐</a:t>
            </a:r>
            <a:endParaRPr lang="en-CA" sz="6600" dirty="0">
              <a:solidFill>
                <a:srgbClr val="FFFF00"/>
              </a:solidFill>
              <a:latin typeface="Trebuchet MS" panose="020B0603020202020204" pitchFamily="34" charset="0"/>
            </a:endParaRPr>
          </a:p>
        </p:txBody>
      </p:sp>
      <p:grpSp>
        <p:nvGrpSpPr>
          <p:cNvPr id="19" name="Group 18"/>
          <p:cNvGrpSpPr/>
          <p:nvPr/>
        </p:nvGrpSpPr>
        <p:grpSpPr>
          <a:xfrm>
            <a:off x="4027959" y="3581810"/>
            <a:ext cx="2224087" cy="2116931"/>
            <a:chOff x="6067424" y="1428749"/>
            <a:chExt cx="2327275" cy="2422525"/>
          </a:xfrm>
        </p:grpSpPr>
        <p:sp>
          <p:nvSpPr>
            <p:cNvPr id="20" name="Oval 19"/>
            <p:cNvSpPr/>
            <p:nvPr/>
          </p:nvSpPr>
          <p:spPr>
            <a:xfrm>
              <a:off x="6067424" y="1428749"/>
              <a:ext cx="2327275" cy="2422525"/>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TextBox 22"/>
            <p:cNvSpPr txBox="1"/>
            <p:nvPr/>
          </p:nvSpPr>
          <p:spPr>
            <a:xfrm>
              <a:off x="6493048" y="2309818"/>
              <a:ext cx="1770259" cy="686802"/>
            </a:xfrm>
            <a:prstGeom prst="rect">
              <a:avLst/>
            </a:prstGeom>
            <a:noFill/>
            <a:ln w="76200">
              <a:noFill/>
            </a:ln>
          </p:spPr>
          <p:txBody>
            <a:bodyPr wrap="square" rtlCol="0">
              <a:spAutoFit/>
            </a:bodyPr>
            <a:lstStyle/>
            <a:p>
              <a:r>
                <a:rPr lang="en-CA" sz="3300" dirty="0"/>
                <a:t>Needed</a:t>
              </a:r>
              <a:endParaRPr lang="en-CA" sz="2400" dirty="0"/>
            </a:p>
          </p:txBody>
        </p:sp>
      </p:grpSp>
      <p:grpSp>
        <p:nvGrpSpPr>
          <p:cNvPr id="24" name="Group 23"/>
          <p:cNvGrpSpPr/>
          <p:nvPr/>
        </p:nvGrpSpPr>
        <p:grpSpPr>
          <a:xfrm>
            <a:off x="261810" y="3461795"/>
            <a:ext cx="2224087" cy="2116931"/>
            <a:chOff x="6067424" y="1428749"/>
            <a:chExt cx="2327275" cy="2422525"/>
          </a:xfrm>
        </p:grpSpPr>
        <p:sp>
          <p:nvSpPr>
            <p:cNvPr id="25" name="Oval 24"/>
            <p:cNvSpPr/>
            <p:nvPr/>
          </p:nvSpPr>
          <p:spPr>
            <a:xfrm>
              <a:off x="6067424" y="1428749"/>
              <a:ext cx="2327275" cy="24225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TextBox 25"/>
            <p:cNvSpPr txBox="1"/>
            <p:nvPr/>
          </p:nvSpPr>
          <p:spPr>
            <a:xfrm>
              <a:off x="6653301" y="2309818"/>
              <a:ext cx="1346112" cy="686802"/>
            </a:xfrm>
            <a:prstGeom prst="rect">
              <a:avLst/>
            </a:prstGeom>
            <a:noFill/>
            <a:ln w="76200">
              <a:noFill/>
            </a:ln>
          </p:spPr>
          <p:txBody>
            <a:bodyPr wrap="square" rtlCol="0">
              <a:spAutoFit/>
            </a:bodyPr>
            <a:lstStyle/>
            <a:p>
              <a:r>
                <a:rPr lang="en-CA" sz="3300" dirty="0"/>
                <a:t>Love</a:t>
              </a:r>
            </a:p>
          </p:txBody>
        </p:sp>
      </p:grpSp>
      <p:grpSp>
        <p:nvGrpSpPr>
          <p:cNvPr id="27" name="Group 26"/>
          <p:cNvGrpSpPr/>
          <p:nvPr/>
        </p:nvGrpSpPr>
        <p:grpSpPr>
          <a:xfrm>
            <a:off x="5777189" y="1844450"/>
            <a:ext cx="2360295" cy="2116931"/>
            <a:chOff x="5996160" y="1428749"/>
            <a:chExt cx="2469803" cy="2422525"/>
          </a:xfrm>
        </p:grpSpPr>
        <p:sp>
          <p:nvSpPr>
            <p:cNvPr id="28" name="Oval 27"/>
            <p:cNvSpPr/>
            <p:nvPr/>
          </p:nvSpPr>
          <p:spPr>
            <a:xfrm>
              <a:off x="6067424" y="1428749"/>
              <a:ext cx="2327275" cy="2422525"/>
            </a:xfrm>
            <a:prstGeom prst="ellipse">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TextBox 28"/>
            <p:cNvSpPr txBox="1"/>
            <p:nvPr/>
          </p:nvSpPr>
          <p:spPr>
            <a:xfrm>
              <a:off x="5996160" y="2309817"/>
              <a:ext cx="2469803" cy="686802"/>
            </a:xfrm>
            <a:prstGeom prst="rect">
              <a:avLst/>
            </a:prstGeom>
            <a:noFill/>
            <a:ln w="76200">
              <a:noFill/>
            </a:ln>
          </p:spPr>
          <p:txBody>
            <a:bodyPr wrap="square" rtlCol="0">
              <a:spAutoFit/>
            </a:bodyPr>
            <a:lstStyle/>
            <a:p>
              <a:r>
                <a:rPr lang="en-CA" sz="3300" dirty="0"/>
                <a:t>Get</a:t>
              </a:r>
              <a:r>
                <a:rPr lang="en-CA" sz="2100" dirty="0"/>
                <a:t> </a:t>
              </a:r>
              <a:r>
                <a:rPr lang="en-CA" sz="3300" dirty="0"/>
                <a:t>paid</a:t>
              </a:r>
              <a:r>
                <a:rPr lang="en-CA" sz="2100" dirty="0"/>
                <a:t> </a:t>
              </a:r>
              <a:r>
                <a:rPr lang="en-CA" sz="3300" dirty="0"/>
                <a:t>for</a:t>
              </a:r>
            </a:p>
          </p:txBody>
        </p:sp>
      </p:grpSp>
    </p:spTree>
    <p:extLst>
      <p:ext uri="{BB962C8B-B14F-4D97-AF65-F5344CB8AC3E}">
        <p14:creationId xmlns:p14="http://schemas.microsoft.com/office/powerpoint/2010/main" val="3839297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Corbel"/>
              </a:rPr>
              <a:t>Feeling the Dip</a:t>
            </a:r>
            <a:endParaRPr lang="en-US" dirty="0">
              <a:ea typeface="+mj-ea"/>
              <a:cs typeface="Corbel"/>
            </a:endParaRPr>
          </a:p>
        </p:txBody>
      </p:sp>
      <p:sp>
        <p:nvSpPr>
          <p:cNvPr id="38914" name="Freeform 3"/>
          <p:cNvSpPr>
            <a:spLocks/>
          </p:cNvSpPr>
          <p:nvPr/>
        </p:nvSpPr>
        <p:spPr bwMode="auto">
          <a:xfrm>
            <a:off x="1839516" y="1823641"/>
            <a:ext cx="4929188" cy="3214688"/>
          </a:xfrm>
          <a:custGeom>
            <a:avLst/>
            <a:gdLst>
              <a:gd name="T0" fmla="*/ 0 w 2307537"/>
              <a:gd name="T1" fmla="*/ 11856137 h 1596903"/>
              <a:gd name="T2" fmla="*/ 44329734 w 2307537"/>
              <a:gd name="T3" fmla="*/ 53373576 h 1596903"/>
              <a:gd name="T4" fmla="*/ 92127357 w 2307537"/>
              <a:gd name="T5" fmla="*/ 0 h 1596903"/>
              <a:gd name="T6" fmla="*/ 0 60000 65536"/>
              <a:gd name="T7" fmla="*/ 0 60000 65536"/>
              <a:gd name="T8" fmla="*/ 0 60000 65536"/>
            </a:gdLst>
            <a:ahLst/>
            <a:cxnLst>
              <a:cxn ang="T6">
                <a:pos x="T0" y="T1"/>
              </a:cxn>
              <a:cxn ang="T7">
                <a:pos x="T2" y="T3"/>
              </a:cxn>
              <a:cxn ang="T8">
                <a:pos x="T4" y="T5"/>
              </a:cxn>
            </a:cxnLst>
            <a:rect l="0" t="0" r="r" b="b"/>
            <a:pathLst>
              <a:path w="2307537" h="1596903">
                <a:moveTo>
                  <a:pt x="0" y="354728"/>
                </a:moveTo>
                <a:cubicBezTo>
                  <a:pt x="470136" y="283115"/>
                  <a:pt x="-92814" y="1535351"/>
                  <a:pt x="1110338" y="1596903"/>
                </a:cubicBezTo>
                <a:cubicBezTo>
                  <a:pt x="2456974" y="1535512"/>
                  <a:pt x="1600903" y="288676"/>
                  <a:pt x="2307537" y="0"/>
                </a:cubicBezTo>
              </a:path>
            </a:pathLst>
          </a:custGeom>
          <a:noFill/>
          <a:ln w="254000" cap="sq" cmpd="sng">
            <a:solidFill>
              <a:srgbClr val="ED1C24"/>
            </a:solidFill>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CA" sz="1125"/>
          </a:p>
        </p:txBody>
      </p:sp>
      <p:sp>
        <p:nvSpPr>
          <p:cNvPr id="5" name="Rectangle 4"/>
          <p:cNvSpPr>
            <a:spLocks noChangeArrowheads="1"/>
          </p:cNvSpPr>
          <p:nvPr/>
        </p:nvSpPr>
        <p:spPr bwMode="auto">
          <a:xfrm>
            <a:off x="877206" y="2686515"/>
            <a:ext cx="928460"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spcBef>
                <a:spcPts val="344"/>
              </a:spcBef>
              <a:buSzPct val="100000"/>
            </a:pPr>
            <a:r>
              <a:rPr lang="en-US" altLang="en-US" sz="1750" dirty="0">
                <a:solidFill>
                  <a:srgbClr val="ED1C24"/>
                </a:solidFill>
                <a:latin typeface="Corbel" panose="020B0503020204020204" pitchFamily="34" charset="0"/>
              </a:rPr>
              <a:t>DENIAL</a:t>
            </a:r>
          </a:p>
        </p:txBody>
      </p:sp>
      <p:sp>
        <p:nvSpPr>
          <p:cNvPr id="6" name="Rectangle 5"/>
          <p:cNvSpPr>
            <a:spLocks noChangeArrowheads="1"/>
          </p:cNvSpPr>
          <p:nvPr/>
        </p:nvSpPr>
        <p:spPr bwMode="auto">
          <a:xfrm>
            <a:off x="853049" y="4368765"/>
            <a:ext cx="1410131"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spcBef>
                <a:spcPts val="344"/>
              </a:spcBef>
              <a:buSzPct val="100000"/>
            </a:pPr>
            <a:r>
              <a:rPr lang="en-US" altLang="en-US" sz="1750" dirty="0">
                <a:solidFill>
                  <a:srgbClr val="ED1C24"/>
                </a:solidFill>
                <a:latin typeface="Corbel" panose="020B0503020204020204" pitchFamily="34" charset="0"/>
              </a:rPr>
              <a:t>RESISTANCE</a:t>
            </a:r>
          </a:p>
        </p:txBody>
      </p:sp>
      <p:sp>
        <p:nvSpPr>
          <p:cNvPr id="7" name="Rectangle 6"/>
          <p:cNvSpPr>
            <a:spLocks noChangeArrowheads="1"/>
          </p:cNvSpPr>
          <p:nvPr/>
        </p:nvSpPr>
        <p:spPr bwMode="auto">
          <a:xfrm>
            <a:off x="3455446" y="5622016"/>
            <a:ext cx="1885389"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spcBef>
                <a:spcPts val="344"/>
              </a:spcBef>
              <a:buSzPct val="100000"/>
            </a:pPr>
            <a:r>
              <a:rPr lang="en-US" altLang="en-US" sz="1750" dirty="0">
                <a:solidFill>
                  <a:srgbClr val="ED1C24"/>
                </a:solidFill>
                <a:latin typeface="Corbel" panose="020B0503020204020204" pitchFamily="34" charset="0"/>
              </a:rPr>
              <a:t>DISORIENTATION</a:t>
            </a:r>
          </a:p>
        </p:txBody>
      </p:sp>
      <p:sp>
        <p:nvSpPr>
          <p:cNvPr id="8" name="Rectangle 7"/>
          <p:cNvSpPr>
            <a:spLocks noChangeArrowheads="1"/>
          </p:cNvSpPr>
          <p:nvPr/>
        </p:nvSpPr>
        <p:spPr bwMode="auto">
          <a:xfrm>
            <a:off x="6814070" y="2453071"/>
            <a:ext cx="1617752"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spcBef>
                <a:spcPts val="344"/>
              </a:spcBef>
              <a:buSzPct val="100000"/>
            </a:pPr>
            <a:r>
              <a:rPr lang="en-US" altLang="en-US" sz="1750" dirty="0">
                <a:solidFill>
                  <a:srgbClr val="ED1C24"/>
                </a:solidFill>
                <a:latin typeface="Corbel" panose="020B0503020204020204" pitchFamily="34" charset="0"/>
              </a:rPr>
              <a:t>COMMITMENT</a:t>
            </a:r>
          </a:p>
        </p:txBody>
      </p:sp>
      <p:sp>
        <p:nvSpPr>
          <p:cNvPr id="9" name="Rectangle 8"/>
          <p:cNvSpPr>
            <a:spLocks noChangeArrowheads="1"/>
          </p:cNvSpPr>
          <p:nvPr/>
        </p:nvSpPr>
        <p:spPr bwMode="auto">
          <a:xfrm>
            <a:off x="6351070" y="4026793"/>
            <a:ext cx="2084161"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spcBef>
                <a:spcPts val="344"/>
              </a:spcBef>
              <a:buSzPct val="100000"/>
            </a:pPr>
            <a:r>
              <a:rPr lang="en-US" altLang="en-US" sz="1750" dirty="0">
                <a:solidFill>
                  <a:srgbClr val="ED1C24"/>
                </a:solidFill>
                <a:latin typeface="Corbel" panose="020B0503020204020204" pitchFamily="34" charset="0"/>
              </a:rPr>
              <a:t>EXPERIMENTATION</a:t>
            </a:r>
          </a:p>
        </p:txBody>
      </p:sp>
      <p:pic>
        <p:nvPicPr>
          <p:cNvPr id="10"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57375" y="2265216"/>
            <a:ext cx="1091406" cy="1087334"/>
          </a:xfrm>
          <a:prstGeom prst="ellipse">
            <a:avLst/>
          </a:prstGeom>
          <a:solidFill>
            <a:schemeClr val="bg1"/>
          </a:solidFill>
          <a:ln w="28575" cmpd="sng">
            <a:solidFill>
              <a:srgbClr val="00A7CF"/>
            </a:solidFill>
          </a:ln>
          <a:extLst/>
        </p:spPr>
      </p:pic>
      <p:pic>
        <p:nvPicPr>
          <p:cNvPr id="11"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201047" y="3637886"/>
            <a:ext cx="1079500" cy="1075472"/>
          </a:xfrm>
          <a:prstGeom prst="ellipse">
            <a:avLst/>
          </a:prstGeom>
          <a:solidFill>
            <a:srgbClr val="FFFFFF"/>
          </a:solidFill>
          <a:ln w="28575" cmpd="sng">
            <a:solidFill>
              <a:srgbClr val="00A7CF"/>
            </a:solidFill>
          </a:ln>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325688" y="3858121"/>
            <a:ext cx="1090415" cy="1090415"/>
          </a:xfrm>
          <a:prstGeom prst="ellipse">
            <a:avLst/>
          </a:prstGeom>
          <a:solidFill>
            <a:srgbClr val="FFFFFF"/>
          </a:solidFill>
          <a:ln w="28575" cmpd="sng">
            <a:solidFill>
              <a:srgbClr val="00A7CF"/>
            </a:solidFill>
            <a:miter lim="800000"/>
            <a:headEnd/>
            <a:tailEnd/>
          </a:ln>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3823949" y="4238957"/>
            <a:ext cx="1086330" cy="1090415"/>
          </a:xfrm>
          <a:prstGeom prst="ellipse">
            <a:avLst/>
          </a:prstGeom>
          <a:solidFill>
            <a:srgbClr val="FFFFFF"/>
          </a:solidFill>
          <a:ln w="28575" cmpd="sng">
            <a:solidFill>
              <a:srgbClr val="00A7CF"/>
            </a:solidFill>
            <a:miter lim="800000"/>
            <a:headEnd/>
            <a:tailEnd/>
          </a:ln>
          <a:ex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663464" y="2069207"/>
            <a:ext cx="1086330" cy="1090415"/>
          </a:xfrm>
          <a:prstGeom prst="ellipse">
            <a:avLst/>
          </a:prstGeom>
          <a:solidFill>
            <a:srgbClr val="FFFFFF"/>
          </a:solidFill>
          <a:ln w="28575" cmpd="sng">
            <a:solidFill>
              <a:srgbClr val="00A7CF"/>
            </a:solidFill>
            <a:miter lim="800000"/>
            <a:headEnd/>
            <a:tailEnd/>
          </a:ln>
          <a:extLst/>
        </p:spPr>
      </p:pic>
      <p:sp>
        <p:nvSpPr>
          <p:cNvPr id="3" name="TextBox 2"/>
          <p:cNvSpPr txBox="1"/>
          <p:nvPr/>
        </p:nvSpPr>
        <p:spPr>
          <a:xfrm>
            <a:off x="3288540" y="2793745"/>
            <a:ext cx="2030855" cy="900246"/>
          </a:xfrm>
          <a:prstGeom prst="rect">
            <a:avLst/>
          </a:prstGeom>
          <a:noFill/>
        </p:spPr>
        <p:txBody>
          <a:bodyPr wrap="square" rtlCol="0">
            <a:spAutoFit/>
          </a:bodyPr>
          <a:lstStyle/>
          <a:p>
            <a:pPr algn="ctr"/>
            <a:r>
              <a:rPr lang="en-US" sz="1750" dirty="0"/>
              <a:t>At Lakeview, </a:t>
            </a:r>
            <a:br>
              <a:rPr lang="en-US" sz="1750" dirty="0"/>
            </a:br>
            <a:r>
              <a:rPr lang="en-US" sz="1750" dirty="0"/>
              <a:t>who might we find </a:t>
            </a:r>
            <a:br>
              <a:rPr lang="en-US" sz="1750" dirty="0"/>
            </a:br>
            <a:r>
              <a:rPr lang="en-US" sz="1750" dirty="0"/>
              <a:t>in each stage?  </a:t>
            </a:r>
          </a:p>
        </p:txBody>
      </p:sp>
      <p:sp>
        <p:nvSpPr>
          <p:cNvPr id="28" name="Rounded Rectangle 27"/>
          <p:cNvSpPr/>
          <p:nvPr/>
        </p:nvSpPr>
        <p:spPr bwMode="auto">
          <a:xfrm>
            <a:off x="1670746" y="3152072"/>
            <a:ext cx="1465371" cy="419515"/>
          </a:xfrm>
          <a:prstGeom prst="roundRect">
            <a:avLst/>
          </a:prstGeom>
          <a:solidFill>
            <a:srgbClr val="ED1C24"/>
          </a:solidFill>
          <a:ln w="9525" cap="flat" cmpd="sng" algn="ctr">
            <a:solidFill>
              <a:schemeClr val="bg1"/>
            </a:solid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latin typeface="Corbel"/>
                <a:ea typeface="ＭＳ Ｐゴシック" charset="0"/>
                <a:cs typeface="Corbel"/>
              </a:rPr>
              <a:t>Elizabeth Briarwood</a:t>
            </a:r>
          </a:p>
          <a:p>
            <a:pPr algn="ctr" defTabSz="816538"/>
            <a:r>
              <a:rPr lang="en-US" sz="1000" dirty="0">
                <a:latin typeface="Corbel"/>
                <a:ea typeface="ＭＳ Ｐゴシック" charset="0"/>
                <a:cs typeface="Corbel"/>
              </a:rPr>
              <a:t>Nurse Manager, GM</a:t>
            </a:r>
          </a:p>
        </p:txBody>
      </p:sp>
      <p:sp>
        <p:nvSpPr>
          <p:cNvPr id="32" name="Rounded Rectangle 31"/>
          <p:cNvSpPr/>
          <p:nvPr/>
        </p:nvSpPr>
        <p:spPr bwMode="auto">
          <a:xfrm>
            <a:off x="2121238" y="4768238"/>
            <a:ext cx="1465371" cy="419515"/>
          </a:xfrm>
          <a:prstGeom prst="roundRect">
            <a:avLst/>
          </a:prstGeom>
          <a:solidFill>
            <a:srgbClr val="ED1C24"/>
          </a:solidFill>
          <a:ln w="9525" cap="flat" cmpd="sng" algn="ctr">
            <a:solidFill>
              <a:schemeClr val="bg1"/>
            </a:solid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solidFill>
                  <a:srgbClr val="FFFFFF"/>
                </a:solidFill>
                <a:latin typeface="Corbel"/>
                <a:ea typeface="ＭＳ Ｐゴシック" charset="0"/>
                <a:cs typeface="Corbel"/>
              </a:rPr>
              <a:t>Dr.  Craig </a:t>
            </a:r>
            <a:r>
              <a:rPr lang="en-US" sz="1000" dirty="0" err="1">
                <a:solidFill>
                  <a:srgbClr val="FFFFFF"/>
                </a:solidFill>
                <a:latin typeface="Corbel"/>
                <a:ea typeface="ＭＳ Ｐゴシック" charset="0"/>
                <a:cs typeface="Corbel"/>
              </a:rPr>
              <a:t>Markson</a:t>
            </a:r>
            <a:endParaRPr lang="en-US" sz="1000" dirty="0">
              <a:solidFill>
                <a:srgbClr val="FFFFFF"/>
              </a:solidFill>
              <a:latin typeface="Corbel"/>
              <a:ea typeface="ＭＳ Ｐゴシック" charset="0"/>
              <a:cs typeface="Corbel"/>
            </a:endParaRPr>
          </a:p>
          <a:p>
            <a:pPr algn="ctr" defTabSz="816538"/>
            <a:r>
              <a:rPr lang="en-US" sz="1000" dirty="0">
                <a:solidFill>
                  <a:srgbClr val="FFFFFF"/>
                </a:solidFill>
                <a:latin typeface="Corbel"/>
                <a:ea typeface="ＭＳ Ｐゴシック" charset="0"/>
                <a:cs typeface="Corbel"/>
              </a:rPr>
              <a:t>Head of General Surgery</a:t>
            </a:r>
          </a:p>
        </p:txBody>
      </p:sp>
      <p:sp>
        <p:nvSpPr>
          <p:cNvPr id="34" name="Rounded Rectangle 33"/>
          <p:cNvSpPr/>
          <p:nvPr/>
        </p:nvSpPr>
        <p:spPr bwMode="auto">
          <a:xfrm>
            <a:off x="3643004" y="5213188"/>
            <a:ext cx="1465371" cy="419515"/>
          </a:xfrm>
          <a:prstGeom prst="roundRect">
            <a:avLst/>
          </a:prstGeom>
          <a:solidFill>
            <a:srgbClr val="ED1C24"/>
          </a:solidFill>
          <a:ln w="9525" cap="flat" cmpd="sng" algn="ctr">
            <a:solidFill>
              <a:schemeClr val="bg1"/>
            </a:solid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solidFill>
                  <a:srgbClr val="FFFFFF"/>
                </a:solidFill>
                <a:latin typeface="Corbel"/>
                <a:ea typeface="ＭＳ Ｐゴシック" charset="0"/>
                <a:cs typeface="Corbel"/>
              </a:rPr>
              <a:t>Pamela Small</a:t>
            </a:r>
          </a:p>
          <a:p>
            <a:pPr algn="ctr" defTabSz="816538"/>
            <a:r>
              <a:rPr lang="en-US" sz="1000" dirty="0">
                <a:solidFill>
                  <a:srgbClr val="FFFFFF"/>
                </a:solidFill>
                <a:latin typeface="Corbel"/>
                <a:ea typeface="ＭＳ Ｐゴシック" charset="0"/>
                <a:cs typeface="Corbel"/>
              </a:rPr>
              <a:t>Chief Nursing </a:t>
            </a:r>
            <a:r>
              <a:rPr lang="en-US" sz="1000" dirty="0" err="1">
                <a:solidFill>
                  <a:srgbClr val="FFFFFF"/>
                </a:solidFill>
                <a:latin typeface="Corbel"/>
                <a:ea typeface="ＭＳ Ｐゴシック" charset="0"/>
                <a:cs typeface="Corbel"/>
              </a:rPr>
              <a:t>Offier</a:t>
            </a:r>
            <a:endParaRPr lang="en-US" sz="1000" dirty="0">
              <a:solidFill>
                <a:srgbClr val="FFFFFF"/>
              </a:solidFill>
              <a:latin typeface="Corbel"/>
              <a:ea typeface="ＭＳ Ｐゴシック" charset="0"/>
              <a:cs typeface="Corbel"/>
            </a:endParaRPr>
          </a:p>
        </p:txBody>
      </p:sp>
      <p:sp>
        <p:nvSpPr>
          <p:cNvPr id="36" name="Rounded Rectangle 35"/>
          <p:cNvSpPr/>
          <p:nvPr/>
        </p:nvSpPr>
        <p:spPr bwMode="auto">
          <a:xfrm>
            <a:off x="4998252" y="4531327"/>
            <a:ext cx="1465371" cy="419515"/>
          </a:xfrm>
          <a:prstGeom prst="roundRect">
            <a:avLst/>
          </a:prstGeom>
          <a:solidFill>
            <a:srgbClr val="ED1C24"/>
          </a:solidFill>
          <a:ln w="9525" cap="flat" cmpd="sng" algn="ctr">
            <a:solidFill>
              <a:schemeClr val="bg1"/>
            </a:solid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solidFill>
                  <a:srgbClr val="FFFFFF"/>
                </a:solidFill>
                <a:latin typeface="Corbel"/>
                <a:ea typeface="ＭＳ Ｐゴシック" charset="0"/>
                <a:cs typeface="Corbel"/>
              </a:rPr>
              <a:t>Jake </a:t>
            </a:r>
            <a:r>
              <a:rPr lang="en-US" sz="1000" dirty="0" err="1">
                <a:solidFill>
                  <a:srgbClr val="FFFFFF"/>
                </a:solidFill>
                <a:latin typeface="Corbel"/>
                <a:ea typeface="ＭＳ Ｐゴシック" charset="0"/>
                <a:cs typeface="Corbel"/>
              </a:rPr>
              <a:t>Ringham</a:t>
            </a:r>
            <a:endParaRPr lang="en-US" sz="1000" dirty="0">
              <a:solidFill>
                <a:srgbClr val="FFFFFF"/>
              </a:solidFill>
              <a:latin typeface="Corbel"/>
              <a:ea typeface="ＭＳ Ｐゴシック" charset="0"/>
              <a:cs typeface="Corbel"/>
            </a:endParaRPr>
          </a:p>
          <a:p>
            <a:pPr algn="ctr" defTabSz="816538"/>
            <a:r>
              <a:rPr lang="en-US" sz="1000" dirty="0">
                <a:solidFill>
                  <a:srgbClr val="FFFFFF"/>
                </a:solidFill>
                <a:latin typeface="Corbel"/>
                <a:ea typeface="ＭＳ Ｐゴシック" charset="0"/>
                <a:cs typeface="Corbel"/>
              </a:rPr>
              <a:t>Nurse Manager, ED</a:t>
            </a:r>
          </a:p>
        </p:txBody>
      </p:sp>
      <p:sp>
        <p:nvSpPr>
          <p:cNvPr id="40" name="Rounded Rectangle 39"/>
          <p:cNvSpPr/>
          <p:nvPr/>
        </p:nvSpPr>
        <p:spPr bwMode="auto">
          <a:xfrm>
            <a:off x="5470946" y="2972442"/>
            <a:ext cx="1465371" cy="419515"/>
          </a:xfrm>
          <a:prstGeom prst="roundRect">
            <a:avLst/>
          </a:prstGeom>
          <a:solidFill>
            <a:srgbClr val="ED1C24"/>
          </a:solidFill>
          <a:ln w="9525" cap="flat" cmpd="sng" algn="ctr">
            <a:solidFill>
              <a:schemeClr val="bg1"/>
            </a:solidFill>
            <a:prstDash val="solid"/>
            <a:round/>
            <a:headEnd type="none" w="med" len="med"/>
            <a:tailEnd type="none" w="med" len="med"/>
          </a:ln>
          <a:effectLst/>
          <a:extLst/>
        </p:spPr>
        <p:txBody>
          <a:bodyPr vert="horz" wrap="square" lIns="57150" tIns="28575" rIns="57150" bIns="28575" numCol="1" rtlCol="0" anchor="ctr" anchorCtr="0" compatLnSpc="1">
            <a:prstTxWarp prst="textNoShape">
              <a:avLst/>
            </a:prstTxWarp>
          </a:bodyPr>
          <a:lstStyle/>
          <a:p>
            <a:pPr algn="ctr" defTabSz="816538"/>
            <a:r>
              <a:rPr lang="en-US" sz="1000" dirty="0">
                <a:solidFill>
                  <a:srgbClr val="FFFFFF"/>
                </a:solidFill>
                <a:latin typeface="Corbel"/>
                <a:ea typeface="ＭＳ Ｐゴシック" charset="0"/>
                <a:cs typeface="Corbel"/>
              </a:rPr>
              <a:t>Charlotte </a:t>
            </a:r>
            <a:r>
              <a:rPr lang="en-US" sz="1000" dirty="0" err="1">
                <a:solidFill>
                  <a:srgbClr val="FFFFFF"/>
                </a:solidFill>
                <a:latin typeface="Corbel"/>
                <a:ea typeface="ＭＳ Ｐゴシック" charset="0"/>
                <a:cs typeface="Corbel"/>
              </a:rPr>
              <a:t>Ekins</a:t>
            </a:r>
            <a:endParaRPr lang="en-US" sz="1000" dirty="0">
              <a:solidFill>
                <a:srgbClr val="FFFFFF"/>
              </a:solidFill>
              <a:latin typeface="Corbel"/>
              <a:ea typeface="ＭＳ Ｐゴシック" charset="0"/>
              <a:cs typeface="Corbel"/>
            </a:endParaRPr>
          </a:p>
          <a:p>
            <a:pPr algn="ctr" defTabSz="816538"/>
            <a:r>
              <a:rPr lang="en-US" sz="1000" dirty="0">
                <a:solidFill>
                  <a:srgbClr val="FFFFFF"/>
                </a:solidFill>
                <a:latin typeface="Corbel"/>
                <a:ea typeface="ＭＳ Ｐゴシック" charset="0"/>
                <a:cs typeface="Corbel"/>
              </a:rPr>
              <a:t>CEO</a:t>
            </a:r>
          </a:p>
        </p:txBody>
      </p:sp>
    </p:spTree>
    <p:extLst>
      <p:ext uri="{BB962C8B-B14F-4D97-AF65-F5344CB8AC3E}">
        <p14:creationId xmlns:p14="http://schemas.microsoft.com/office/powerpoint/2010/main" val="122037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3" grpId="0"/>
      <p:bldP spid="28" grpId="0" animBg="1"/>
      <p:bldP spid="32" grpId="0" animBg="1"/>
      <p:bldP spid="34" grpId="0" animBg="1"/>
      <p:bldP spid="36" grpId="0" animBg="1"/>
      <p:bldP spid="4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Corbel"/>
              </a:rPr>
              <a:t>Moderating the Dip</a:t>
            </a:r>
            <a:endParaRPr lang="en-US" dirty="0">
              <a:ea typeface="+mj-ea"/>
              <a:cs typeface="Corbel"/>
            </a:endParaRPr>
          </a:p>
        </p:txBody>
      </p:sp>
      <p:sp>
        <p:nvSpPr>
          <p:cNvPr id="43010" name="Freeform 3"/>
          <p:cNvSpPr>
            <a:spLocks/>
          </p:cNvSpPr>
          <p:nvPr/>
        </p:nvSpPr>
        <p:spPr bwMode="auto">
          <a:xfrm>
            <a:off x="1839516" y="1823641"/>
            <a:ext cx="4929188" cy="3214688"/>
          </a:xfrm>
          <a:custGeom>
            <a:avLst/>
            <a:gdLst>
              <a:gd name="T0" fmla="*/ 0 w 2307537"/>
              <a:gd name="T1" fmla="*/ 11856137 h 1596903"/>
              <a:gd name="T2" fmla="*/ 44329734 w 2307537"/>
              <a:gd name="T3" fmla="*/ 53373576 h 1596903"/>
              <a:gd name="T4" fmla="*/ 92127357 w 2307537"/>
              <a:gd name="T5" fmla="*/ 0 h 1596903"/>
              <a:gd name="T6" fmla="*/ 0 60000 65536"/>
              <a:gd name="T7" fmla="*/ 0 60000 65536"/>
              <a:gd name="T8" fmla="*/ 0 60000 65536"/>
            </a:gdLst>
            <a:ahLst/>
            <a:cxnLst>
              <a:cxn ang="T6">
                <a:pos x="T0" y="T1"/>
              </a:cxn>
              <a:cxn ang="T7">
                <a:pos x="T2" y="T3"/>
              </a:cxn>
              <a:cxn ang="T8">
                <a:pos x="T4" y="T5"/>
              </a:cxn>
            </a:cxnLst>
            <a:rect l="0" t="0" r="r" b="b"/>
            <a:pathLst>
              <a:path w="2307537" h="1596903">
                <a:moveTo>
                  <a:pt x="0" y="354728"/>
                </a:moveTo>
                <a:cubicBezTo>
                  <a:pt x="470136" y="283115"/>
                  <a:pt x="-92814" y="1535351"/>
                  <a:pt x="1110338" y="1596903"/>
                </a:cubicBezTo>
                <a:cubicBezTo>
                  <a:pt x="2456974" y="1535512"/>
                  <a:pt x="1600903" y="288676"/>
                  <a:pt x="2307537" y="0"/>
                </a:cubicBezTo>
              </a:path>
            </a:pathLst>
          </a:custGeom>
          <a:noFill/>
          <a:ln w="254000" cap="sq" cmpd="sng">
            <a:solidFill>
              <a:schemeClr val="tx1"/>
            </a:solidFill>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CA" sz="1125">
              <a:solidFill>
                <a:srgbClr val="ED1C24"/>
              </a:solidFill>
            </a:endParaRPr>
          </a:p>
        </p:txBody>
      </p:sp>
      <p:sp>
        <p:nvSpPr>
          <p:cNvPr id="11" name="Freeform 10"/>
          <p:cNvSpPr>
            <a:spLocks/>
          </p:cNvSpPr>
          <p:nvPr/>
        </p:nvSpPr>
        <p:spPr bwMode="auto">
          <a:xfrm>
            <a:off x="2352477" y="1717477"/>
            <a:ext cx="3033117" cy="2297906"/>
          </a:xfrm>
          <a:custGeom>
            <a:avLst/>
            <a:gdLst>
              <a:gd name="T0" fmla="*/ 0 w 1419722"/>
              <a:gd name="T1" fmla="*/ 2147483647 h 1140775"/>
              <a:gd name="T2" fmla="*/ 2147483647 w 1419722"/>
              <a:gd name="T3" fmla="*/ 2147483647 h 1140775"/>
              <a:gd name="T4" fmla="*/ 2147483647 w 1419722"/>
              <a:gd name="T5" fmla="*/ 0 h 1140775"/>
              <a:gd name="T6" fmla="*/ 0 60000 65536"/>
              <a:gd name="T7" fmla="*/ 0 60000 65536"/>
              <a:gd name="T8" fmla="*/ 0 60000 65536"/>
            </a:gdLst>
            <a:ahLst/>
            <a:cxnLst>
              <a:cxn ang="T6">
                <a:pos x="T0" y="T1"/>
              </a:cxn>
              <a:cxn ang="T7">
                <a:pos x="T2" y="T3"/>
              </a:cxn>
              <a:cxn ang="T8">
                <a:pos x="T4" y="T5"/>
              </a:cxn>
            </a:cxnLst>
            <a:rect l="0" t="0" r="r" b="b"/>
            <a:pathLst>
              <a:path w="1419722" h="1140775">
                <a:moveTo>
                  <a:pt x="0" y="769547"/>
                </a:moveTo>
                <a:cubicBezTo>
                  <a:pt x="55562" y="1025641"/>
                  <a:pt x="208341" y="1145455"/>
                  <a:pt x="508033" y="1140636"/>
                </a:cubicBezTo>
                <a:cubicBezTo>
                  <a:pt x="1236719" y="1141468"/>
                  <a:pt x="713088" y="288676"/>
                  <a:pt x="1419722" y="0"/>
                </a:cubicBezTo>
              </a:path>
            </a:pathLst>
          </a:custGeom>
          <a:noFill/>
          <a:ln w="254000" cmpd="sng">
            <a:solidFill>
              <a:srgbClr val="66CCFF"/>
            </a:solidFill>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CA" sz="1125">
              <a:ln>
                <a:solidFill>
                  <a:srgbClr val="A23293"/>
                </a:solidFill>
              </a:ln>
            </a:endParaRPr>
          </a:p>
        </p:txBody>
      </p:sp>
      <p:sp>
        <p:nvSpPr>
          <p:cNvPr id="43012" name="TextBox 8"/>
          <p:cNvSpPr txBox="1">
            <a:spLocks noChangeArrowheads="1"/>
          </p:cNvSpPr>
          <p:nvPr/>
        </p:nvSpPr>
        <p:spPr bwMode="auto">
          <a:xfrm>
            <a:off x="6618375" y="2438797"/>
            <a:ext cx="2339785" cy="1934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lnSpc>
                <a:spcPct val="114000"/>
              </a:lnSpc>
              <a:buSzPct val="100000"/>
            </a:pPr>
            <a:r>
              <a:rPr lang="en-US" altLang="en-US" sz="1500" dirty="0">
                <a:solidFill>
                  <a:schemeClr val="tx1"/>
                </a:solidFill>
                <a:latin typeface="Corbel" panose="020B0503020204020204" pitchFamily="34" charset="0"/>
              </a:rPr>
              <a:t>People who know </a:t>
            </a:r>
          </a:p>
          <a:p>
            <a:pPr eaLnBrk="1" hangingPunct="1">
              <a:lnSpc>
                <a:spcPct val="114000"/>
              </a:lnSpc>
              <a:buSzPct val="100000"/>
            </a:pPr>
            <a:r>
              <a:rPr lang="en-US" altLang="en-US" sz="1500" b="1" dirty="0">
                <a:solidFill>
                  <a:schemeClr val="tx1"/>
                </a:solidFill>
                <a:latin typeface="Corbel" panose="020B0503020204020204" pitchFamily="34" charset="0"/>
              </a:rPr>
              <a:t>what to do </a:t>
            </a:r>
            <a:r>
              <a:rPr lang="en-US" altLang="en-US" sz="1500" i="1" dirty="0">
                <a:solidFill>
                  <a:schemeClr val="tx1"/>
                </a:solidFill>
                <a:latin typeface="Corbel" panose="020B0503020204020204" pitchFamily="34" charset="0"/>
              </a:rPr>
              <a:t>(models &amp; tools)</a:t>
            </a:r>
            <a:r>
              <a:rPr lang="en-US" altLang="en-US" sz="1500" dirty="0">
                <a:solidFill>
                  <a:schemeClr val="tx1"/>
                </a:solidFill>
                <a:latin typeface="Corbel" panose="020B0503020204020204" pitchFamily="34" charset="0"/>
              </a:rPr>
              <a:t> and </a:t>
            </a:r>
            <a:r>
              <a:rPr lang="en-US" altLang="en-US" sz="1500" b="1" dirty="0">
                <a:solidFill>
                  <a:schemeClr val="tx1"/>
                </a:solidFill>
                <a:latin typeface="Corbel" panose="020B0503020204020204" pitchFamily="34" charset="0"/>
              </a:rPr>
              <a:t>how to be </a:t>
            </a:r>
            <a:r>
              <a:rPr lang="en-US" altLang="en-US" sz="1500" i="1" dirty="0">
                <a:solidFill>
                  <a:schemeClr val="tx1"/>
                </a:solidFill>
                <a:latin typeface="Corbel" panose="020B0503020204020204" pitchFamily="34" charset="0"/>
              </a:rPr>
              <a:t>(mindsets &amp; reflexes)</a:t>
            </a:r>
            <a:r>
              <a:rPr lang="en-US" altLang="en-US" sz="1500" dirty="0">
                <a:solidFill>
                  <a:schemeClr val="tx1"/>
                </a:solidFill>
                <a:latin typeface="Corbel" panose="020B0503020204020204" pitchFamily="34" charset="0"/>
              </a:rPr>
              <a:t> can moderate the dip and achieve impact earlier and more often.</a:t>
            </a:r>
          </a:p>
        </p:txBody>
      </p:sp>
      <p:sp>
        <p:nvSpPr>
          <p:cNvPr id="3" name="TextBox 2"/>
          <p:cNvSpPr txBox="1"/>
          <p:nvPr/>
        </p:nvSpPr>
        <p:spPr>
          <a:xfrm>
            <a:off x="628650" y="5411110"/>
            <a:ext cx="6886575" cy="784830"/>
          </a:xfrm>
          <a:prstGeom prst="rect">
            <a:avLst/>
          </a:prstGeom>
          <a:noFill/>
        </p:spPr>
        <p:txBody>
          <a:bodyPr wrap="square" rtlCol="0">
            <a:spAutoFit/>
          </a:bodyPr>
          <a:lstStyle/>
          <a:p>
            <a:r>
              <a:rPr lang="en-CA" dirty="0" smtClean="0"/>
              <a:t>“Success in management requires learning as fast as the world is changing” </a:t>
            </a:r>
          </a:p>
          <a:p>
            <a:r>
              <a:rPr lang="en-CA" sz="900" dirty="0"/>
              <a:t>Warren Bennis</a:t>
            </a:r>
          </a:p>
        </p:txBody>
      </p:sp>
    </p:spTree>
    <p:extLst>
      <p:ext uri="{BB962C8B-B14F-4D97-AF65-F5344CB8AC3E}">
        <p14:creationId xmlns:p14="http://schemas.microsoft.com/office/powerpoint/2010/main" val="420315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Corbel"/>
              </a:rPr>
              <a:t>Plan &amp; Implement Change</a:t>
            </a:r>
            <a:endParaRPr lang="en-US" dirty="0">
              <a:ea typeface="+mj-ea"/>
              <a:cs typeface="Corbel"/>
            </a:endParaRPr>
          </a:p>
        </p:txBody>
      </p:sp>
      <p:sp>
        <p:nvSpPr>
          <p:cNvPr id="3" name="Content Placeholder 2"/>
          <p:cNvSpPr>
            <a:spLocks noGrp="1"/>
          </p:cNvSpPr>
          <p:nvPr>
            <p:ph sz="half" idx="1"/>
          </p:nvPr>
        </p:nvSpPr>
        <p:spPr>
          <a:xfrm>
            <a:off x="571500" y="1752600"/>
            <a:ext cx="4314159" cy="4343400"/>
          </a:xfrm>
        </p:spPr>
        <p:txBody>
          <a:bodyPr/>
          <a:lstStyle/>
          <a:p>
            <a:pPr marL="0" indent="0">
              <a:lnSpc>
                <a:spcPct val="114000"/>
              </a:lnSpc>
              <a:buClr>
                <a:srgbClr val="00A7CF"/>
              </a:buClr>
              <a:buNone/>
              <a:defRPr/>
            </a:pPr>
            <a:r>
              <a:rPr lang="en-US" sz="2000" b="1" dirty="0">
                <a:solidFill>
                  <a:srgbClr val="ED1C24"/>
                </a:solidFill>
              </a:rPr>
              <a:t>Plan your change </a:t>
            </a:r>
            <a:r>
              <a:rPr lang="en-US" sz="2000" dirty="0">
                <a:solidFill>
                  <a:srgbClr val="ED1C24"/>
                </a:solidFill>
              </a:rPr>
              <a:t>with tactic cards</a:t>
            </a:r>
          </a:p>
          <a:p>
            <a:pPr eaLnBrk="1" hangingPunct="1">
              <a:lnSpc>
                <a:spcPct val="114000"/>
              </a:lnSpc>
              <a:buClr>
                <a:srgbClr val="00A7CF"/>
              </a:buClr>
              <a:buFont typeface="Arial"/>
              <a:buChar char="•"/>
              <a:defRPr/>
            </a:pPr>
            <a:r>
              <a:rPr lang="en-US" sz="2000" dirty="0"/>
              <a:t>Which tactics? What order? </a:t>
            </a:r>
          </a:p>
          <a:p>
            <a:pPr eaLnBrk="1" hangingPunct="1">
              <a:lnSpc>
                <a:spcPct val="114000"/>
              </a:lnSpc>
              <a:buClr>
                <a:srgbClr val="00A7CF"/>
              </a:buClr>
              <a:buFont typeface="Arial"/>
              <a:buChar char="•"/>
              <a:defRPr/>
            </a:pPr>
            <a:r>
              <a:rPr lang="en-US" sz="2000" dirty="0"/>
              <a:t>Budget: $150,000</a:t>
            </a:r>
          </a:p>
          <a:p>
            <a:pPr eaLnBrk="1" hangingPunct="1">
              <a:lnSpc>
                <a:spcPct val="114000"/>
              </a:lnSpc>
              <a:buClr>
                <a:srgbClr val="00A7CF"/>
              </a:buClr>
              <a:buFont typeface="Arial"/>
              <a:buChar char="•"/>
              <a:defRPr/>
            </a:pPr>
            <a:r>
              <a:rPr lang="en-US" sz="2000" dirty="0"/>
              <a:t>Timeline: 40 weeks </a:t>
            </a:r>
            <a:br>
              <a:rPr lang="en-US" sz="2000" dirty="0"/>
            </a:br>
            <a:endParaRPr lang="en-US" sz="2000" dirty="0"/>
          </a:p>
          <a:p>
            <a:pPr marL="0" indent="0">
              <a:lnSpc>
                <a:spcPct val="114000"/>
              </a:lnSpc>
              <a:buClr>
                <a:srgbClr val="00A7CF"/>
              </a:buClr>
              <a:buNone/>
              <a:tabLst>
                <a:tab pos="565524" algn="l"/>
                <a:tab pos="846302" algn="l"/>
                <a:tab pos="1127080" algn="l"/>
                <a:tab pos="1407858" algn="l"/>
                <a:tab pos="1688636" algn="l"/>
                <a:tab pos="1969414" algn="l"/>
                <a:tab pos="2250191" algn="l"/>
                <a:tab pos="2530970" algn="l"/>
                <a:tab pos="2811747" algn="l"/>
                <a:tab pos="3092525" algn="l"/>
                <a:tab pos="3373303" algn="l"/>
                <a:tab pos="3654081" algn="l"/>
                <a:tab pos="3934859" algn="l"/>
                <a:tab pos="4215636" algn="l"/>
                <a:tab pos="4496414" algn="l"/>
                <a:tab pos="4777192" algn="l"/>
                <a:tab pos="5057969" algn="l"/>
                <a:tab pos="5338748" algn="l"/>
                <a:tab pos="5619525" algn="l"/>
                <a:tab pos="5900303" algn="l"/>
              </a:tabLst>
              <a:defRPr/>
            </a:pPr>
            <a:r>
              <a:rPr lang="en-US" sz="2000" b="1" dirty="0">
                <a:solidFill>
                  <a:srgbClr val="ED1C24"/>
                </a:solidFill>
              </a:rPr>
              <a:t>Implement your plan</a:t>
            </a:r>
            <a:r>
              <a:rPr lang="en-US" sz="2000" dirty="0">
                <a:solidFill>
                  <a:srgbClr val="ED1C24"/>
                </a:solidFill>
              </a:rPr>
              <a:t> in the simulation</a:t>
            </a:r>
            <a:r>
              <a:rPr lang="en-US" sz="2000" dirty="0">
                <a:solidFill>
                  <a:srgbClr val="FF950E"/>
                </a:solidFill>
              </a:rPr>
              <a:t/>
            </a:r>
            <a:br>
              <a:rPr lang="en-US" sz="2000" dirty="0">
                <a:solidFill>
                  <a:srgbClr val="FF950E"/>
                </a:solidFill>
              </a:rPr>
            </a:br>
            <a:r>
              <a:rPr lang="en-US" sz="2000" dirty="0"/>
              <a:t>Be mindful of</a:t>
            </a:r>
          </a:p>
          <a:p>
            <a:pPr marL="57545" indent="-285739">
              <a:lnSpc>
                <a:spcPct val="114000"/>
              </a:lnSpc>
              <a:spcBef>
                <a:spcPts val="375"/>
              </a:spcBef>
              <a:buClr>
                <a:srgbClr val="00A7CF"/>
              </a:buClr>
              <a:buFont typeface="Arial" charset="0"/>
              <a:buChar char="•"/>
              <a:tabLst>
                <a:tab pos="332370" algn="l"/>
                <a:tab pos="565524" algn="l"/>
                <a:tab pos="846302" algn="l"/>
                <a:tab pos="1127080" algn="l"/>
                <a:tab pos="1407858" algn="l"/>
                <a:tab pos="1688636" algn="l"/>
                <a:tab pos="1969414" algn="l"/>
                <a:tab pos="2250191" algn="l"/>
                <a:tab pos="2530970" algn="l"/>
                <a:tab pos="2811747" algn="l"/>
                <a:tab pos="3092525" algn="l"/>
                <a:tab pos="3373303" algn="l"/>
                <a:tab pos="3654081" algn="l"/>
                <a:tab pos="3934859" algn="l"/>
                <a:tab pos="4215636" algn="l"/>
                <a:tab pos="4496414" algn="l"/>
                <a:tab pos="4777192" algn="l"/>
                <a:tab pos="5057969" algn="l"/>
                <a:tab pos="5338748" algn="l"/>
                <a:tab pos="5619525" algn="l"/>
                <a:tab pos="5900303" algn="l"/>
              </a:tabLst>
              <a:defRPr/>
            </a:pPr>
            <a:r>
              <a:rPr lang="en-US" sz="2000" dirty="0"/>
              <a:t>Feedback (consider the source!)</a:t>
            </a:r>
          </a:p>
          <a:p>
            <a:pPr marL="57545" indent="-285739">
              <a:lnSpc>
                <a:spcPct val="114000"/>
              </a:lnSpc>
              <a:spcBef>
                <a:spcPts val="375"/>
              </a:spcBef>
              <a:buClr>
                <a:srgbClr val="00A7CF"/>
              </a:buClr>
              <a:buFont typeface="Arial" charset="0"/>
              <a:buChar char="•"/>
              <a:tabLst>
                <a:tab pos="332370" algn="l"/>
                <a:tab pos="565524" algn="l"/>
                <a:tab pos="846302" algn="l"/>
                <a:tab pos="1127080" algn="l"/>
                <a:tab pos="1407858" algn="l"/>
                <a:tab pos="1688636" algn="l"/>
                <a:tab pos="1969414" algn="l"/>
                <a:tab pos="2250191" algn="l"/>
                <a:tab pos="2530970" algn="l"/>
                <a:tab pos="2811747" algn="l"/>
                <a:tab pos="3092525" algn="l"/>
                <a:tab pos="3373303" algn="l"/>
                <a:tab pos="3654081" algn="l"/>
                <a:tab pos="3934859" algn="l"/>
                <a:tab pos="4215636" algn="l"/>
                <a:tab pos="4496414" algn="l"/>
                <a:tab pos="4777192" algn="l"/>
                <a:tab pos="5057969" algn="l"/>
                <a:tab pos="5338748" algn="l"/>
                <a:tab pos="5619525" algn="l"/>
                <a:tab pos="5900303" algn="l"/>
              </a:tabLst>
              <a:defRPr/>
            </a:pPr>
            <a:r>
              <a:rPr lang="en-US" sz="2000" dirty="0"/>
              <a:t>Buy-in (60% is the goal)</a:t>
            </a:r>
          </a:p>
          <a:p>
            <a:pPr marL="57545" indent="-285739">
              <a:lnSpc>
                <a:spcPct val="114000"/>
              </a:lnSpc>
              <a:spcBef>
                <a:spcPts val="375"/>
              </a:spcBef>
              <a:buClr>
                <a:srgbClr val="00A7CF"/>
              </a:buClr>
              <a:buFont typeface="Arial" charset="0"/>
              <a:buChar char="•"/>
              <a:tabLst>
                <a:tab pos="332370" algn="l"/>
                <a:tab pos="565524" algn="l"/>
                <a:tab pos="846302" algn="l"/>
                <a:tab pos="1127080" algn="l"/>
                <a:tab pos="1407858" algn="l"/>
                <a:tab pos="1688636" algn="l"/>
                <a:tab pos="1969414" algn="l"/>
                <a:tab pos="2250191" algn="l"/>
                <a:tab pos="2530970" algn="l"/>
                <a:tab pos="2811747" algn="l"/>
                <a:tab pos="3092525" algn="l"/>
                <a:tab pos="3373303" algn="l"/>
                <a:tab pos="3654081" algn="l"/>
                <a:tab pos="3934859" algn="l"/>
                <a:tab pos="4215636" algn="l"/>
                <a:tab pos="4496414" algn="l"/>
                <a:tab pos="4777192" algn="l"/>
                <a:tab pos="5057969" algn="l"/>
                <a:tab pos="5338748" algn="l"/>
                <a:tab pos="5619525" algn="l"/>
                <a:tab pos="5900303" algn="l"/>
              </a:tabLst>
              <a:defRPr/>
            </a:pPr>
            <a:r>
              <a:rPr lang="en-US" sz="2000" dirty="0"/>
              <a:t>Budget and time remaining</a:t>
            </a:r>
          </a:p>
        </p:txBody>
      </p:sp>
      <p:grpSp>
        <p:nvGrpSpPr>
          <p:cNvPr id="79875" name="Group 6"/>
          <p:cNvGrpSpPr>
            <a:grpSpLocks/>
          </p:cNvGrpSpPr>
          <p:nvPr/>
        </p:nvGrpSpPr>
        <p:grpSpPr bwMode="auto">
          <a:xfrm>
            <a:off x="6407547" y="1601391"/>
            <a:ext cx="1298774" cy="951509"/>
            <a:chOff x="10433355" y="1063037"/>
            <a:chExt cx="2515056" cy="1843008"/>
          </a:xfrm>
        </p:grpSpPr>
        <p:sp>
          <p:nvSpPr>
            <p:cNvPr id="79883" name="Rounded Rectangle 7"/>
            <p:cNvSpPr>
              <a:spLocks noChangeArrowheads="1"/>
            </p:cNvSpPr>
            <p:nvPr/>
          </p:nvSpPr>
          <p:spPr bwMode="auto">
            <a:xfrm rot="1032338">
              <a:off x="10605999" y="1233000"/>
              <a:ext cx="2283683" cy="1652442"/>
            </a:xfrm>
            <a:prstGeom prst="roundRect">
              <a:avLst>
                <a:gd name="adj" fmla="val 8250"/>
              </a:avLst>
            </a:prstGeom>
            <a:solidFill>
              <a:srgbClr val="BDBDB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41644">
              <a:off x="10433355" y="1063037"/>
              <a:ext cx="2515056" cy="1843008"/>
            </a:xfrm>
            <a:prstGeom prst="roundRect">
              <a:avLst>
                <a:gd name="adj" fmla="val 9557"/>
              </a:avLst>
            </a:prstGeom>
            <a:effectLst/>
          </p:spPr>
        </p:pic>
      </p:grpSp>
      <p:grpSp>
        <p:nvGrpSpPr>
          <p:cNvPr id="79876" name="Group 9"/>
          <p:cNvGrpSpPr>
            <a:grpSpLocks/>
          </p:cNvGrpSpPr>
          <p:nvPr/>
        </p:nvGrpSpPr>
        <p:grpSpPr bwMode="auto">
          <a:xfrm>
            <a:off x="5579071" y="2024062"/>
            <a:ext cx="1263055" cy="925712"/>
            <a:chOff x="9107681" y="2031938"/>
            <a:chExt cx="2446601" cy="1792845"/>
          </a:xfrm>
        </p:grpSpPr>
        <p:sp>
          <p:nvSpPr>
            <p:cNvPr id="79881" name="Rounded Rectangle 10"/>
            <p:cNvSpPr>
              <a:spLocks noChangeArrowheads="1"/>
            </p:cNvSpPr>
            <p:nvPr/>
          </p:nvSpPr>
          <p:spPr bwMode="auto">
            <a:xfrm rot="221313">
              <a:off x="9228965" y="2135171"/>
              <a:ext cx="2283683" cy="1652442"/>
            </a:xfrm>
            <a:prstGeom prst="roundRect">
              <a:avLst>
                <a:gd name="adj" fmla="val 8250"/>
              </a:avLst>
            </a:prstGeom>
            <a:solidFill>
              <a:srgbClr val="BDBDB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37127">
              <a:off x="9107681" y="2031938"/>
              <a:ext cx="2446601" cy="1792845"/>
            </a:xfrm>
            <a:prstGeom prst="roundRect">
              <a:avLst>
                <a:gd name="adj" fmla="val 11884"/>
              </a:avLst>
            </a:prstGeom>
            <a:noFill/>
            <a:ln>
              <a:noFill/>
            </a:ln>
            <a:effectLst/>
          </p:spPr>
        </p:pic>
      </p:grpSp>
      <p:grpSp>
        <p:nvGrpSpPr>
          <p:cNvPr id="79877" name="Group 12"/>
          <p:cNvGrpSpPr>
            <a:grpSpLocks/>
          </p:cNvGrpSpPr>
          <p:nvPr/>
        </p:nvGrpSpPr>
        <p:grpSpPr bwMode="auto">
          <a:xfrm>
            <a:off x="4911329" y="3251399"/>
            <a:ext cx="3411141" cy="2132211"/>
            <a:chOff x="7370477" y="2668886"/>
            <a:chExt cx="6320333" cy="3950209"/>
          </a:xfrm>
        </p:grpSpPr>
        <p:pic>
          <p:nvPicPr>
            <p:cNvPr id="79878" name="Picture 13" descr="laptop.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370477" y="2668886"/>
              <a:ext cx="6320333" cy="3950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p:nvPr/>
          </p:nvSpPr>
          <p:spPr bwMode="auto">
            <a:xfrm>
              <a:off x="8153625" y="2975858"/>
              <a:ext cx="4790805" cy="3009071"/>
            </a:xfrm>
            <a:prstGeom prst="rect">
              <a:avLst/>
            </a:prstGeom>
            <a:solidFill>
              <a:srgbClr val="19429B"/>
            </a:solidFill>
            <a:ln w="9525" cap="flat" cmpd="sng" algn="ctr">
              <a:noFill/>
              <a:prstDash val="solid"/>
              <a:round/>
              <a:headEnd type="none" w="med" len="med"/>
              <a:tailEnd type="none" w="med" len="med"/>
            </a:ln>
            <a:effectLst/>
            <a:extLst/>
          </p:spPr>
          <p:txBody>
            <a:bodyPr/>
            <a:lstStyle/>
            <a:p>
              <a:pPr defTabSz="816538">
                <a:defRPr/>
              </a:pPr>
              <a:endParaRPr lang="en-US" sz="1562">
                <a:latin typeface="Trebuchet MS" charset="0"/>
                <a:ea typeface="ＭＳ Ｐゴシック" charset="0"/>
                <a:cs typeface="Arial" charset="0"/>
              </a:endParaRPr>
            </a:p>
          </p:txBody>
        </p:sp>
        <p:pic>
          <p:nvPicPr>
            <p:cNvPr id="79880"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483050" y="3066915"/>
              <a:ext cx="4157424" cy="2901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1695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altLang="en-US" dirty="0" smtClean="0"/>
              <a:t>When We </a:t>
            </a:r>
            <a:r>
              <a:rPr lang="en-US" altLang="en-US" dirty="0"/>
              <a:t>R</a:t>
            </a:r>
            <a:r>
              <a:rPr lang="en-US" altLang="en-US" dirty="0" smtClean="0"/>
              <a:t>egroup …</a:t>
            </a:r>
          </a:p>
        </p:txBody>
      </p:sp>
      <p:sp>
        <p:nvSpPr>
          <p:cNvPr id="10" name="Content Placeholder 2"/>
          <p:cNvSpPr txBox="1">
            <a:spLocks/>
          </p:cNvSpPr>
          <p:nvPr/>
        </p:nvSpPr>
        <p:spPr>
          <a:xfrm>
            <a:off x="571501" y="2044900"/>
            <a:ext cx="4914305" cy="3955851"/>
          </a:xfrm>
          <a:prstGeom prst="rect">
            <a:avLst/>
          </a:prstGeom>
        </p:spPr>
        <p:txBody>
          <a:bodyPr lIns="0" tIns="0" rIns="0" bIns="0"/>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nSpc>
                <a:spcPct val="114000"/>
              </a:lnSpc>
              <a:buClr>
                <a:srgbClr val="FDC604"/>
              </a:buClr>
            </a:pPr>
            <a:r>
              <a:rPr lang="en-US" altLang="en-US" sz="2400" dirty="0">
                <a:solidFill>
                  <a:schemeClr val="tx1"/>
                </a:solidFill>
                <a:latin typeface="+mj-lt"/>
              </a:rPr>
              <a:t>In your teams, summarize your team experience into a 280 character “tweet”.   We’ll share as a part of our report-in.  </a:t>
            </a:r>
            <a:br>
              <a:rPr lang="en-US" altLang="en-US" sz="2400" dirty="0">
                <a:solidFill>
                  <a:schemeClr val="tx1"/>
                </a:solidFill>
                <a:latin typeface="+mj-lt"/>
              </a:rPr>
            </a:br>
            <a:endParaRPr lang="en-US" altLang="en-US" sz="2400" dirty="0">
              <a:solidFill>
                <a:schemeClr val="tx1"/>
              </a:solidFill>
              <a:latin typeface="+mj-lt"/>
            </a:endParaRPr>
          </a:p>
          <a:p>
            <a:pPr>
              <a:lnSpc>
                <a:spcPct val="114000"/>
              </a:lnSpc>
              <a:buClr>
                <a:srgbClr val="FDC604"/>
              </a:buClr>
            </a:pPr>
            <a:r>
              <a:rPr lang="en-US" altLang="en-US" sz="2400" dirty="0">
                <a:solidFill>
                  <a:schemeClr val="tx1"/>
                </a:solidFill>
                <a:latin typeface="+mj-lt"/>
              </a:rPr>
              <a:t>Extra applause for wit!</a:t>
            </a:r>
          </a:p>
          <a:p>
            <a:pPr>
              <a:lnSpc>
                <a:spcPct val="114000"/>
              </a:lnSpc>
              <a:buClr>
                <a:srgbClr val="FDC604"/>
              </a:buClr>
            </a:pPr>
            <a:endParaRPr lang="en-US" altLang="en-US" sz="1750" dirty="0">
              <a:solidFill>
                <a:schemeClr val="tx1"/>
              </a:solidFill>
              <a:latin typeface="Corbel" panose="020B0503020204020204" pitchFamily="34" charset="0"/>
            </a:endParaRPr>
          </a:p>
        </p:txBody>
      </p:sp>
      <p:pic>
        <p:nvPicPr>
          <p:cNvPr id="82947" name="Content Placeholder 5" descr="tweet.png"/>
          <p:cNvPicPr>
            <a:picLocks noChangeAspect="1"/>
          </p:cNvPicPr>
          <p:nvPr/>
        </p:nvPicPr>
        <p:blipFill>
          <a:blip r:embed="rId3" cstate="screen">
            <a:extLst>
              <a:ext uri="{28A0092B-C50C-407E-A947-70E740481C1C}">
                <a14:useLocalDpi xmlns:a14="http://schemas.microsoft.com/office/drawing/2010/main"/>
              </a:ext>
            </a:extLst>
          </a:blip>
          <a:srcRect l="-3308" r="-2824"/>
          <a:stretch>
            <a:fillRect/>
          </a:stretch>
        </p:blipFill>
        <p:spPr bwMode="auto">
          <a:xfrm>
            <a:off x="6019800" y="1752600"/>
            <a:ext cx="2338984" cy="4491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54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894" y="854245"/>
            <a:ext cx="9151788" cy="5149511"/>
          </a:xfrm>
          <a:prstGeom prst="rect">
            <a:avLst/>
          </a:prstGeom>
          <a:noFill/>
          <a:ln>
            <a:noFill/>
          </a:ln>
          <a:extLst>
            <a:ext uri="{909E8E84-426E-40dd-AFC4-6F175D3DCCD1}">
              <a14:hiddenFill xmlns="" xmlns:a14="http://schemas.microsoft.com/office/drawing/2010/main">
                <a:solidFill>
                  <a:srgbClr val="FFFFFF">
                    <a:alpha val="21176"/>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564555" y="4147940"/>
            <a:ext cx="7893844" cy="1003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l" defTabSz="1306513" rtl="0" eaLnBrk="0" fontAlgn="base" hangingPunct="0">
              <a:lnSpc>
                <a:spcPts val="7200"/>
              </a:lnSpc>
              <a:spcBef>
                <a:spcPct val="0"/>
              </a:spcBef>
              <a:spcAft>
                <a:spcPct val="0"/>
              </a:spcAft>
              <a:defRPr sz="4800" b="1">
                <a:solidFill>
                  <a:schemeClr val="bg1"/>
                </a:solidFill>
                <a:latin typeface="+mj-lt"/>
                <a:ea typeface="MS PGothic" panose="020B0600070205080204" pitchFamily="34" charset="-128"/>
                <a:cs typeface="Franklin Gothic Book"/>
              </a:defRPr>
            </a:lvl1pPr>
            <a:lvl2pPr algn="l" defTabSz="1306513" rtl="0" eaLnBrk="0" fontAlgn="base" hangingPunct="0">
              <a:lnSpc>
                <a:spcPts val="7200"/>
              </a:lnSpc>
              <a:spcBef>
                <a:spcPct val="0"/>
              </a:spcBef>
              <a:spcAft>
                <a:spcPct val="0"/>
              </a:spcAft>
              <a:defRPr sz="4800" b="1">
                <a:solidFill>
                  <a:srgbClr val="1399C5"/>
                </a:solidFill>
                <a:latin typeface="Corbel" charset="0"/>
                <a:ea typeface="MS PGothic" panose="020B0600070205080204" pitchFamily="34" charset="-128"/>
                <a:cs typeface="Arial" charset="0"/>
              </a:defRPr>
            </a:lvl2pPr>
            <a:lvl3pPr algn="l" defTabSz="1306513" rtl="0" eaLnBrk="0" fontAlgn="base" hangingPunct="0">
              <a:lnSpc>
                <a:spcPts val="7200"/>
              </a:lnSpc>
              <a:spcBef>
                <a:spcPct val="0"/>
              </a:spcBef>
              <a:spcAft>
                <a:spcPct val="0"/>
              </a:spcAft>
              <a:defRPr sz="4800" b="1">
                <a:solidFill>
                  <a:srgbClr val="1399C5"/>
                </a:solidFill>
                <a:latin typeface="Corbel" charset="0"/>
                <a:ea typeface="MS PGothic" panose="020B0600070205080204" pitchFamily="34" charset="-128"/>
                <a:cs typeface="Arial" charset="0"/>
              </a:defRPr>
            </a:lvl3pPr>
            <a:lvl4pPr algn="l" defTabSz="1306513" rtl="0" eaLnBrk="0" fontAlgn="base" hangingPunct="0">
              <a:lnSpc>
                <a:spcPts val="7200"/>
              </a:lnSpc>
              <a:spcBef>
                <a:spcPct val="0"/>
              </a:spcBef>
              <a:spcAft>
                <a:spcPct val="0"/>
              </a:spcAft>
              <a:defRPr sz="4800" b="1">
                <a:solidFill>
                  <a:srgbClr val="1399C5"/>
                </a:solidFill>
                <a:latin typeface="Corbel" charset="0"/>
                <a:ea typeface="MS PGothic" panose="020B0600070205080204" pitchFamily="34" charset="-128"/>
                <a:cs typeface="Arial" charset="0"/>
              </a:defRPr>
            </a:lvl4pPr>
            <a:lvl5pPr algn="l" defTabSz="1306513" rtl="0" eaLnBrk="0" fontAlgn="base" hangingPunct="0">
              <a:lnSpc>
                <a:spcPts val="7200"/>
              </a:lnSpc>
              <a:spcBef>
                <a:spcPct val="0"/>
              </a:spcBef>
              <a:spcAft>
                <a:spcPct val="0"/>
              </a:spcAft>
              <a:defRPr sz="4800" b="1">
                <a:solidFill>
                  <a:srgbClr val="1399C5"/>
                </a:solidFill>
                <a:latin typeface="Corbel" charset="0"/>
                <a:ea typeface="MS PGothic" panose="020B0600070205080204" pitchFamily="34" charset="-128"/>
                <a:cs typeface="Arial" charset="0"/>
              </a:defRPr>
            </a:lvl5pPr>
            <a:lvl6pPr marL="457200" algn="l" defTabSz="1306513" rtl="0" eaLnBrk="1" fontAlgn="base" hangingPunct="1">
              <a:lnSpc>
                <a:spcPts val="7200"/>
              </a:lnSpc>
              <a:spcBef>
                <a:spcPct val="0"/>
              </a:spcBef>
              <a:spcAft>
                <a:spcPct val="0"/>
              </a:spcAft>
              <a:defRPr sz="5400">
                <a:solidFill>
                  <a:srgbClr val="1C1C1C"/>
                </a:solidFill>
                <a:latin typeface="Trebuchet MS" charset="0"/>
                <a:ea typeface="ＭＳ Ｐゴシック" charset="0"/>
                <a:cs typeface="Arial" charset="0"/>
              </a:defRPr>
            </a:lvl6pPr>
            <a:lvl7pPr marL="914400" algn="l" defTabSz="1306513" rtl="0" eaLnBrk="1" fontAlgn="base" hangingPunct="1">
              <a:lnSpc>
                <a:spcPts val="7200"/>
              </a:lnSpc>
              <a:spcBef>
                <a:spcPct val="0"/>
              </a:spcBef>
              <a:spcAft>
                <a:spcPct val="0"/>
              </a:spcAft>
              <a:defRPr sz="5400">
                <a:solidFill>
                  <a:srgbClr val="1C1C1C"/>
                </a:solidFill>
                <a:latin typeface="Trebuchet MS" charset="0"/>
                <a:ea typeface="ＭＳ Ｐゴシック" charset="0"/>
                <a:cs typeface="Arial" charset="0"/>
              </a:defRPr>
            </a:lvl7pPr>
            <a:lvl8pPr marL="1371600" algn="l" defTabSz="1306513" rtl="0" eaLnBrk="1" fontAlgn="base" hangingPunct="1">
              <a:lnSpc>
                <a:spcPts val="7200"/>
              </a:lnSpc>
              <a:spcBef>
                <a:spcPct val="0"/>
              </a:spcBef>
              <a:spcAft>
                <a:spcPct val="0"/>
              </a:spcAft>
              <a:defRPr sz="5400">
                <a:solidFill>
                  <a:srgbClr val="1C1C1C"/>
                </a:solidFill>
                <a:latin typeface="Trebuchet MS" charset="0"/>
                <a:ea typeface="ＭＳ Ｐゴシック" charset="0"/>
                <a:cs typeface="Arial" charset="0"/>
              </a:defRPr>
            </a:lvl8pPr>
            <a:lvl9pPr marL="1828800" algn="l" defTabSz="1306513" rtl="0" eaLnBrk="1" fontAlgn="base" hangingPunct="1">
              <a:lnSpc>
                <a:spcPts val="7200"/>
              </a:lnSpc>
              <a:spcBef>
                <a:spcPct val="0"/>
              </a:spcBef>
              <a:spcAft>
                <a:spcPct val="0"/>
              </a:spcAft>
              <a:defRPr sz="5400">
                <a:solidFill>
                  <a:srgbClr val="1C1C1C"/>
                </a:solidFill>
                <a:latin typeface="Trebuchet MS" charset="0"/>
                <a:ea typeface="ＭＳ Ｐゴシック" charset="0"/>
                <a:cs typeface="Arial" charset="0"/>
              </a:defRPr>
            </a:lvl9pPr>
          </a:lstStyle>
          <a:p>
            <a:pPr algn="ctr">
              <a:lnSpc>
                <a:spcPct val="100000"/>
              </a:lnSpc>
              <a:defRPr/>
            </a:pPr>
            <a:r>
              <a:rPr lang="en-US" sz="5000" dirty="0">
                <a:ea typeface="+mj-ea"/>
              </a:rPr>
              <a:t>Debrief</a:t>
            </a:r>
          </a:p>
        </p:txBody>
      </p:sp>
    </p:spTree>
    <p:extLst>
      <p:ext uri="{BB962C8B-B14F-4D97-AF65-F5344CB8AC3E}">
        <p14:creationId xmlns:p14="http://schemas.microsoft.com/office/powerpoint/2010/main" val="420283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Corbel"/>
              </a:rPr>
              <a:t>Report-in on Your Change Initiative</a:t>
            </a:r>
            <a:endParaRPr lang="en-US" dirty="0">
              <a:ea typeface="+mj-ea"/>
              <a:cs typeface="Corbel"/>
            </a:endParaRPr>
          </a:p>
        </p:txBody>
      </p:sp>
      <p:sp>
        <p:nvSpPr>
          <p:cNvPr id="3" name="Content Placeholder 2"/>
          <p:cNvSpPr>
            <a:spLocks noGrp="1"/>
          </p:cNvSpPr>
          <p:nvPr>
            <p:ph idx="1"/>
          </p:nvPr>
        </p:nvSpPr>
        <p:spPr/>
        <p:txBody>
          <a:bodyPr/>
          <a:lstStyle/>
          <a:p>
            <a:pPr marL="0" indent="0">
              <a:defRPr/>
            </a:pPr>
            <a:endParaRPr lang="en-US" sz="2750" dirty="0">
              <a:ea typeface="Arial" charset="0"/>
            </a:endParaRPr>
          </a:p>
          <a:p>
            <a:pPr marL="0" indent="0">
              <a:buNone/>
              <a:defRPr/>
            </a:pPr>
            <a:endParaRPr lang="en-US" sz="2750" dirty="0">
              <a:ea typeface="Arial" charset="0"/>
            </a:endParaRPr>
          </a:p>
          <a:p>
            <a:pPr marL="0" indent="0">
              <a:buNone/>
              <a:defRPr/>
            </a:pPr>
            <a:r>
              <a:rPr lang="en-US" sz="2750" dirty="0">
                <a:ea typeface="Arial" charset="0"/>
              </a:rPr>
              <a:t>Which tactics generated the most discussion?</a:t>
            </a:r>
          </a:p>
          <a:p>
            <a:pPr marL="0" indent="0">
              <a:defRPr/>
            </a:pPr>
            <a:endParaRPr lang="en-US" sz="2750" dirty="0">
              <a:ea typeface="Arial" charset="0"/>
            </a:endParaRPr>
          </a:p>
          <a:p>
            <a:pPr marL="0" indent="0">
              <a:buNone/>
              <a:defRPr/>
            </a:pPr>
            <a:r>
              <a:rPr lang="en-US" sz="2750" dirty="0">
                <a:ea typeface="Arial" charset="0"/>
              </a:rPr>
              <a:t>What decision outcomes surprised you?</a:t>
            </a:r>
          </a:p>
        </p:txBody>
      </p:sp>
    </p:spTree>
    <p:extLst>
      <p:ext uri="{BB962C8B-B14F-4D97-AF65-F5344CB8AC3E}">
        <p14:creationId xmlns:p14="http://schemas.microsoft.com/office/powerpoint/2010/main" val="134548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p:txBody>
          <a:bodyPr/>
          <a:lstStyle/>
          <a:p>
            <a:pPr indent="0">
              <a:defRPr/>
            </a:pPr>
            <a:endParaRPr lang="en-US" sz="2750" dirty="0">
              <a:ea typeface="Arial" charset="0"/>
            </a:endParaRPr>
          </a:p>
          <a:p>
            <a:pPr indent="0">
              <a:buNone/>
              <a:defRPr/>
            </a:pPr>
            <a:endParaRPr lang="en-US" sz="2750" dirty="0">
              <a:ea typeface="Arial" charset="0"/>
            </a:endParaRPr>
          </a:p>
          <a:p>
            <a:pPr indent="0">
              <a:buNone/>
              <a:defRPr/>
            </a:pPr>
            <a:endParaRPr lang="en-US" sz="2750" dirty="0">
              <a:ea typeface="Arial" charset="0"/>
            </a:endParaRPr>
          </a:p>
          <a:p>
            <a:pPr indent="0">
              <a:buNone/>
              <a:defRPr/>
            </a:pPr>
            <a:r>
              <a:rPr lang="en-US" sz="2750" dirty="0">
                <a:ea typeface="Arial" charset="0"/>
              </a:rPr>
              <a:t>How was this like your experience in the real world?  </a:t>
            </a:r>
          </a:p>
        </p:txBody>
      </p:sp>
      <p:sp>
        <p:nvSpPr>
          <p:cNvPr id="2" name="Title 1"/>
          <p:cNvSpPr>
            <a:spLocks noGrp="1"/>
          </p:cNvSpPr>
          <p:nvPr>
            <p:ph type="title"/>
          </p:nvPr>
        </p:nvSpPr>
        <p:spPr/>
        <p:txBody>
          <a:bodyPr/>
          <a:lstStyle/>
          <a:p>
            <a:r>
              <a:rPr lang="en-US" altLang="en-US" dirty="0" smtClean="0"/>
              <a:t>Your Opinion On …</a:t>
            </a:r>
          </a:p>
        </p:txBody>
      </p:sp>
    </p:spTree>
    <p:extLst>
      <p:ext uri="{BB962C8B-B14F-4D97-AF65-F5344CB8AC3E}">
        <p14:creationId xmlns:p14="http://schemas.microsoft.com/office/powerpoint/2010/main" val="127903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64558" y="2037954"/>
            <a:ext cx="8058269" cy="1133948"/>
          </a:xfrm>
          <a:prstGeom prst="rect">
            <a:avLst/>
          </a:prstGeom>
          <a:solidFill>
            <a:srgbClr val="ED1C2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Title 1"/>
          <p:cNvSpPr>
            <a:spLocks noGrp="1"/>
          </p:cNvSpPr>
          <p:nvPr>
            <p:ph type="title"/>
          </p:nvPr>
        </p:nvSpPr>
        <p:spPr>
          <a:xfrm>
            <a:off x="537675" y="794644"/>
            <a:ext cx="8141891" cy="857250"/>
          </a:xfrm>
        </p:spPr>
        <p:txBody>
          <a:bodyPr/>
          <a:lstStyle/>
          <a:p>
            <a:pPr>
              <a:lnSpc>
                <a:spcPct val="100000"/>
              </a:lnSpc>
              <a:defRPr/>
            </a:pPr>
            <a:r>
              <a:rPr lang="en-US" sz="2750" dirty="0">
                <a:ea typeface="ＭＳ Ｐゴシック" charset="0"/>
              </a:rPr>
              <a:t>Change is How We Realize Great Solutions</a:t>
            </a:r>
          </a:p>
        </p:txBody>
      </p:sp>
      <p:sp>
        <p:nvSpPr>
          <p:cNvPr id="42" name="Shape 63"/>
          <p:cNvSpPr txBox="1">
            <a:spLocks noChangeArrowheads="1"/>
          </p:cNvSpPr>
          <p:nvPr/>
        </p:nvSpPr>
        <p:spPr bwMode="auto">
          <a:xfrm>
            <a:off x="4550474" y="2472229"/>
            <a:ext cx="3562946" cy="783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7141" tIns="57141" rIns="57141" bIns="57141"/>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r" eaLnBrk="1" hangingPunct="1">
              <a:buClr>
                <a:srgbClr val="000000"/>
              </a:buClr>
              <a:buSzPct val="61000"/>
              <a:buFont typeface="Arial" panose="020B0604020202020204" pitchFamily="34" charset="0"/>
              <a:buNone/>
            </a:pPr>
            <a:r>
              <a:rPr lang="en-GB" altLang="en-US" sz="2000" b="1" dirty="0">
                <a:latin typeface="Corbel" panose="020B0503020204020204" pitchFamily="34" charset="0"/>
                <a:sym typeface="Lato" panose="020F0502020204030203" pitchFamily="34" charset="0"/>
              </a:rPr>
              <a:t>ORGANIZATION</a:t>
            </a:r>
            <a:endParaRPr lang="en-US" altLang="en-US" sz="2000" b="1" dirty="0">
              <a:latin typeface="Corbel" panose="020B0503020204020204" pitchFamily="34" charset="0"/>
              <a:sym typeface="Lato" panose="020F0502020204030203" pitchFamily="34" charset="0"/>
            </a:endParaRPr>
          </a:p>
        </p:txBody>
      </p:sp>
      <p:sp>
        <p:nvSpPr>
          <p:cNvPr id="43" name="Shape 64"/>
          <p:cNvSpPr txBox="1">
            <a:spLocks noChangeArrowheads="1"/>
          </p:cNvSpPr>
          <p:nvPr/>
        </p:nvSpPr>
        <p:spPr bwMode="auto">
          <a:xfrm>
            <a:off x="1134710" y="2288421"/>
            <a:ext cx="3147219" cy="6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7141" tIns="57141" rIns="57141" bIns="57141"/>
          <a:lstStyle>
            <a:lvl1pPr defTabSz="44926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44926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44926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44926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44926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r>
              <a:rPr lang="en-GB" altLang="en-US" sz="2000" b="1" dirty="0">
                <a:solidFill>
                  <a:schemeClr val="bg1">
                    <a:lumMod val="50000"/>
                  </a:schemeClr>
                </a:solidFill>
                <a:latin typeface="Corbel" panose="020B0503020204020204" pitchFamily="34" charset="0"/>
                <a:sym typeface="Lato" panose="020F0502020204030203" pitchFamily="34" charset="0"/>
              </a:rPr>
              <a:t>SOLUTION</a:t>
            </a:r>
            <a:endParaRPr lang="en-US" altLang="en-US" sz="2000" b="1" dirty="0">
              <a:solidFill>
                <a:schemeClr val="bg1">
                  <a:lumMod val="50000"/>
                </a:schemeClr>
              </a:solidFill>
              <a:latin typeface="Corbel" panose="020B0503020204020204" pitchFamily="34" charset="0"/>
              <a:sym typeface="Lato" panose="020F0502020204030203" pitchFamily="34" charset="0"/>
            </a:endParaRPr>
          </a:p>
        </p:txBody>
      </p:sp>
      <p:pic>
        <p:nvPicPr>
          <p:cNvPr id="18"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452712" y="3333028"/>
            <a:ext cx="3335490" cy="12857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ounded Rectangle 25"/>
          <p:cNvSpPr>
            <a:spLocks noChangeArrowheads="1"/>
          </p:cNvSpPr>
          <p:nvPr/>
        </p:nvSpPr>
        <p:spPr bwMode="auto">
          <a:xfrm>
            <a:off x="470753" y="5086173"/>
            <a:ext cx="3346313" cy="288554"/>
          </a:xfrm>
          <a:prstGeom prst="roundRect">
            <a:avLst>
              <a:gd name="adj" fmla="val 0"/>
            </a:avLst>
          </a:prstGeom>
          <a:noFill/>
          <a:ln>
            <a:noFill/>
          </a:ln>
          <a:extLst/>
        </p:spPr>
        <p:txBody>
          <a:bodyPr anchor="ct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250" dirty="0">
                <a:solidFill>
                  <a:schemeClr val="tx1"/>
                </a:solidFill>
                <a:latin typeface="Corbel" panose="020B0503020204020204" pitchFamily="34" charset="0"/>
              </a:rPr>
              <a:t>Align </a:t>
            </a:r>
            <a:r>
              <a:rPr lang="en-US" altLang="en-US" sz="1250" i="1" dirty="0">
                <a:solidFill>
                  <a:schemeClr val="tx1"/>
                </a:solidFill>
                <a:latin typeface="Corbel" panose="020B0503020204020204" pitchFamily="34" charset="0"/>
              </a:rPr>
              <a:t>key stakeholders</a:t>
            </a:r>
          </a:p>
        </p:txBody>
      </p:sp>
      <p:pic>
        <p:nvPicPr>
          <p:cNvPr id="20"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3991247" y="3382987"/>
            <a:ext cx="47625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Box 20"/>
          <p:cNvSpPr txBox="1"/>
          <p:nvPr/>
        </p:nvSpPr>
        <p:spPr>
          <a:xfrm>
            <a:off x="413053" y="4606081"/>
            <a:ext cx="1021434" cy="246221"/>
          </a:xfrm>
          <a:prstGeom prst="rect">
            <a:avLst/>
          </a:prstGeom>
          <a:noFill/>
        </p:spPr>
        <p:txBody>
          <a:bodyPr wrap="none" rtlCol="0">
            <a:spAutoFit/>
          </a:bodyPr>
          <a:lstStyle/>
          <a:p>
            <a:pPr algn="ctr"/>
            <a:r>
              <a:rPr lang="en-US" sz="1000" b="1" dirty="0">
                <a:latin typeface="Corbel" charset="0"/>
                <a:ea typeface="Corbel" charset="0"/>
                <a:cs typeface="Corbel" charset="0"/>
              </a:rPr>
              <a:t>UNDERSTAND</a:t>
            </a:r>
          </a:p>
        </p:txBody>
      </p:sp>
      <p:sp>
        <p:nvSpPr>
          <p:cNvPr id="22" name="TextBox 21"/>
          <p:cNvSpPr txBox="1"/>
          <p:nvPr/>
        </p:nvSpPr>
        <p:spPr>
          <a:xfrm>
            <a:off x="1775866" y="4606081"/>
            <a:ext cx="601447" cy="246221"/>
          </a:xfrm>
          <a:prstGeom prst="rect">
            <a:avLst/>
          </a:prstGeom>
          <a:noFill/>
        </p:spPr>
        <p:txBody>
          <a:bodyPr wrap="none" rtlCol="0">
            <a:spAutoFit/>
          </a:bodyPr>
          <a:lstStyle/>
          <a:p>
            <a:pPr algn="ctr"/>
            <a:r>
              <a:rPr lang="en-US" sz="1000" b="1" dirty="0">
                <a:latin typeface="Corbel" charset="0"/>
                <a:ea typeface="Corbel" charset="0"/>
                <a:cs typeface="Corbel" charset="0"/>
              </a:rPr>
              <a:t>ENLIST</a:t>
            </a:r>
          </a:p>
        </p:txBody>
      </p:sp>
      <p:sp>
        <p:nvSpPr>
          <p:cNvPr id="23" name="TextBox 22"/>
          <p:cNvSpPr txBox="1"/>
          <p:nvPr/>
        </p:nvSpPr>
        <p:spPr>
          <a:xfrm>
            <a:off x="2922410" y="4606081"/>
            <a:ext cx="784190" cy="246221"/>
          </a:xfrm>
          <a:prstGeom prst="rect">
            <a:avLst/>
          </a:prstGeom>
          <a:noFill/>
        </p:spPr>
        <p:txBody>
          <a:bodyPr wrap="none" rtlCol="0">
            <a:spAutoFit/>
          </a:bodyPr>
          <a:lstStyle/>
          <a:p>
            <a:pPr algn="ctr"/>
            <a:r>
              <a:rPr lang="en-US" sz="1000" b="1" dirty="0">
                <a:latin typeface="Corbel" charset="0"/>
                <a:ea typeface="Corbel" charset="0"/>
                <a:cs typeface="Corbel" charset="0"/>
              </a:rPr>
              <a:t>ENVISAGE</a:t>
            </a:r>
          </a:p>
        </p:txBody>
      </p:sp>
      <p:sp>
        <p:nvSpPr>
          <p:cNvPr id="24" name="TextBox 23"/>
          <p:cNvSpPr txBox="1"/>
          <p:nvPr/>
        </p:nvSpPr>
        <p:spPr>
          <a:xfrm>
            <a:off x="4110962" y="4606081"/>
            <a:ext cx="806632" cy="246221"/>
          </a:xfrm>
          <a:prstGeom prst="rect">
            <a:avLst/>
          </a:prstGeom>
          <a:noFill/>
        </p:spPr>
        <p:txBody>
          <a:bodyPr wrap="none" rtlCol="0">
            <a:spAutoFit/>
          </a:bodyPr>
          <a:lstStyle/>
          <a:p>
            <a:pPr algn="ctr"/>
            <a:r>
              <a:rPr lang="en-US" sz="1000" b="1" dirty="0">
                <a:latin typeface="Corbel" charset="0"/>
                <a:ea typeface="Corbel" charset="0"/>
                <a:cs typeface="Corbel" charset="0"/>
              </a:rPr>
              <a:t>MOTIVATE</a:t>
            </a:r>
          </a:p>
        </p:txBody>
      </p:sp>
      <p:sp>
        <p:nvSpPr>
          <p:cNvPr id="25" name="TextBox 24"/>
          <p:cNvSpPr txBox="1"/>
          <p:nvPr/>
        </p:nvSpPr>
        <p:spPr>
          <a:xfrm>
            <a:off x="5114738" y="4606081"/>
            <a:ext cx="1090363" cy="246221"/>
          </a:xfrm>
          <a:prstGeom prst="rect">
            <a:avLst/>
          </a:prstGeom>
          <a:noFill/>
        </p:spPr>
        <p:txBody>
          <a:bodyPr wrap="none" rtlCol="0">
            <a:spAutoFit/>
          </a:bodyPr>
          <a:lstStyle/>
          <a:p>
            <a:pPr algn="ctr"/>
            <a:r>
              <a:rPr lang="en-US" sz="1000" b="1" dirty="0">
                <a:latin typeface="Corbel" charset="0"/>
                <a:ea typeface="Corbel" charset="0"/>
                <a:cs typeface="Corbel" charset="0"/>
              </a:rPr>
              <a:t>COMMUNICATE</a:t>
            </a:r>
          </a:p>
        </p:txBody>
      </p:sp>
      <p:sp>
        <p:nvSpPr>
          <p:cNvPr id="26" name="TextBox 25"/>
          <p:cNvSpPr txBox="1"/>
          <p:nvPr/>
        </p:nvSpPr>
        <p:spPr>
          <a:xfrm>
            <a:off x="6758598" y="4606081"/>
            <a:ext cx="418704" cy="246221"/>
          </a:xfrm>
          <a:prstGeom prst="rect">
            <a:avLst/>
          </a:prstGeom>
          <a:noFill/>
        </p:spPr>
        <p:txBody>
          <a:bodyPr wrap="none" rtlCol="0">
            <a:spAutoFit/>
          </a:bodyPr>
          <a:lstStyle/>
          <a:p>
            <a:pPr algn="ctr"/>
            <a:r>
              <a:rPr lang="en-US" sz="1000" b="1" dirty="0">
                <a:latin typeface="Corbel" charset="0"/>
                <a:ea typeface="Corbel" charset="0"/>
                <a:cs typeface="Corbel" charset="0"/>
              </a:rPr>
              <a:t>ACT</a:t>
            </a:r>
          </a:p>
        </p:txBody>
      </p:sp>
      <p:sp>
        <p:nvSpPr>
          <p:cNvPr id="27" name="TextBox 26"/>
          <p:cNvSpPr txBox="1"/>
          <p:nvPr/>
        </p:nvSpPr>
        <p:spPr>
          <a:xfrm>
            <a:off x="7625947" y="4606081"/>
            <a:ext cx="1039067" cy="246221"/>
          </a:xfrm>
          <a:prstGeom prst="rect">
            <a:avLst/>
          </a:prstGeom>
          <a:noFill/>
        </p:spPr>
        <p:txBody>
          <a:bodyPr wrap="none" rtlCol="0">
            <a:spAutoFit/>
          </a:bodyPr>
          <a:lstStyle/>
          <a:p>
            <a:pPr algn="ctr"/>
            <a:r>
              <a:rPr lang="en-US" sz="1000" b="1" dirty="0">
                <a:latin typeface="Corbel" charset="0"/>
                <a:ea typeface="Corbel" charset="0"/>
                <a:cs typeface="Corbel" charset="0"/>
              </a:rPr>
              <a:t>CONSOLIDATE</a:t>
            </a:r>
          </a:p>
        </p:txBody>
      </p:sp>
      <p:cxnSp>
        <p:nvCxnSpPr>
          <p:cNvPr id="28" name="Straight Connector 27"/>
          <p:cNvCxnSpPr/>
          <p:nvPr/>
        </p:nvCxnSpPr>
        <p:spPr bwMode="auto">
          <a:xfrm>
            <a:off x="440153" y="5049988"/>
            <a:ext cx="3384128" cy="0"/>
          </a:xfrm>
          <a:prstGeom prst="line">
            <a:avLst/>
          </a:prstGeom>
          <a:solidFill>
            <a:schemeClr val="accent1"/>
          </a:solidFill>
          <a:ln w="76200" cap="flat" cmpd="sng" algn="ctr">
            <a:solidFill>
              <a:srgbClr val="ED1C24"/>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Rounded Rectangle 25"/>
          <p:cNvSpPr>
            <a:spLocks noChangeArrowheads="1"/>
          </p:cNvSpPr>
          <p:nvPr/>
        </p:nvSpPr>
        <p:spPr bwMode="auto">
          <a:xfrm>
            <a:off x="4108873" y="5080393"/>
            <a:ext cx="4549877" cy="288554"/>
          </a:xfrm>
          <a:prstGeom prst="roundRect">
            <a:avLst>
              <a:gd name="adj" fmla="val 0"/>
            </a:avLst>
          </a:prstGeom>
          <a:noFill/>
          <a:ln>
            <a:noFill/>
          </a:ln>
          <a:extLst/>
        </p:spPr>
        <p:txBody>
          <a:bodyPr anchor="ct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250" dirty="0">
                <a:solidFill>
                  <a:schemeClr val="tx1"/>
                </a:solidFill>
                <a:latin typeface="Corbel" panose="020B0503020204020204" pitchFamily="34" charset="0"/>
              </a:rPr>
              <a:t>Engage </a:t>
            </a:r>
            <a:r>
              <a:rPr lang="en-US" altLang="en-US" sz="1250" i="1" dirty="0">
                <a:solidFill>
                  <a:schemeClr val="tx1"/>
                </a:solidFill>
                <a:latin typeface="Corbel" panose="020B0503020204020204" pitchFamily="34" charset="0"/>
              </a:rPr>
              <a:t>the organization</a:t>
            </a:r>
          </a:p>
        </p:txBody>
      </p:sp>
      <p:cxnSp>
        <p:nvCxnSpPr>
          <p:cNvPr id="30" name="Straight Connector 29"/>
          <p:cNvCxnSpPr/>
          <p:nvPr/>
        </p:nvCxnSpPr>
        <p:spPr bwMode="auto">
          <a:xfrm>
            <a:off x="4078275" y="5044208"/>
            <a:ext cx="4601291" cy="0"/>
          </a:xfrm>
          <a:prstGeom prst="line">
            <a:avLst/>
          </a:prstGeom>
          <a:solidFill>
            <a:schemeClr val="accent1"/>
          </a:solidFill>
          <a:ln w="76200" cap="flat" cmpd="sng" algn="ctr">
            <a:solidFill>
              <a:srgbClr val="ED1C24"/>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31757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2985" t="53141" r="14131" b="15385"/>
          <a:stretch/>
        </p:blipFill>
        <p:spPr>
          <a:xfrm>
            <a:off x="456836" y="2521744"/>
            <a:ext cx="8230329" cy="2278481"/>
          </a:xfrm>
          <a:prstGeom prst="rect">
            <a:avLst/>
          </a:prstGeom>
        </p:spPr>
      </p:pic>
      <p:sp>
        <p:nvSpPr>
          <p:cNvPr id="3" name="Title 2"/>
          <p:cNvSpPr>
            <a:spLocks noGrp="1"/>
          </p:cNvSpPr>
          <p:nvPr>
            <p:ph type="title"/>
          </p:nvPr>
        </p:nvSpPr>
        <p:spPr/>
        <p:txBody>
          <a:bodyPr/>
          <a:lstStyle/>
          <a:p>
            <a:r>
              <a:rPr lang="en-CA" dirty="0" smtClean="0"/>
              <a:t>Kotter &amp; EC</a:t>
            </a:r>
            <a:endParaRPr lang="en-CA" dirty="0"/>
          </a:p>
        </p:txBody>
      </p:sp>
      <p:sp>
        <p:nvSpPr>
          <p:cNvPr id="5" name="TextBox 4"/>
          <p:cNvSpPr txBox="1"/>
          <p:nvPr/>
        </p:nvSpPr>
        <p:spPr>
          <a:xfrm>
            <a:off x="456836" y="5179219"/>
            <a:ext cx="5443902" cy="369332"/>
          </a:xfrm>
          <a:prstGeom prst="rect">
            <a:avLst/>
          </a:prstGeom>
          <a:noFill/>
        </p:spPr>
        <p:txBody>
          <a:bodyPr wrap="square" rtlCol="0">
            <a:spAutoFit/>
          </a:bodyPr>
          <a:lstStyle/>
          <a:p>
            <a:r>
              <a:rPr lang="en-US" sz="1350" dirty="0">
                <a:latin typeface="+mn-lt"/>
              </a:rPr>
              <a:t>Kotter builds on a good understanding of the problem</a:t>
            </a:r>
            <a:r>
              <a:rPr lang="en-US" dirty="0"/>
              <a:t>.</a:t>
            </a:r>
            <a:endParaRPr lang="en-US" sz="1350" dirty="0">
              <a:latin typeface="+mn-lt"/>
            </a:endParaRPr>
          </a:p>
        </p:txBody>
      </p:sp>
    </p:spTree>
    <p:extLst>
      <p:ext uri="{BB962C8B-B14F-4D97-AF65-F5344CB8AC3E}">
        <p14:creationId xmlns:p14="http://schemas.microsoft.com/office/powerpoint/2010/main" val="5497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830763"/>
          </a:xfrm>
        </p:spPr>
        <p:txBody>
          <a:bodyPr>
            <a:normAutofit fontScale="77500" lnSpcReduction="20000"/>
          </a:bodyPr>
          <a:lstStyle/>
          <a:p>
            <a:pPr marL="385763" indent="-385763">
              <a:buFont typeface="+mj-lt"/>
              <a:buAutoNum type="arabicPeriod"/>
            </a:pPr>
            <a:r>
              <a:rPr lang="en-CA" dirty="0" smtClean="0"/>
              <a:t>The Medicine Wheel – an Indigenous Tool for Change</a:t>
            </a:r>
            <a:endParaRPr lang="en-CA" dirty="0"/>
          </a:p>
          <a:p>
            <a:pPr marL="385763" indent="-385763">
              <a:buFont typeface="+mj-lt"/>
              <a:buAutoNum type="arabicPeriod"/>
            </a:pPr>
            <a:endParaRPr lang="en-CA" dirty="0" smtClean="0"/>
          </a:p>
          <a:p>
            <a:pPr marL="385763" indent="-385763">
              <a:buFont typeface="+mj-lt"/>
              <a:buAutoNum type="arabicPeriod"/>
            </a:pPr>
            <a:r>
              <a:rPr lang="en-CA" dirty="0"/>
              <a:t>McKinsey / Waterman &amp; Peters 7S Framework</a:t>
            </a:r>
          </a:p>
          <a:p>
            <a:pPr marL="385763" indent="-385763">
              <a:buFont typeface="+mj-lt"/>
              <a:buAutoNum type="arabicPeriod"/>
            </a:pPr>
            <a:endParaRPr lang="en-CA" dirty="0"/>
          </a:p>
          <a:p>
            <a:pPr marL="385763" indent="-385763">
              <a:buFont typeface="+mj-lt"/>
              <a:buAutoNum type="arabicPeriod"/>
            </a:pPr>
            <a:r>
              <a:rPr lang="en-CA" dirty="0" smtClean="0"/>
              <a:t>Lewin’s 3 Step Change</a:t>
            </a:r>
            <a:r>
              <a:rPr lang="en-CA" dirty="0"/>
              <a:t> Model</a:t>
            </a:r>
            <a:endParaRPr lang="en-CA" dirty="0" smtClean="0"/>
          </a:p>
          <a:p>
            <a:pPr marL="385763" indent="-385763">
              <a:buFont typeface="+mj-lt"/>
              <a:buAutoNum type="arabicPeriod"/>
            </a:pPr>
            <a:endParaRPr lang="en-CA" dirty="0"/>
          </a:p>
          <a:p>
            <a:pPr marL="385763" indent="-385763">
              <a:buFont typeface="+mj-lt"/>
              <a:buAutoNum type="arabicPeriod"/>
            </a:pPr>
            <a:r>
              <a:rPr lang="en-CA" dirty="0"/>
              <a:t>Kotter’s 8 Step Leading </a:t>
            </a:r>
            <a:r>
              <a:rPr lang="en-CA" dirty="0" smtClean="0"/>
              <a:t>Change Model</a:t>
            </a:r>
          </a:p>
          <a:p>
            <a:pPr marL="385763" indent="-385763">
              <a:buFont typeface="+mj-lt"/>
              <a:buAutoNum type="arabicPeriod"/>
            </a:pPr>
            <a:endParaRPr lang="en-CA" dirty="0" smtClean="0"/>
          </a:p>
          <a:p>
            <a:pPr marL="385763" indent="-385763">
              <a:buFont typeface="+mj-lt"/>
              <a:buAutoNum type="arabicPeriod"/>
            </a:pPr>
            <a:r>
              <a:rPr lang="en-CA" dirty="0" err="1" smtClean="0"/>
              <a:t>ExperiencePoint’s</a:t>
            </a:r>
            <a:r>
              <a:rPr lang="en-CA" dirty="0" smtClean="0"/>
              <a:t> </a:t>
            </a:r>
            <a:r>
              <a:rPr lang="en-CA" dirty="0"/>
              <a:t>7 Step Change </a:t>
            </a:r>
            <a:r>
              <a:rPr lang="en-CA" dirty="0" smtClean="0"/>
              <a:t>Model</a:t>
            </a:r>
          </a:p>
          <a:p>
            <a:pPr marL="385763" indent="-385763">
              <a:buFont typeface="+mj-lt"/>
              <a:buAutoNum type="arabicPeriod"/>
            </a:pPr>
            <a:endParaRPr lang="en-CA" dirty="0" smtClean="0"/>
          </a:p>
          <a:p>
            <a:pPr marL="385763" indent="-385763">
              <a:buFont typeface="+mj-lt"/>
              <a:buAutoNum type="arabicPeriod"/>
            </a:pPr>
            <a:r>
              <a:rPr lang="en-CA" dirty="0">
                <a:solidFill>
                  <a:srgbClr val="FFFF00"/>
                </a:solidFill>
              </a:rPr>
              <a:t>The (</a:t>
            </a:r>
            <a:r>
              <a:rPr lang="en-CA" dirty="0" err="1">
                <a:solidFill>
                  <a:srgbClr val="FFFF00"/>
                </a:solidFill>
              </a:rPr>
              <a:t>wRight</a:t>
            </a:r>
            <a:r>
              <a:rPr lang="en-CA" dirty="0">
                <a:solidFill>
                  <a:srgbClr val="FFFF00"/>
                </a:solidFill>
              </a:rPr>
              <a:t>) Change </a:t>
            </a:r>
            <a:r>
              <a:rPr lang="en-CA" dirty="0" smtClean="0">
                <a:solidFill>
                  <a:srgbClr val="FFFF00"/>
                </a:solidFill>
              </a:rPr>
              <a:t>Model*</a:t>
            </a:r>
            <a:endParaRPr lang="en-CA" dirty="0">
              <a:solidFill>
                <a:srgbClr val="FFFF00"/>
              </a:solidFill>
            </a:endParaRPr>
          </a:p>
        </p:txBody>
      </p:sp>
      <p:sp>
        <p:nvSpPr>
          <p:cNvPr id="3" name="Title 2"/>
          <p:cNvSpPr>
            <a:spLocks noGrp="1"/>
          </p:cNvSpPr>
          <p:nvPr>
            <p:ph type="title"/>
          </p:nvPr>
        </p:nvSpPr>
        <p:spPr/>
        <p:txBody>
          <a:bodyPr/>
          <a:lstStyle/>
          <a:p>
            <a:r>
              <a:rPr lang="en-CA" dirty="0" smtClean="0"/>
              <a:t>Models Reviewed</a:t>
            </a:r>
            <a:endParaRPr lang="en-CA" dirty="0"/>
          </a:p>
        </p:txBody>
      </p:sp>
    </p:spTree>
    <p:extLst>
      <p:ext uri="{BB962C8B-B14F-4D97-AF65-F5344CB8AC3E}">
        <p14:creationId xmlns:p14="http://schemas.microsoft.com/office/powerpoint/2010/main" val="214135878"/>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115158" y="2656525"/>
            <a:ext cx="2458789" cy="2116931"/>
            <a:chOff x="7035799" y="2235199"/>
            <a:chExt cx="2513657" cy="2422525"/>
          </a:xfrm>
        </p:grpSpPr>
        <p:sp>
          <p:nvSpPr>
            <p:cNvPr id="9" name="Oval 8"/>
            <p:cNvSpPr/>
            <p:nvPr/>
          </p:nvSpPr>
          <p:spPr>
            <a:xfrm>
              <a:off x="7035799" y="2235199"/>
              <a:ext cx="2327275" cy="2422525"/>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p:cNvSpPr txBox="1"/>
            <p:nvPr/>
          </p:nvSpPr>
          <p:spPr>
            <a:xfrm>
              <a:off x="8594339" y="3261796"/>
              <a:ext cx="955117" cy="475478"/>
            </a:xfrm>
            <a:prstGeom prst="rect">
              <a:avLst/>
            </a:prstGeom>
            <a:noFill/>
            <a:ln w="76200">
              <a:noFill/>
            </a:ln>
          </p:spPr>
          <p:txBody>
            <a:bodyPr wrap="square" rtlCol="0">
              <a:spAutoFit/>
            </a:bodyPr>
            <a:lstStyle/>
            <a:p>
              <a:r>
                <a:rPr lang="en-CA" sz="2100" dirty="0"/>
                <a:t>Need</a:t>
              </a:r>
              <a:endParaRPr lang="en-CA" dirty="0"/>
            </a:p>
          </p:txBody>
        </p:sp>
      </p:grpSp>
      <p:grpSp>
        <p:nvGrpSpPr>
          <p:cNvPr id="14" name="Group 13"/>
          <p:cNvGrpSpPr/>
          <p:nvPr/>
        </p:nvGrpSpPr>
        <p:grpSpPr>
          <a:xfrm>
            <a:off x="5358280" y="1976034"/>
            <a:ext cx="2224087" cy="2235993"/>
            <a:chOff x="6067424" y="1428749"/>
            <a:chExt cx="2327275" cy="2422525"/>
          </a:xfrm>
        </p:grpSpPr>
        <p:sp>
          <p:nvSpPr>
            <p:cNvPr id="3" name="Oval 2"/>
            <p:cNvSpPr/>
            <p:nvPr/>
          </p:nvSpPr>
          <p:spPr>
            <a:xfrm>
              <a:off x="6067424" y="1428749"/>
              <a:ext cx="2327275" cy="24225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Box 10"/>
            <p:cNvSpPr txBox="1"/>
            <p:nvPr/>
          </p:nvSpPr>
          <p:spPr>
            <a:xfrm>
              <a:off x="6835774" y="1646929"/>
              <a:ext cx="960422" cy="450160"/>
            </a:xfrm>
            <a:prstGeom prst="rect">
              <a:avLst/>
            </a:prstGeom>
            <a:noFill/>
            <a:ln w="76200">
              <a:noFill/>
            </a:ln>
          </p:spPr>
          <p:txBody>
            <a:bodyPr wrap="square" rtlCol="0">
              <a:spAutoFit/>
            </a:bodyPr>
            <a:lstStyle/>
            <a:p>
              <a:r>
                <a:rPr lang="en-CA" sz="2100" dirty="0"/>
                <a:t>Love</a:t>
              </a:r>
              <a:endParaRPr lang="en-CA" dirty="0"/>
            </a:p>
          </p:txBody>
        </p:sp>
      </p:grpSp>
      <p:grpSp>
        <p:nvGrpSpPr>
          <p:cNvPr id="17" name="Group 16"/>
          <p:cNvGrpSpPr/>
          <p:nvPr/>
        </p:nvGrpSpPr>
        <p:grpSpPr>
          <a:xfrm>
            <a:off x="4757665" y="2738843"/>
            <a:ext cx="2107406" cy="1952295"/>
            <a:chOff x="5161305" y="2235199"/>
            <a:chExt cx="2327275" cy="2422525"/>
          </a:xfrm>
        </p:grpSpPr>
        <p:sp>
          <p:nvSpPr>
            <p:cNvPr id="7" name="Oval 6"/>
            <p:cNvSpPr/>
            <p:nvPr/>
          </p:nvSpPr>
          <p:spPr>
            <a:xfrm>
              <a:off x="5161305" y="2235199"/>
              <a:ext cx="2327275" cy="242252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p:cNvSpPr txBox="1"/>
            <p:nvPr/>
          </p:nvSpPr>
          <p:spPr>
            <a:xfrm>
              <a:off x="5234046" y="3168977"/>
              <a:ext cx="949326" cy="916579"/>
            </a:xfrm>
            <a:prstGeom prst="rect">
              <a:avLst/>
            </a:prstGeom>
            <a:noFill/>
            <a:ln w="76200">
              <a:noFill/>
            </a:ln>
          </p:spPr>
          <p:txBody>
            <a:bodyPr wrap="square" rtlCol="0">
              <a:spAutoFit/>
            </a:bodyPr>
            <a:lstStyle/>
            <a:p>
              <a:r>
                <a:rPr lang="en-CA" sz="2100" dirty="0"/>
                <a:t>Good at</a:t>
              </a:r>
            </a:p>
          </p:txBody>
        </p:sp>
      </p:grpSp>
      <p:grpSp>
        <p:nvGrpSpPr>
          <p:cNvPr id="16" name="Group 15"/>
          <p:cNvGrpSpPr/>
          <p:nvPr/>
        </p:nvGrpSpPr>
        <p:grpSpPr>
          <a:xfrm>
            <a:off x="5477504" y="3180844"/>
            <a:ext cx="2278857" cy="2312195"/>
            <a:chOff x="6067424" y="3209924"/>
            <a:chExt cx="2327275" cy="2422525"/>
          </a:xfrm>
        </p:grpSpPr>
        <p:sp>
          <p:nvSpPr>
            <p:cNvPr id="8" name="Oval 7"/>
            <p:cNvSpPr/>
            <p:nvPr/>
          </p:nvSpPr>
          <p:spPr>
            <a:xfrm>
              <a:off x="6067424" y="3209924"/>
              <a:ext cx="2327275" cy="2422525"/>
            </a:xfrm>
            <a:prstGeom prst="ellipse">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TextBox 12"/>
            <p:cNvSpPr txBox="1"/>
            <p:nvPr/>
          </p:nvSpPr>
          <p:spPr>
            <a:xfrm>
              <a:off x="6718627" y="4802928"/>
              <a:ext cx="1049687" cy="435324"/>
            </a:xfrm>
            <a:prstGeom prst="rect">
              <a:avLst/>
            </a:prstGeom>
            <a:noFill/>
            <a:ln w="76200">
              <a:noFill/>
            </a:ln>
          </p:spPr>
          <p:txBody>
            <a:bodyPr wrap="square" rtlCol="0">
              <a:spAutoFit/>
            </a:bodyPr>
            <a:lstStyle/>
            <a:p>
              <a:pPr algn="ctr"/>
              <a:r>
                <a:rPr lang="en-CA" sz="2100" dirty="0"/>
                <a:t>$$$</a:t>
              </a:r>
              <a:endParaRPr lang="en-CA" dirty="0"/>
            </a:p>
          </p:txBody>
        </p:sp>
      </p:grpSp>
      <p:sp>
        <p:nvSpPr>
          <p:cNvPr id="4" name="Rectangle 3"/>
          <p:cNvSpPr/>
          <p:nvPr/>
        </p:nvSpPr>
        <p:spPr>
          <a:xfrm>
            <a:off x="76200" y="189542"/>
            <a:ext cx="9067800" cy="1015663"/>
          </a:xfrm>
          <a:prstGeom prst="rect">
            <a:avLst/>
          </a:prstGeom>
        </p:spPr>
        <p:txBody>
          <a:bodyPr wrap="square">
            <a:spAutoFit/>
          </a:bodyPr>
          <a:lstStyle/>
          <a:p>
            <a:pPr algn="ctr"/>
            <a:r>
              <a:rPr lang="en-CA" sz="6000" dirty="0" err="1">
                <a:solidFill>
                  <a:srgbClr val="FFFF00"/>
                </a:solidFill>
                <a:latin typeface="Trebuchet MS" panose="020B0603020202020204" pitchFamily="34" charset="0"/>
              </a:rPr>
              <a:t>生き甲斐</a:t>
            </a:r>
            <a:endParaRPr lang="en-CA" sz="6000" dirty="0">
              <a:solidFill>
                <a:srgbClr val="FFFF00"/>
              </a:solidFill>
              <a:latin typeface="Trebuchet MS" panose="020B0603020202020204" pitchFamily="34" charset="0"/>
            </a:endParaRPr>
          </a:p>
        </p:txBody>
      </p:sp>
      <p:sp>
        <p:nvSpPr>
          <p:cNvPr id="18" name="TextBox 17"/>
          <p:cNvSpPr txBox="1"/>
          <p:nvPr/>
        </p:nvSpPr>
        <p:spPr>
          <a:xfrm rot="5400000">
            <a:off x="6027268" y="3498160"/>
            <a:ext cx="978995" cy="438582"/>
          </a:xfrm>
          <a:prstGeom prst="rect">
            <a:avLst/>
          </a:prstGeom>
          <a:noFill/>
          <a:ln w="76200">
            <a:noFill/>
          </a:ln>
        </p:spPr>
        <p:txBody>
          <a:bodyPr wrap="square" rtlCol="0">
            <a:spAutoFit/>
          </a:bodyPr>
          <a:lstStyle/>
          <a:p>
            <a:r>
              <a:rPr lang="en-CA" sz="2250" b="1" dirty="0">
                <a:solidFill>
                  <a:srgbClr val="00B050"/>
                </a:solidFill>
                <a:latin typeface="Trebuchet MS" panose="020B0603020202020204" pitchFamily="34" charset="0"/>
              </a:rPr>
              <a:t>IKIGAI</a:t>
            </a:r>
          </a:p>
        </p:txBody>
      </p:sp>
      <p:grpSp>
        <p:nvGrpSpPr>
          <p:cNvPr id="22" name="Group 21"/>
          <p:cNvGrpSpPr/>
          <p:nvPr/>
        </p:nvGrpSpPr>
        <p:grpSpPr>
          <a:xfrm>
            <a:off x="598147" y="1736591"/>
            <a:ext cx="8164853" cy="4664209"/>
            <a:chOff x="797529" y="1172454"/>
            <a:chExt cx="10294713" cy="5054765"/>
          </a:xfrm>
        </p:grpSpPr>
        <p:sp>
          <p:nvSpPr>
            <p:cNvPr id="5" name="TextBox 4"/>
            <p:cNvSpPr txBox="1"/>
            <p:nvPr/>
          </p:nvSpPr>
          <p:spPr>
            <a:xfrm>
              <a:off x="797529" y="1172454"/>
              <a:ext cx="4699887" cy="4002578"/>
            </a:xfrm>
            <a:prstGeom prst="rect">
              <a:avLst/>
            </a:prstGeom>
            <a:noFill/>
          </p:spPr>
          <p:txBody>
            <a:bodyPr wrap="square" rtlCol="0">
              <a:spAutoFit/>
            </a:bodyPr>
            <a:lstStyle/>
            <a:p>
              <a:r>
                <a:rPr lang="en-CA" dirty="0">
                  <a:latin typeface="Trebuchet MS" panose="020B0603020202020204" pitchFamily="34" charset="0"/>
                  <a:hlinkClick r:id="rId3"/>
                </a:rPr>
                <a:t>IKIGAI   (Ick-</a:t>
              </a:r>
              <a:r>
                <a:rPr lang="en-CA" dirty="0" err="1">
                  <a:latin typeface="Trebuchet MS" panose="020B0603020202020204" pitchFamily="34" charset="0"/>
                  <a:hlinkClick r:id="rId3"/>
                </a:rPr>
                <a:t>ee</a:t>
              </a:r>
              <a:r>
                <a:rPr lang="en-CA" dirty="0">
                  <a:latin typeface="Trebuchet MS" panose="020B0603020202020204" pitchFamily="34" charset="0"/>
                  <a:hlinkClick r:id="rId3"/>
                </a:rPr>
                <a:t>-guy)</a:t>
              </a:r>
              <a:endParaRPr lang="en-CA" dirty="0">
                <a:latin typeface="Trebuchet MS" panose="020B0603020202020204" pitchFamily="34" charset="0"/>
              </a:endParaRPr>
            </a:p>
            <a:p>
              <a:endParaRPr lang="en-CA" dirty="0">
                <a:latin typeface="Trebuchet MS" panose="020B0603020202020204" pitchFamily="34" charset="0"/>
              </a:endParaRPr>
            </a:p>
            <a:p>
              <a:pPr marL="214313" indent="-214313">
                <a:buFont typeface="Arial" panose="020B0604020202020204" pitchFamily="34" charset="0"/>
                <a:buChar char="•"/>
              </a:pPr>
              <a:r>
                <a:rPr lang="en-CA" dirty="0">
                  <a:latin typeface="Trebuchet MS" panose="020B0603020202020204" pitchFamily="34" charset="0"/>
                </a:rPr>
                <a:t>‘purpose in life’, or </a:t>
              </a:r>
            </a:p>
            <a:p>
              <a:pPr marL="214313" indent="-214313">
                <a:buFont typeface="Arial" panose="020B0604020202020204" pitchFamily="34" charset="0"/>
                <a:buChar char="•"/>
              </a:pPr>
              <a:endParaRPr lang="en-CA" dirty="0">
                <a:latin typeface="Trebuchet MS" panose="020B0603020202020204" pitchFamily="34" charset="0"/>
              </a:endParaRPr>
            </a:p>
            <a:p>
              <a:pPr marL="214313" indent="-214313">
                <a:buFont typeface="Arial" panose="020B0604020202020204" pitchFamily="34" charset="0"/>
                <a:buChar char="•"/>
              </a:pPr>
              <a:r>
                <a:rPr lang="en-CA" dirty="0">
                  <a:latin typeface="Trebuchet MS" panose="020B0603020202020204" pitchFamily="34" charset="0"/>
                </a:rPr>
                <a:t>‘thing that you live for’, or</a:t>
              </a:r>
            </a:p>
            <a:p>
              <a:pPr marL="214313" indent="-214313">
                <a:buFont typeface="Arial" panose="020B0604020202020204" pitchFamily="34" charset="0"/>
                <a:buChar char="•"/>
              </a:pPr>
              <a:endParaRPr lang="en-CA" dirty="0">
                <a:latin typeface="Trebuchet MS" panose="020B0603020202020204" pitchFamily="34" charset="0"/>
              </a:endParaRPr>
            </a:p>
            <a:p>
              <a:pPr marL="214313" indent="-214313">
                <a:buFont typeface="Arial" panose="020B0604020202020204" pitchFamily="34" charset="0"/>
                <a:buChar char="•"/>
              </a:pPr>
              <a:r>
                <a:rPr lang="en-CA" dirty="0">
                  <a:latin typeface="Trebuchet MS" panose="020B0603020202020204" pitchFamily="34" charset="0"/>
                </a:rPr>
                <a:t>‘thing that gets you out of bed in the morning’</a:t>
              </a:r>
            </a:p>
            <a:p>
              <a:endParaRPr lang="en-CA" dirty="0" smtClean="0"/>
            </a:p>
            <a:p>
              <a:r>
                <a:rPr lang="en-CA" dirty="0" smtClean="0">
                  <a:latin typeface="Trebuchet MS" panose="020B0603020202020204" pitchFamily="34" charset="0"/>
                </a:rPr>
                <a:t>The Japanese </a:t>
              </a:r>
              <a:r>
                <a:rPr lang="en-CA" dirty="0">
                  <a:latin typeface="Trebuchet MS" panose="020B0603020202020204" pitchFamily="34" charset="0"/>
                </a:rPr>
                <a:t>population amongst the longest living worldwide</a:t>
              </a:r>
            </a:p>
            <a:p>
              <a:endParaRPr lang="en-CA" dirty="0">
                <a:latin typeface="Trebuchet MS" panose="020B0603020202020204" pitchFamily="34" charset="0"/>
              </a:endParaRPr>
            </a:p>
            <a:p>
              <a:endParaRPr lang="en-CA" dirty="0"/>
            </a:p>
          </p:txBody>
        </p:sp>
        <p:sp>
          <p:nvSpPr>
            <p:cNvPr id="21" name="TextBox 20"/>
            <p:cNvSpPr txBox="1"/>
            <p:nvPr/>
          </p:nvSpPr>
          <p:spPr>
            <a:xfrm>
              <a:off x="797529" y="5734776"/>
              <a:ext cx="10294713" cy="492443"/>
            </a:xfrm>
            <a:prstGeom prst="rect">
              <a:avLst/>
            </a:prstGeom>
            <a:noFill/>
          </p:spPr>
          <p:txBody>
            <a:bodyPr wrap="square" rtlCol="0">
              <a:spAutoFit/>
            </a:bodyPr>
            <a:lstStyle/>
            <a:p>
              <a:r>
                <a:rPr lang="en-CA" sz="900" dirty="0" smtClean="0"/>
                <a:t>Finding </a:t>
              </a:r>
              <a:r>
                <a:rPr lang="en-CA" sz="900" dirty="0"/>
                <a:t>your </a:t>
              </a:r>
              <a:r>
                <a:rPr lang="en-CA" sz="900" dirty="0" err="1"/>
                <a:t>ikigai</a:t>
              </a:r>
              <a:r>
                <a:rPr lang="en-CA" sz="900" dirty="0"/>
                <a:t>: the Japanese secret to health and happiness</a:t>
              </a:r>
            </a:p>
            <a:p>
              <a:r>
                <a:rPr lang="en-CA" sz="900" dirty="0"/>
                <a:t>http://www.telegraph.co.uk/health-fitness/mind/finding-ikigai-japanese-secret-health-happiness/</a:t>
              </a:r>
            </a:p>
          </p:txBody>
        </p:sp>
      </p:grpSp>
    </p:spTree>
    <p:extLst>
      <p:ext uri="{BB962C8B-B14F-4D97-AF65-F5344CB8AC3E}">
        <p14:creationId xmlns:p14="http://schemas.microsoft.com/office/powerpoint/2010/main" val="6846030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Corbel"/>
              </a:rPr>
              <a:t>Summary: Models &amp; Tools</a:t>
            </a:r>
            <a:endParaRPr lang="en-US" dirty="0">
              <a:ea typeface="+mj-ea"/>
              <a:cs typeface="Corbel"/>
            </a:endParaRPr>
          </a:p>
        </p:txBody>
      </p:sp>
      <p:sp>
        <p:nvSpPr>
          <p:cNvPr id="5" name="Content Placeholder 4"/>
          <p:cNvSpPr>
            <a:spLocks noGrp="1"/>
          </p:cNvSpPr>
          <p:nvPr>
            <p:ph sz="half" idx="1"/>
          </p:nvPr>
        </p:nvSpPr>
        <p:spPr>
          <a:xfrm>
            <a:off x="76200" y="1329664"/>
            <a:ext cx="4850821" cy="5277076"/>
          </a:xfrm>
        </p:spPr>
        <p:txBody>
          <a:bodyPr>
            <a:normAutofit/>
          </a:bodyPr>
          <a:lstStyle/>
          <a:p>
            <a:pPr marL="2976" indent="0">
              <a:spcBef>
                <a:spcPts val="344"/>
              </a:spcBef>
              <a:buNone/>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b="1" dirty="0">
                <a:solidFill>
                  <a:srgbClr val="ED1C24"/>
                </a:solidFill>
                <a:latin typeface="Corbel" panose="020B0503020204020204" pitchFamily="34" charset="0"/>
              </a:rPr>
              <a:t>Use a Model … any </a:t>
            </a:r>
            <a:r>
              <a:rPr lang="en-US" altLang="en-US" b="1" dirty="0" smtClean="0">
                <a:solidFill>
                  <a:srgbClr val="ED1C24"/>
                </a:solidFill>
                <a:latin typeface="Corbel" panose="020B0503020204020204" pitchFamily="34" charset="0"/>
              </a:rPr>
              <a:t>model (maybe even the (w)Right™ one)!</a:t>
            </a:r>
            <a:endParaRPr lang="en-US" altLang="en-US" dirty="0">
              <a:solidFill>
                <a:srgbClr val="ED1C24"/>
              </a:solidFill>
              <a:latin typeface="Corbel" panose="020B0503020204020204" pitchFamily="34" charset="0"/>
            </a:endParaRPr>
          </a:p>
          <a:p>
            <a:pPr marL="210335" indent="-207359">
              <a:spcBef>
                <a:spcPts val="1125"/>
              </a:spcBef>
              <a:buClr>
                <a:srgbClr val="1F8DB1"/>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sz="2000" dirty="0">
                <a:latin typeface="Corbel" panose="020B0503020204020204" pitchFamily="34" charset="0"/>
              </a:rPr>
              <a:t>Start with Why, and not a baked solution</a:t>
            </a:r>
          </a:p>
          <a:p>
            <a:pPr marL="210335" indent="-207359">
              <a:spcBef>
                <a:spcPts val="1125"/>
              </a:spcBef>
              <a:buClr>
                <a:srgbClr val="1F8DB1"/>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sz="2000" dirty="0">
                <a:latin typeface="Corbel" panose="020B0503020204020204" pitchFamily="34" charset="0"/>
              </a:rPr>
              <a:t>Go slow to go fast.  Build a solid foundation</a:t>
            </a:r>
          </a:p>
          <a:p>
            <a:pPr marL="210335" indent="-207359">
              <a:spcBef>
                <a:spcPts val="1125"/>
              </a:spcBef>
              <a:buClr>
                <a:srgbClr val="1F8DB1"/>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sz="2000" dirty="0">
                <a:latin typeface="Corbel" panose="020B0503020204020204" pitchFamily="34" charset="0"/>
              </a:rPr>
              <a:t>Resist urge to jump from Vision (Solution) </a:t>
            </a:r>
            <a:br>
              <a:rPr lang="en-US" altLang="en-US" sz="2000" dirty="0">
                <a:latin typeface="Corbel" panose="020B0503020204020204" pitchFamily="34" charset="0"/>
              </a:rPr>
            </a:br>
            <a:r>
              <a:rPr lang="en-US" altLang="en-US" sz="2000" dirty="0">
                <a:latin typeface="Corbel" panose="020B0503020204020204" pitchFamily="34" charset="0"/>
              </a:rPr>
              <a:t>to Action</a:t>
            </a:r>
          </a:p>
          <a:p>
            <a:pPr marL="210335" indent="-207359">
              <a:spcBef>
                <a:spcPts val="1125"/>
              </a:spcBef>
              <a:buClr>
                <a:srgbClr val="1F8DB1"/>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sz="2000" dirty="0">
                <a:latin typeface="Corbel" panose="020B0503020204020204" pitchFamily="34" charset="0"/>
              </a:rPr>
              <a:t>Engage heads and hearts</a:t>
            </a:r>
          </a:p>
          <a:p>
            <a:pPr marL="210335" indent="-207359">
              <a:spcBef>
                <a:spcPts val="1125"/>
              </a:spcBef>
              <a:buClr>
                <a:srgbClr val="1F8DB1"/>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sz="2000" dirty="0">
                <a:latin typeface="Corbel" panose="020B0503020204020204" pitchFamily="34" charset="0"/>
              </a:rPr>
              <a:t>Intrinsic &gt; Extrinsic</a:t>
            </a:r>
          </a:p>
          <a:p>
            <a:pPr marL="210335" indent="-207359">
              <a:spcBef>
                <a:spcPts val="1125"/>
              </a:spcBef>
              <a:buClr>
                <a:srgbClr val="1F8DB1"/>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sz="2000" dirty="0">
                <a:latin typeface="Corbel" panose="020B0503020204020204" pitchFamily="34" charset="0"/>
              </a:rPr>
              <a:t>Plan for quick wins to learn and </a:t>
            </a:r>
            <a:br>
              <a:rPr lang="en-US" altLang="en-US" sz="2000" dirty="0">
                <a:latin typeface="Corbel" panose="020B0503020204020204" pitchFamily="34" charset="0"/>
              </a:rPr>
            </a:br>
            <a:r>
              <a:rPr lang="en-US" altLang="en-US" sz="2000" dirty="0">
                <a:latin typeface="Corbel" panose="020B0503020204020204" pitchFamily="34" charset="0"/>
              </a:rPr>
              <a:t>build momentum</a:t>
            </a:r>
          </a:p>
        </p:txBody>
      </p:sp>
      <p:sp>
        <p:nvSpPr>
          <p:cNvPr id="9" name="Content Placeholder 8"/>
          <p:cNvSpPr>
            <a:spLocks noGrp="1"/>
          </p:cNvSpPr>
          <p:nvPr>
            <p:ph sz="half" idx="2"/>
          </p:nvPr>
        </p:nvSpPr>
        <p:spPr>
          <a:xfrm>
            <a:off x="4890761" y="1824435"/>
            <a:ext cx="3980657" cy="3061891"/>
          </a:xfrm>
        </p:spPr>
        <p:txBody>
          <a:bodyPr>
            <a:normAutofit/>
          </a:bodyPr>
          <a:lstStyle/>
          <a:p>
            <a:pPr marL="0" indent="0">
              <a:buNone/>
              <a:defRPr/>
            </a:pPr>
            <a:endParaRPr lang="en-US" sz="1250" dirty="0">
              <a:solidFill>
                <a:srgbClr val="ED1C24"/>
              </a:solidFill>
              <a:ea typeface="Arial" charset="0"/>
            </a:endParaRPr>
          </a:p>
        </p:txBody>
      </p:sp>
      <p:sp>
        <p:nvSpPr>
          <p:cNvPr id="14" name="TextBox 10"/>
          <p:cNvSpPr txBox="1">
            <a:spLocks noChangeArrowheads="1"/>
          </p:cNvSpPr>
          <p:nvPr/>
        </p:nvSpPr>
        <p:spPr bwMode="auto">
          <a:xfrm>
            <a:off x="4927021" y="3637528"/>
            <a:ext cx="886023" cy="226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solidFill>
                  <a:schemeClr val="tx1"/>
                </a:solidFill>
                <a:latin typeface="Corbel" panose="020B0503020204020204" pitchFamily="34" charset="0"/>
              </a:rPr>
              <a:t>Force Field</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9379" y="2256389"/>
            <a:ext cx="1023641" cy="1327500"/>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
        <p:nvSpPr>
          <p:cNvPr id="17" name="TextBox 10"/>
          <p:cNvSpPr txBox="1">
            <a:spLocks noChangeArrowheads="1"/>
          </p:cNvSpPr>
          <p:nvPr/>
        </p:nvSpPr>
        <p:spPr bwMode="auto">
          <a:xfrm>
            <a:off x="6233924" y="3637529"/>
            <a:ext cx="886023"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solidFill>
                  <a:schemeClr val="tx1"/>
                </a:solidFill>
                <a:latin typeface="Corbel" panose="020B0503020204020204" pitchFamily="34" charset="0"/>
              </a:rPr>
              <a:t>Stakeholder Mapping</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8136" y="2251015"/>
            <a:ext cx="1023642" cy="1327499"/>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
        <p:nvSpPr>
          <p:cNvPr id="19" name="TextBox 10"/>
          <p:cNvSpPr txBox="1">
            <a:spLocks noChangeArrowheads="1"/>
          </p:cNvSpPr>
          <p:nvPr/>
        </p:nvSpPr>
        <p:spPr bwMode="auto">
          <a:xfrm>
            <a:off x="4852377" y="5353096"/>
            <a:ext cx="1037483" cy="226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solidFill>
                  <a:schemeClr val="tx1"/>
                </a:solidFill>
                <a:latin typeface="Corbel" panose="020B0503020204020204" pitchFamily="34" charset="0"/>
              </a:rPr>
              <a:t>More of, Less of</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1632" y="3968202"/>
            <a:ext cx="1020443" cy="1327500"/>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
        <p:nvSpPr>
          <p:cNvPr id="21" name="TextBox 10"/>
          <p:cNvSpPr txBox="1">
            <a:spLocks noChangeArrowheads="1"/>
          </p:cNvSpPr>
          <p:nvPr/>
        </p:nvSpPr>
        <p:spPr bwMode="auto">
          <a:xfrm>
            <a:off x="7693920" y="3636870"/>
            <a:ext cx="886023" cy="36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solidFill>
                  <a:schemeClr val="tx1"/>
                </a:solidFill>
                <a:latin typeface="Corbel" panose="020B0503020204020204" pitchFamily="34" charset="0"/>
              </a:rPr>
              <a:t>Communication</a:t>
            </a:r>
            <a:br>
              <a:rPr lang="en-US" altLang="en-US" sz="875" i="1" dirty="0">
                <a:solidFill>
                  <a:schemeClr val="tx1"/>
                </a:solidFill>
                <a:latin typeface="Corbel" panose="020B0503020204020204" pitchFamily="34" charset="0"/>
              </a:rPr>
            </a:br>
            <a:r>
              <a:rPr lang="en-US" altLang="en-US" sz="875" i="1" dirty="0">
                <a:solidFill>
                  <a:schemeClr val="tx1"/>
                </a:solidFill>
                <a:latin typeface="Corbel" panose="020B0503020204020204" pitchFamily="34" charset="0"/>
              </a:rPr>
              <a:t>Planning</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0726" y="2597817"/>
            <a:ext cx="1281397" cy="990000"/>
          </a:xfrm>
          <a:prstGeom prst="rect">
            <a:avLst/>
          </a:prstGeom>
          <a:ln w="9525">
            <a:solidFill>
              <a:schemeClr val="bg2">
                <a:lumMod val="40000"/>
                <a:lumOff val="60000"/>
              </a:schemeClr>
            </a:solidFill>
          </a:ln>
          <a:effectLst>
            <a:outerShdw dist="76200" dir="2700000" algn="ctr" rotWithShape="0">
              <a:schemeClr val="tx1">
                <a:alpha val="10000"/>
              </a:schemeClr>
            </a:outerShdw>
          </a:effectLst>
        </p:spPr>
      </p:pic>
      <p:sp>
        <p:nvSpPr>
          <p:cNvPr id="24" name="TextBox 10"/>
          <p:cNvSpPr txBox="1">
            <a:spLocks noChangeArrowheads="1"/>
          </p:cNvSpPr>
          <p:nvPr/>
        </p:nvSpPr>
        <p:spPr bwMode="auto">
          <a:xfrm>
            <a:off x="6277967" y="5354594"/>
            <a:ext cx="886023" cy="226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solidFill>
                  <a:schemeClr val="tx1"/>
                </a:solidFill>
                <a:latin typeface="Corbel" panose="020B0503020204020204" pitchFamily="34" charset="0"/>
              </a:rPr>
              <a:t>Align</a:t>
            </a:r>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7655" y="4370573"/>
            <a:ext cx="1353716" cy="877500"/>
          </a:xfrm>
          <a:prstGeom prst="rect">
            <a:avLst/>
          </a:prstGeom>
          <a:ln>
            <a:solidFill>
              <a:schemeClr val="bg2">
                <a:lumMod val="40000"/>
                <a:lumOff val="60000"/>
              </a:schemeClr>
            </a:solidFill>
          </a:ln>
          <a:effectLst>
            <a:outerShdw dist="76200" dir="2700000" algn="ctr" rotWithShape="0">
              <a:schemeClr val="tx1">
                <a:alpha val="10000"/>
              </a:schemeClr>
            </a:outerShdw>
          </a:effectLst>
        </p:spPr>
      </p:pic>
      <p:sp>
        <p:nvSpPr>
          <p:cNvPr id="26" name="TextBox 10"/>
          <p:cNvSpPr txBox="1">
            <a:spLocks noChangeArrowheads="1"/>
          </p:cNvSpPr>
          <p:nvPr/>
        </p:nvSpPr>
        <p:spPr bwMode="auto">
          <a:xfrm>
            <a:off x="7750375" y="5339067"/>
            <a:ext cx="886023" cy="226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000">
                <a:solidFill>
                  <a:schemeClr val="bg1"/>
                </a:solidFill>
                <a:latin typeface="Arial" panose="020B0604020202020204" pitchFamily="34" charset="0"/>
                <a:ea typeface="MS PGothic" panose="020B0600070205080204" pitchFamily="34" charset="-128"/>
              </a:defRPr>
            </a:lvl1pPr>
            <a:lvl2pPr marL="742950" indent="-285750" eaLnBrk="0" hangingPunct="0">
              <a:defRPr sz="7000">
                <a:solidFill>
                  <a:schemeClr val="bg1"/>
                </a:solidFill>
                <a:latin typeface="Arial" panose="020B0604020202020204" pitchFamily="34" charset="0"/>
                <a:ea typeface="MS PGothic" panose="020B0600070205080204" pitchFamily="34" charset="-128"/>
              </a:defRPr>
            </a:lvl2pPr>
            <a:lvl3pPr marL="1143000" indent="-228600" eaLnBrk="0" hangingPunct="0">
              <a:defRPr sz="7000">
                <a:solidFill>
                  <a:schemeClr val="bg1"/>
                </a:solidFill>
                <a:latin typeface="Arial" panose="020B0604020202020204" pitchFamily="34" charset="0"/>
                <a:ea typeface="MS PGothic" panose="020B0600070205080204" pitchFamily="34" charset="-128"/>
              </a:defRPr>
            </a:lvl3pPr>
            <a:lvl4pPr marL="1600200" indent="-228600" eaLnBrk="0" hangingPunct="0">
              <a:defRPr sz="7000">
                <a:solidFill>
                  <a:schemeClr val="bg1"/>
                </a:solidFill>
                <a:latin typeface="Arial" panose="020B0604020202020204" pitchFamily="34" charset="0"/>
                <a:ea typeface="MS PGothic" panose="020B0600070205080204" pitchFamily="34" charset="-128"/>
              </a:defRPr>
            </a:lvl4pPr>
            <a:lvl5pPr marL="2057400" indent="-228600"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717550"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875" i="1" dirty="0">
                <a:solidFill>
                  <a:schemeClr val="tx1"/>
                </a:solidFill>
                <a:latin typeface="Corbel" panose="020B0503020204020204" pitchFamily="34" charset="0"/>
              </a:rPr>
              <a:t>Engage</a:t>
            </a:r>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9208" y="4370774"/>
            <a:ext cx="1357847" cy="877500"/>
          </a:xfrm>
          <a:prstGeom prst="rect">
            <a:avLst/>
          </a:prstGeom>
          <a:ln>
            <a:solidFill>
              <a:schemeClr val="bg2">
                <a:lumMod val="40000"/>
                <a:lumOff val="60000"/>
              </a:schemeClr>
            </a:solidFill>
          </a:ln>
          <a:effectLst>
            <a:outerShdw dist="76200" dir="2700000" algn="ctr" rotWithShape="0">
              <a:schemeClr val="tx1">
                <a:alpha val="10000"/>
              </a:schemeClr>
            </a:outerShdw>
          </a:effectLst>
        </p:spPr>
      </p:pic>
    </p:spTree>
    <p:extLst>
      <p:ext uri="{BB962C8B-B14F-4D97-AF65-F5344CB8AC3E}">
        <p14:creationId xmlns:p14="http://schemas.microsoft.com/office/powerpoint/2010/main" val="108324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4" grpId="0"/>
      <p:bldP spid="17" grpId="0"/>
      <p:bldP spid="19" grpId="0"/>
      <p:bldP spid="21" grpId="0"/>
      <p:bldP spid="24" grpId="0"/>
      <p:bldP spid="2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Corbel"/>
              </a:rPr>
              <a:t>Summary: Mindsets</a:t>
            </a:r>
            <a:endParaRPr lang="en-US" dirty="0">
              <a:ea typeface="+mj-ea"/>
              <a:cs typeface="Corbel"/>
            </a:endParaRPr>
          </a:p>
        </p:txBody>
      </p:sp>
      <p:sp>
        <p:nvSpPr>
          <p:cNvPr id="6" name="Content Placeholder 5"/>
          <p:cNvSpPr>
            <a:spLocks noGrp="1"/>
          </p:cNvSpPr>
          <p:nvPr>
            <p:ph sz="half" idx="4294967295"/>
          </p:nvPr>
        </p:nvSpPr>
        <p:spPr>
          <a:xfrm>
            <a:off x="609600" y="2436019"/>
            <a:ext cx="2819400" cy="1968104"/>
          </a:xfrm>
        </p:spPr>
        <p:txBody>
          <a:bodyPr/>
          <a:lstStyle/>
          <a:p>
            <a:pPr marL="0" indent="0">
              <a:spcBef>
                <a:spcPts val="344"/>
              </a:spcBef>
              <a:buNone/>
              <a:tabLst>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b="1" dirty="0">
                <a:solidFill>
                  <a:srgbClr val="ED1C24"/>
                </a:solidFill>
                <a:ea typeface="Arial" charset="0"/>
              </a:rPr>
              <a:t>Learning </a:t>
            </a:r>
            <a:endParaRPr lang="en-US" sz="2000" b="1" dirty="0" smtClean="0">
              <a:solidFill>
                <a:srgbClr val="ED1C24"/>
              </a:solidFill>
              <a:ea typeface="Arial" charset="0"/>
            </a:endParaRPr>
          </a:p>
          <a:p>
            <a:pPr marL="0" indent="0">
              <a:spcBef>
                <a:spcPts val="344"/>
              </a:spcBef>
              <a:buNone/>
              <a:tabLst>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b="1" dirty="0" smtClean="0">
                <a:solidFill>
                  <a:srgbClr val="ED1C24"/>
                </a:solidFill>
                <a:ea typeface="Arial" charset="0"/>
              </a:rPr>
              <a:t>Orientation</a:t>
            </a:r>
            <a:endParaRPr lang="en-US" sz="2000" b="1" dirty="0">
              <a:solidFill>
                <a:srgbClr val="ED1C24"/>
              </a:solidFill>
              <a:ea typeface="Arial" charset="0"/>
            </a:endParaRPr>
          </a:p>
          <a:p>
            <a:pPr marL="2976">
              <a:spcBef>
                <a:spcPts val="1125"/>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Listen Carefully</a:t>
            </a:r>
          </a:p>
          <a:p>
            <a:pPr marL="2976">
              <a:spcBef>
                <a:spcPts val="344"/>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Do to Learn</a:t>
            </a:r>
          </a:p>
          <a:p>
            <a:pPr marL="2976">
              <a:spcBef>
                <a:spcPts val="344"/>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Lean into Ambiguity</a:t>
            </a:r>
          </a:p>
        </p:txBody>
      </p:sp>
      <p:sp>
        <p:nvSpPr>
          <p:cNvPr id="7" name="Content Placeholder 6"/>
          <p:cNvSpPr>
            <a:spLocks noGrp="1"/>
          </p:cNvSpPr>
          <p:nvPr>
            <p:ph sz="half" idx="4294967295"/>
          </p:nvPr>
        </p:nvSpPr>
        <p:spPr>
          <a:xfrm>
            <a:off x="6344839" y="2436019"/>
            <a:ext cx="2513411" cy="1966913"/>
          </a:xfrm>
        </p:spPr>
        <p:txBody>
          <a:bodyPr/>
          <a:lstStyle/>
          <a:p>
            <a:pPr indent="0">
              <a:spcBef>
                <a:spcPts val="344"/>
              </a:spcBef>
              <a:buNone/>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b="1" dirty="0">
                <a:solidFill>
                  <a:srgbClr val="ED1C24"/>
                </a:solidFill>
                <a:ea typeface="Arial" charset="0"/>
              </a:rPr>
              <a:t>Meaningful Motion</a:t>
            </a:r>
          </a:p>
          <a:p>
            <a:pPr marL="2976">
              <a:spcBef>
                <a:spcPts val="1125"/>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Focus Sharply</a:t>
            </a:r>
          </a:p>
          <a:p>
            <a:pPr marL="2976">
              <a:spcBef>
                <a:spcPts val="344"/>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Be Intentional</a:t>
            </a:r>
          </a:p>
          <a:p>
            <a:pPr marL="2976">
              <a:spcBef>
                <a:spcPts val="344"/>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Be Patient</a:t>
            </a:r>
          </a:p>
        </p:txBody>
      </p:sp>
      <p:sp>
        <p:nvSpPr>
          <p:cNvPr id="5" name="Content Placeholder 4"/>
          <p:cNvSpPr>
            <a:spLocks noGrp="1"/>
          </p:cNvSpPr>
          <p:nvPr>
            <p:ph sz="half" idx="4294967295"/>
          </p:nvPr>
        </p:nvSpPr>
        <p:spPr>
          <a:xfrm>
            <a:off x="3597472" y="2436019"/>
            <a:ext cx="2422327" cy="1966913"/>
          </a:xfrm>
        </p:spPr>
        <p:txBody>
          <a:bodyPr/>
          <a:lstStyle/>
          <a:p>
            <a:pPr marL="2976" indent="0">
              <a:spcBef>
                <a:spcPts val="344"/>
              </a:spcBef>
              <a:buNone/>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b="1" dirty="0" smtClean="0">
                <a:solidFill>
                  <a:srgbClr val="ED1C24"/>
                </a:solidFill>
                <a:ea typeface="Arial" charset="0"/>
              </a:rPr>
              <a:t>Human-Centered</a:t>
            </a:r>
          </a:p>
          <a:p>
            <a:pPr marL="2976" indent="0">
              <a:spcBef>
                <a:spcPts val="344"/>
              </a:spcBef>
              <a:buNone/>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endParaRPr lang="en-US" sz="2000" b="1" dirty="0">
              <a:solidFill>
                <a:srgbClr val="ED1C24"/>
              </a:solidFill>
              <a:ea typeface="Arial" charset="0"/>
            </a:endParaRPr>
          </a:p>
          <a:p>
            <a:pPr marL="2976">
              <a:spcBef>
                <a:spcPts val="1125"/>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Involve others</a:t>
            </a:r>
          </a:p>
          <a:p>
            <a:pPr marL="2976">
              <a:spcBef>
                <a:spcPts val="344"/>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Be Open</a:t>
            </a:r>
          </a:p>
          <a:p>
            <a:pPr marL="2976">
              <a:spcBef>
                <a:spcPts val="344"/>
              </a:spcBef>
              <a:buClr>
                <a:srgbClr val="008DAE"/>
              </a:buCl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000" dirty="0">
                <a:ea typeface="Arial" charset="0"/>
              </a:rPr>
              <a:t>Be Positive</a:t>
            </a:r>
          </a:p>
        </p:txBody>
      </p:sp>
    </p:spTree>
    <p:extLst>
      <p:ext uri="{BB962C8B-B14F-4D97-AF65-F5344CB8AC3E}">
        <p14:creationId xmlns:p14="http://schemas.microsoft.com/office/powerpoint/2010/main" val="2800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p:cNvSpPr>
            <a:spLocks noGrp="1"/>
          </p:cNvSpPr>
          <p:nvPr>
            <p:ph sz="half" idx="1"/>
          </p:nvPr>
        </p:nvSpPr>
        <p:spPr>
          <a:xfrm>
            <a:off x="609600" y="2209800"/>
            <a:ext cx="3886200" cy="3800476"/>
          </a:xfrm>
          <a:ln w="38100">
            <a:noFill/>
          </a:ln>
        </p:spPr>
        <p:txBody>
          <a:bodyPr/>
          <a:lstStyle/>
          <a:p>
            <a:pPr marL="2976" indent="0">
              <a:spcBef>
                <a:spcPts val="344"/>
              </a:spcBef>
              <a:buNone/>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700" b="1" dirty="0">
                <a:solidFill>
                  <a:srgbClr val="ED1C24"/>
                </a:solidFill>
                <a:ea typeface="Arial" charset="0"/>
              </a:rPr>
              <a:t>Ask</a:t>
            </a:r>
            <a:endParaRPr lang="en-US" sz="2000" b="1" dirty="0">
              <a:solidFill>
                <a:srgbClr val="ED1C24"/>
              </a:solidFill>
              <a:ea typeface="Arial" charset="0"/>
            </a:endParaRPr>
          </a:p>
          <a:p>
            <a:pPr marL="288715" indent="-285739">
              <a:spcBef>
                <a:spcPts val="344"/>
              </a:spcBef>
              <a:buClr>
                <a:srgbClr val="008DAE"/>
              </a:buClr>
              <a:buFont typeface="Arial"/>
              <a:buChar cha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400" dirty="0">
                <a:ea typeface="Arial" charset="0"/>
              </a:rPr>
              <a:t>“Why?” and be prepared to answer.</a:t>
            </a:r>
          </a:p>
          <a:p>
            <a:pPr marL="288715" indent="-285739">
              <a:spcBef>
                <a:spcPts val="344"/>
              </a:spcBef>
              <a:buClr>
                <a:srgbClr val="008DAE"/>
              </a:buClr>
              <a:buFont typeface="Arial"/>
              <a:buChar cha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400" dirty="0">
                <a:ea typeface="Arial" charset="0"/>
              </a:rPr>
              <a:t>“Who do we need to involve?”</a:t>
            </a:r>
          </a:p>
          <a:p>
            <a:pPr marL="288715" indent="-285739">
              <a:spcBef>
                <a:spcPts val="344"/>
              </a:spcBef>
              <a:buClr>
                <a:srgbClr val="008DAE"/>
              </a:buClr>
              <a:buFont typeface="Arial"/>
              <a:buChar cha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400" dirty="0">
                <a:ea typeface="Arial" charset="0"/>
              </a:rPr>
              <a:t>“What’s important to you?”</a:t>
            </a:r>
          </a:p>
          <a:p>
            <a:pPr marL="288715" indent="-285739">
              <a:spcBef>
                <a:spcPts val="344"/>
              </a:spcBef>
              <a:buClr>
                <a:srgbClr val="008DAE"/>
              </a:buClr>
              <a:buFont typeface="Arial"/>
              <a:buChar cha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400" dirty="0">
                <a:ea typeface="Arial" charset="0"/>
              </a:rPr>
              <a:t>“Who else needs to know?”</a:t>
            </a:r>
          </a:p>
          <a:p>
            <a:pPr marL="288715" indent="-285739">
              <a:spcBef>
                <a:spcPts val="344"/>
              </a:spcBef>
              <a:buClr>
                <a:srgbClr val="008DAE"/>
              </a:buClr>
              <a:buFont typeface="Arial"/>
              <a:buChar char="•"/>
              <a:tabLst>
                <a:tab pos="210335"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defRPr/>
            </a:pPr>
            <a:r>
              <a:rPr lang="en-US" sz="2400" dirty="0">
                <a:ea typeface="Arial" charset="0"/>
              </a:rPr>
              <a:t>“What do you think?”</a:t>
            </a:r>
          </a:p>
        </p:txBody>
      </p:sp>
      <p:sp>
        <p:nvSpPr>
          <p:cNvPr id="3" name="Content Placeholder 2"/>
          <p:cNvSpPr>
            <a:spLocks noGrp="1"/>
          </p:cNvSpPr>
          <p:nvPr>
            <p:ph sz="half" idx="2"/>
          </p:nvPr>
        </p:nvSpPr>
        <p:spPr>
          <a:xfrm>
            <a:off x="4724400" y="2184918"/>
            <a:ext cx="3886200" cy="3042047"/>
          </a:xfrm>
        </p:spPr>
        <p:txBody>
          <a:bodyPr/>
          <a:lstStyle/>
          <a:p>
            <a:pPr marL="0" indent="0">
              <a:spcBef>
                <a:spcPts val="344"/>
              </a:spcBef>
              <a:buNone/>
              <a:tabLst>
                <a:tab pos="0"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sz="2700" b="1" dirty="0">
                <a:solidFill>
                  <a:srgbClr val="ED1C24"/>
                </a:solidFill>
                <a:latin typeface="Corbel" panose="020B0503020204020204" pitchFamily="34" charset="0"/>
                <a:ea typeface="Arial" panose="020B0604020202020204" pitchFamily="34" charset="0"/>
              </a:rPr>
              <a:t>Say</a:t>
            </a:r>
          </a:p>
          <a:p>
            <a:pPr marL="285739" indent="-285739">
              <a:spcBef>
                <a:spcPts val="344"/>
              </a:spcBef>
              <a:buClr>
                <a:srgbClr val="008DAE"/>
              </a:buClr>
              <a:buFont typeface="Arial"/>
              <a:buChar char="•"/>
              <a:tabLst>
                <a:tab pos="0"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dirty="0">
                <a:latin typeface="Corbel" panose="020B0503020204020204" pitchFamily="34" charset="0"/>
                <a:ea typeface="Arial" panose="020B0604020202020204" pitchFamily="34" charset="0"/>
              </a:rPr>
              <a:t>Inclusive, not exclusive language.  “We” instead </a:t>
            </a:r>
            <a:br>
              <a:rPr lang="en-US" altLang="en-US" dirty="0">
                <a:latin typeface="Corbel" panose="020B0503020204020204" pitchFamily="34" charset="0"/>
                <a:ea typeface="Arial" panose="020B0604020202020204" pitchFamily="34" charset="0"/>
              </a:rPr>
            </a:br>
            <a:r>
              <a:rPr lang="en-US" altLang="en-US" dirty="0">
                <a:latin typeface="Corbel" panose="020B0503020204020204" pitchFamily="34" charset="0"/>
                <a:ea typeface="Arial" panose="020B0604020202020204" pitchFamily="34" charset="0"/>
              </a:rPr>
              <a:t>of “me”.</a:t>
            </a:r>
          </a:p>
          <a:p>
            <a:pPr marL="285739" indent="-285739">
              <a:spcBef>
                <a:spcPts val="344"/>
              </a:spcBef>
              <a:buClr>
                <a:srgbClr val="008DAE"/>
              </a:buClr>
              <a:buFont typeface="Arial"/>
              <a:buChar char="•"/>
              <a:tabLst>
                <a:tab pos="0"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dirty="0">
                <a:latin typeface="Corbel" panose="020B0503020204020204" pitchFamily="34" charset="0"/>
                <a:ea typeface="Arial" panose="020B0604020202020204" pitchFamily="34" charset="0"/>
              </a:rPr>
              <a:t>Avoid “my idea”.</a:t>
            </a:r>
          </a:p>
          <a:p>
            <a:pPr marL="285739" indent="-285739">
              <a:spcBef>
                <a:spcPts val="344"/>
              </a:spcBef>
              <a:buClr>
                <a:srgbClr val="008DAE"/>
              </a:buClr>
              <a:buFont typeface="Arial"/>
              <a:buChar char="•"/>
              <a:tabLst>
                <a:tab pos="0" algn="l"/>
                <a:tab pos="275817" algn="l"/>
                <a:tab pos="556595" algn="l"/>
                <a:tab pos="837373" algn="l"/>
                <a:tab pos="1118151" algn="l"/>
                <a:tab pos="1398929" algn="l"/>
                <a:tab pos="1679707" algn="l"/>
                <a:tab pos="1960484" algn="l"/>
                <a:tab pos="2241263" algn="l"/>
                <a:tab pos="2522040" algn="l"/>
                <a:tab pos="2802818" algn="l"/>
                <a:tab pos="3083596" algn="l"/>
                <a:tab pos="3364373" algn="l"/>
                <a:tab pos="3645151" algn="l"/>
                <a:tab pos="3925929" algn="l"/>
                <a:tab pos="4206707" algn="l"/>
                <a:tab pos="4487485" algn="l"/>
                <a:tab pos="4768262" algn="l"/>
                <a:tab pos="5049041" algn="l"/>
                <a:tab pos="5329818" algn="l"/>
                <a:tab pos="5610596" algn="l"/>
              </a:tabLst>
            </a:pPr>
            <a:r>
              <a:rPr lang="en-US" altLang="en-US" dirty="0">
                <a:latin typeface="Corbel" panose="020B0503020204020204" pitchFamily="34" charset="0"/>
                <a:ea typeface="Arial" panose="020B0604020202020204" pitchFamily="34" charset="0"/>
              </a:rPr>
              <a:t>Use Gestalt language, where you can.  “In my experience </a:t>
            </a:r>
            <a:r>
              <a:rPr lang="is-IS" altLang="en-US" dirty="0">
                <a:latin typeface="Corbel" panose="020B0503020204020204" pitchFamily="34" charset="0"/>
                <a:ea typeface="Arial" panose="020B0604020202020204" pitchFamily="34" charset="0"/>
              </a:rPr>
              <a:t>…</a:t>
            </a:r>
            <a:r>
              <a:rPr lang="en-CA" altLang="en-US" dirty="0">
                <a:latin typeface="Corbel" panose="020B0503020204020204" pitchFamily="34" charset="0"/>
                <a:ea typeface="Arial" panose="020B0604020202020204" pitchFamily="34" charset="0"/>
              </a:rPr>
              <a:t>”</a:t>
            </a:r>
            <a:endParaRPr lang="en-US" altLang="en-US" dirty="0">
              <a:latin typeface="Corbel" panose="020B0503020204020204" pitchFamily="34" charset="0"/>
              <a:ea typeface="Arial" panose="020B0604020202020204" pitchFamily="34" charset="0"/>
            </a:endParaRPr>
          </a:p>
          <a:p>
            <a:endParaRPr lang="en-CA" dirty="0"/>
          </a:p>
        </p:txBody>
      </p:sp>
      <p:sp>
        <p:nvSpPr>
          <p:cNvPr id="2" name="Title 1"/>
          <p:cNvSpPr>
            <a:spLocks noGrp="1"/>
          </p:cNvSpPr>
          <p:nvPr>
            <p:ph type="title"/>
          </p:nvPr>
        </p:nvSpPr>
        <p:spPr/>
        <p:txBody>
          <a:bodyPr/>
          <a:lstStyle/>
          <a:p>
            <a:pPr>
              <a:defRPr/>
            </a:pPr>
            <a:r>
              <a:rPr lang="en-US" dirty="0" smtClean="0">
                <a:ea typeface="+mj-ea"/>
                <a:cs typeface="Corbel"/>
              </a:rPr>
              <a:t>Summary: Reflexes</a:t>
            </a:r>
            <a:endParaRPr lang="en-US" dirty="0">
              <a:ea typeface="+mj-ea"/>
              <a:cs typeface="Corbel"/>
            </a:endParaRPr>
          </a:p>
        </p:txBody>
      </p:sp>
    </p:spTree>
    <p:extLst>
      <p:ext uri="{BB962C8B-B14F-4D97-AF65-F5344CB8AC3E}">
        <p14:creationId xmlns:p14="http://schemas.microsoft.com/office/powerpoint/2010/main" val="89028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8589"/>
          <a:stretch/>
        </p:blipFill>
        <p:spPr>
          <a:xfrm>
            <a:off x="3505200" y="1231667"/>
            <a:ext cx="4876800" cy="5617002"/>
          </a:xfrm>
          <a:prstGeom prst="rect">
            <a:avLst/>
          </a:prstGeom>
        </p:spPr>
      </p:pic>
      <p:sp>
        <p:nvSpPr>
          <p:cNvPr id="2" name="Content Placeholder 1"/>
          <p:cNvSpPr>
            <a:spLocks noGrp="1"/>
          </p:cNvSpPr>
          <p:nvPr>
            <p:ph idx="1"/>
          </p:nvPr>
        </p:nvSpPr>
        <p:spPr>
          <a:xfrm>
            <a:off x="457200" y="2590800"/>
            <a:ext cx="3048000" cy="3535363"/>
          </a:xfrm>
        </p:spPr>
        <p:txBody>
          <a:bodyPr/>
          <a:lstStyle/>
          <a:p>
            <a:pPr marL="0" indent="0">
              <a:buNone/>
            </a:pPr>
            <a:r>
              <a:rPr lang="en-CA" dirty="0" smtClean="0"/>
              <a:t>You’ll have access to the simulation for 90 days</a:t>
            </a:r>
            <a:endParaRPr lang="en-CA" dirty="0"/>
          </a:p>
          <a:p>
            <a:endParaRPr lang="en-CA" dirty="0"/>
          </a:p>
        </p:txBody>
      </p:sp>
      <p:sp>
        <p:nvSpPr>
          <p:cNvPr id="3" name="Title 2"/>
          <p:cNvSpPr>
            <a:spLocks noGrp="1"/>
          </p:cNvSpPr>
          <p:nvPr>
            <p:ph type="title"/>
          </p:nvPr>
        </p:nvSpPr>
        <p:spPr>
          <a:xfrm>
            <a:off x="457200" y="274638"/>
            <a:ext cx="8229600" cy="957029"/>
          </a:xfrm>
        </p:spPr>
        <p:txBody>
          <a:bodyPr/>
          <a:lstStyle/>
          <a:p>
            <a:r>
              <a:rPr lang="en-CA" dirty="0" smtClean="0"/>
              <a:t>Access to Simulation</a:t>
            </a:r>
            <a:endParaRPr lang="en-CA" dirty="0"/>
          </a:p>
        </p:txBody>
      </p:sp>
      <p:sp>
        <p:nvSpPr>
          <p:cNvPr id="4" name="Rectangle 3"/>
          <p:cNvSpPr/>
          <p:nvPr/>
        </p:nvSpPr>
        <p:spPr>
          <a:xfrm>
            <a:off x="4419600" y="4953000"/>
            <a:ext cx="4076701" cy="1431161"/>
          </a:xfrm>
          <a:prstGeom prst="rect">
            <a:avLst/>
          </a:prstGeom>
        </p:spPr>
        <p:txBody>
          <a:bodyPr wrap="square">
            <a:spAutoFit/>
          </a:bodyPr>
          <a:lstStyle/>
          <a:p>
            <a:r>
              <a:rPr lang="en-CA" sz="2400" dirty="0"/>
              <a:t>“Success is not final, failure is not fatal: it is the courage to continue that counts</a:t>
            </a:r>
            <a:r>
              <a:rPr lang="en-CA" sz="2400" dirty="0" smtClean="0"/>
              <a:t>”                 </a:t>
            </a:r>
            <a:r>
              <a:rPr lang="en-CA" sz="1500" b="1" dirty="0" smtClean="0"/>
              <a:t>W</a:t>
            </a:r>
            <a:r>
              <a:rPr lang="en-CA" sz="1500" b="1" dirty="0"/>
              <a:t>. Churchill</a:t>
            </a:r>
          </a:p>
        </p:txBody>
      </p:sp>
    </p:spTree>
    <p:extLst>
      <p:ext uri="{BB962C8B-B14F-4D97-AF65-F5344CB8AC3E}">
        <p14:creationId xmlns:p14="http://schemas.microsoft.com/office/powerpoint/2010/main" val="32282490"/>
      </p:ext>
    </p:extLst>
  </p:cSld>
  <p:clrMapOvr>
    <a:masterClrMapping/>
  </p:clrMapOvr>
  <p:transition>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The (w)Right Change Model</a:t>
            </a:r>
            <a:r>
              <a:rPr lang="en-US" sz="1000" smtClean="0"/>
              <a:t> </a:t>
            </a:r>
            <a:r>
              <a:rPr lang="en-US" sz="1400" smtClean="0"/>
              <a:t> TM</a:t>
            </a:r>
            <a:endParaRPr lang="en-US" sz="1800" smtClean="0"/>
          </a:p>
        </p:txBody>
      </p:sp>
      <p:sp>
        <p:nvSpPr>
          <p:cNvPr id="9219" name="Rectangle 3"/>
          <p:cNvSpPr>
            <a:spLocks noGrp="1" noChangeArrowheads="1"/>
          </p:cNvSpPr>
          <p:nvPr>
            <p:ph type="body" idx="1"/>
          </p:nvPr>
        </p:nvSpPr>
        <p:spPr>
          <a:xfrm>
            <a:off x="457200" y="1600200"/>
            <a:ext cx="8229600" cy="4953000"/>
          </a:xfrm>
        </p:spPr>
        <p:txBody>
          <a:bodyPr/>
          <a:lstStyle/>
          <a:p>
            <a:pPr eaLnBrk="1" hangingPunct="1">
              <a:lnSpc>
                <a:spcPct val="90000"/>
              </a:lnSpc>
            </a:pPr>
            <a:r>
              <a:rPr lang="en-US" sz="2800" dirty="0" smtClean="0">
                <a:solidFill>
                  <a:srgbClr val="FFFF00"/>
                </a:solidFill>
              </a:rPr>
              <a:t>Me:</a:t>
            </a:r>
            <a:r>
              <a:rPr lang="en-US" sz="2800" dirty="0" smtClean="0"/>
              <a:t> </a:t>
            </a:r>
            <a:r>
              <a:rPr lang="en-US" sz="2800" dirty="0" smtClean="0">
                <a:solidFill>
                  <a:srgbClr val="00FF00"/>
                </a:solidFill>
              </a:rPr>
              <a:t>Trust,</a:t>
            </a:r>
            <a:r>
              <a:rPr lang="en-US" sz="2800" dirty="0" smtClean="0"/>
              <a:t> </a:t>
            </a:r>
            <a:r>
              <a:rPr lang="en-US" sz="2800" dirty="0" smtClean="0">
                <a:solidFill>
                  <a:srgbClr val="00FF00"/>
                </a:solidFill>
              </a:rPr>
              <a:t>Leadership Skills</a:t>
            </a:r>
            <a:r>
              <a:rPr lang="en-US" sz="2800" dirty="0" smtClean="0"/>
              <a:t>, Sharpen the Saw</a:t>
            </a:r>
          </a:p>
          <a:p>
            <a:pPr eaLnBrk="1" hangingPunct="1">
              <a:lnSpc>
                <a:spcPct val="90000"/>
              </a:lnSpc>
            </a:pPr>
            <a:r>
              <a:rPr lang="en-US" sz="2800" dirty="0">
                <a:solidFill>
                  <a:srgbClr val="FFFF00"/>
                </a:solidFill>
              </a:rPr>
              <a:t>Marshall: </a:t>
            </a:r>
            <a:r>
              <a:rPr lang="en-US" sz="2800" dirty="0">
                <a:solidFill>
                  <a:srgbClr val="00FF00"/>
                </a:solidFill>
              </a:rPr>
              <a:t>Urgency-Opportunity, </a:t>
            </a:r>
            <a:r>
              <a:rPr lang="en-US" sz="2800" dirty="0"/>
              <a:t>Focus, Bright spots, </a:t>
            </a:r>
            <a:r>
              <a:rPr lang="en-US" sz="2800" dirty="0">
                <a:solidFill>
                  <a:srgbClr val="00FF00"/>
                </a:solidFill>
              </a:rPr>
              <a:t>Coalitions</a:t>
            </a:r>
            <a:r>
              <a:rPr lang="en-US" sz="2800" dirty="0"/>
              <a:t>/Networks</a:t>
            </a:r>
          </a:p>
          <a:p>
            <a:pPr eaLnBrk="1" hangingPunct="1">
              <a:lnSpc>
                <a:spcPct val="90000"/>
              </a:lnSpc>
            </a:pPr>
            <a:r>
              <a:rPr lang="en-US" sz="2800" dirty="0" smtClean="0">
                <a:solidFill>
                  <a:srgbClr val="FFFF00"/>
                </a:solidFill>
              </a:rPr>
              <a:t>Map:</a:t>
            </a:r>
            <a:r>
              <a:rPr lang="en-US" sz="2800" dirty="0" smtClean="0"/>
              <a:t> </a:t>
            </a:r>
            <a:r>
              <a:rPr lang="en-US" sz="2800" dirty="0" smtClean="0">
                <a:solidFill>
                  <a:srgbClr val="00FF00"/>
                </a:solidFill>
              </a:rPr>
              <a:t>Political Terrain </a:t>
            </a:r>
            <a:r>
              <a:rPr lang="en-US" sz="2800" dirty="0" smtClean="0"/>
              <a:t>(Stakeholders), Disruptive Technologies,</a:t>
            </a:r>
          </a:p>
          <a:p>
            <a:pPr eaLnBrk="1" hangingPunct="1">
              <a:lnSpc>
                <a:spcPct val="90000"/>
              </a:lnSpc>
            </a:pPr>
            <a:r>
              <a:rPr lang="en-US" sz="2800" dirty="0" smtClean="0">
                <a:solidFill>
                  <a:srgbClr val="FFFF00"/>
                </a:solidFill>
              </a:rPr>
              <a:t>Message:</a:t>
            </a:r>
            <a:r>
              <a:rPr lang="en-US" sz="2800" dirty="0" smtClean="0"/>
              <a:t> </a:t>
            </a:r>
            <a:r>
              <a:rPr lang="en-US" sz="2800" dirty="0" smtClean="0">
                <a:solidFill>
                  <a:srgbClr val="00FF00"/>
                </a:solidFill>
              </a:rPr>
              <a:t>Vision, Values</a:t>
            </a:r>
          </a:p>
          <a:p>
            <a:pPr eaLnBrk="1" hangingPunct="1">
              <a:lnSpc>
                <a:spcPct val="90000"/>
              </a:lnSpc>
            </a:pPr>
            <a:r>
              <a:rPr lang="en-US" sz="2800" dirty="0" smtClean="0">
                <a:solidFill>
                  <a:srgbClr val="FFFF00"/>
                </a:solidFill>
              </a:rPr>
              <a:t>Motivate:</a:t>
            </a:r>
            <a:r>
              <a:rPr lang="en-US" sz="2800" dirty="0" smtClean="0"/>
              <a:t> Communicate with the </a:t>
            </a:r>
            <a:r>
              <a:rPr lang="en-US" sz="2800" dirty="0" smtClean="0">
                <a:solidFill>
                  <a:srgbClr val="00FF00"/>
                </a:solidFill>
              </a:rPr>
              <a:t>Elephant</a:t>
            </a:r>
            <a:r>
              <a:rPr lang="en-US" sz="2800" dirty="0" smtClean="0"/>
              <a:t> &amp; </a:t>
            </a:r>
            <a:r>
              <a:rPr lang="en-US" sz="2800" dirty="0" smtClean="0">
                <a:solidFill>
                  <a:srgbClr val="00FF00"/>
                </a:solidFill>
              </a:rPr>
              <a:t>Rider, Path</a:t>
            </a:r>
            <a:r>
              <a:rPr lang="en-US" sz="2800" dirty="0" smtClean="0"/>
              <a:t>, Small Wins</a:t>
            </a:r>
          </a:p>
          <a:p>
            <a:pPr eaLnBrk="1" hangingPunct="1">
              <a:lnSpc>
                <a:spcPct val="90000"/>
              </a:lnSpc>
            </a:pPr>
            <a:r>
              <a:rPr lang="en-US" sz="2800" dirty="0" smtClean="0">
                <a:solidFill>
                  <a:srgbClr val="FFFF00"/>
                </a:solidFill>
              </a:rPr>
              <a:t>Manage:</a:t>
            </a:r>
            <a:r>
              <a:rPr lang="en-US" sz="2800" dirty="0" smtClean="0"/>
              <a:t> Clear Hurdles, </a:t>
            </a:r>
            <a:r>
              <a:rPr lang="en-US" sz="2800" dirty="0" smtClean="0">
                <a:solidFill>
                  <a:srgbClr val="00FF00"/>
                </a:solidFill>
              </a:rPr>
              <a:t>Overcome Resistance</a:t>
            </a:r>
            <a:r>
              <a:rPr lang="en-US" sz="2800" dirty="0" smtClean="0"/>
              <a:t>, Keep an eye out for </a:t>
            </a:r>
            <a:r>
              <a:rPr lang="en-US" sz="2800" dirty="0" smtClean="0">
                <a:solidFill>
                  <a:srgbClr val="00FF00"/>
                </a:solidFill>
              </a:rPr>
              <a:t>Grendel’s Mother</a:t>
            </a:r>
          </a:p>
          <a:p>
            <a:pPr eaLnBrk="1" hangingPunct="1">
              <a:lnSpc>
                <a:spcPct val="90000"/>
              </a:lnSpc>
            </a:pPr>
            <a:endParaRPr lang="en-US" sz="2800" dirty="0" smtClean="0"/>
          </a:p>
          <a:p>
            <a:pPr eaLnBrk="1" hangingPunct="1">
              <a:lnSpc>
                <a:spcPct val="90000"/>
              </a:lnSpc>
            </a:pPr>
            <a:endParaRPr lang="en-US" sz="2800" dirty="0" smtClean="0"/>
          </a:p>
        </p:txBody>
      </p:sp>
    </p:spTree>
    <p:extLst>
      <p:ext uri="{BB962C8B-B14F-4D97-AF65-F5344CB8AC3E}">
        <p14:creationId xmlns:p14="http://schemas.microsoft.com/office/powerpoint/2010/main" val="2074387203"/>
      </p:ext>
    </p:extLst>
  </p:cSld>
  <p:clrMapOvr>
    <a:masterClrMapping/>
  </p:clrMapOvr>
  <p:transition>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r>
              <a:rPr lang="en-US" dirty="0" smtClean="0">
                <a:solidFill>
                  <a:srgbClr val="00FF00"/>
                </a:solidFill>
              </a:rPr>
              <a:t>2) Marshall:</a:t>
            </a:r>
            <a:r>
              <a:rPr lang="en-US" dirty="0" smtClean="0"/>
              <a:t> </a:t>
            </a:r>
            <a:r>
              <a:rPr lang="en-US" dirty="0" smtClean="0">
                <a:solidFill>
                  <a:srgbClr val="FFFF00"/>
                </a:solidFill>
              </a:rPr>
              <a:t>Urgency - Opportunity</a:t>
            </a:r>
            <a:endParaRPr lang="en-US" dirty="0">
              <a:solidFill>
                <a:srgbClr val="FFFF00"/>
              </a:solidFill>
            </a:endParaRPr>
          </a:p>
        </p:txBody>
      </p:sp>
      <p:sp>
        <p:nvSpPr>
          <p:cNvPr id="4" name="Content Placeholder 3"/>
          <p:cNvSpPr>
            <a:spLocks noGrp="1"/>
          </p:cNvSpPr>
          <p:nvPr>
            <p:ph sz="half" idx="1"/>
          </p:nvPr>
        </p:nvSpPr>
        <p:spPr>
          <a:xfrm>
            <a:off x="228600" y="1600200"/>
            <a:ext cx="4800600" cy="5029200"/>
          </a:xfrm>
        </p:spPr>
        <p:txBody>
          <a:bodyPr/>
          <a:lstStyle/>
          <a:p>
            <a:pPr marL="400050">
              <a:lnSpc>
                <a:spcPct val="90000"/>
              </a:lnSpc>
            </a:pPr>
            <a:r>
              <a:rPr lang="en-US" sz="2400" dirty="0">
                <a:solidFill>
                  <a:srgbClr val="00FF00"/>
                </a:solidFill>
              </a:rPr>
              <a:t>Discovery process </a:t>
            </a:r>
            <a:r>
              <a:rPr lang="en-US" sz="2400" dirty="0"/>
              <a:t>step back and examine the big picture to identify critical issues </a:t>
            </a:r>
          </a:p>
          <a:p>
            <a:pPr marL="400050">
              <a:lnSpc>
                <a:spcPct val="90000"/>
              </a:lnSpc>
            </a:pPr>
            <a:r>
              <a:rPr lang="en-US" sz="2400" dirty="0"/>
              <a:t>Understand the </a:t>
            </a:r>
            <a:r>
              <a:rPr lang="en-US" sz="2400" dirty="0">
                <a:solidFill>
                  <a:schemeClr val="accent6">
                    <a:lumMod val="60000"/>
                    <a:lumOff val="40000"/>
                  </a:schemeClr>
                </a:solidFill>
              </a:rPr>
              <a:t>vulnerability</a:t>
            </a:r>
            <a:r>
              <a:rPr lang="en-US" sz="2400" dirty="0"/>
              <a:t> in the organization (or, create it - Cortez)</a:t>
            </a:r>
          </a:p>
          <a:p>
            <a:pPr marL="400050">
              <a:lnSpc>
                <a:spcPct val="90000"/>
              </a:lnSpc>
            </a:pPr>
            <a:r>
              <a:rPr lang="en-US" sz="2400" dirty="0"/>
              <a:t>Who are the </a:t>
            </a:r>
            <a:r>
              <a:rPr lang="en-US" sz="2400" dirty="0">
                <a:solidFill>
                  <a:schemeClr val="accent6">
                    <a:lumMod val="60000"/>
                    <a:lumOff val="40000"/>
                  </a:schemeClr>
                </a:solidFill>
              </a:rPr>
              <a:t>antagonists </a:t>
            </a:r>
            <a:r>
              <a:rPr lang="en-US" sz="2400" dirty="0"/>
              <a:t>(unite against)?  </a:t>
            </a:r>
          </a:p>
          <a:p>
            <a:pPr marL="400050">
              <a:lnSpc>
                <a:spcPct val="90000"/>
              </a:lnSpc>
            </a:pPr>
            <a:r>
              <a:rPr lang="en-US" sz="2400" dirty="0"/>
              <a:t>Achieved when </a:t>
            </a:r>
            <a:r>
              <a:rPr lang="en-US" sz="2400" dirty="0">
                <a:solidFill>
                  <a:schemeClr val="accent6">
                    <a:lumMod val="60000"/>
                    <a:lumOff val="40000"/>
                  </a:schemeClr>
                </a:solidFill>
              </a:rPr>
              <a:t>75% </a:t>
            </a:r>
            <a:r>
              <a:rPr lang="en-US" sz="2400" dirty="0"/>
              <a:t>of your leadership </a:t>
            </a:r>
            <a:r>
              <a:rPr lang="en-US" sz="2400" dirty="0" smtClean="0"/>
              <a:t>team is </a:t>
            </a:r>
            <a:r>
              <a:rPr lang="en-US" sz="2400" dirty="0"/>
              <a:t>honestly convinced </a:t>
            </a:r>
          </a:p>
          <a:p>
            <a:endParaRPr lang="en-US" sz="2400" dirty="0"/>
          </a:p>
        </p:txBody>
      </p:sp>
      <p:pic>
        <p:nvPicPr>
          <p:cNvPr id="11266" name="Picture 2" descr="https://encrypted-tbn0.gstatic.com/images?q=tbn:ANd9GcSjmxqkE_Zzjkmqdc18J1EYBxGjwuKwxnqIJrXSUSEO4_a1pPB4B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362200"/>
            <a:ext cx="3382553"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94964"/>
      </p:ext>
    </p:extLst>
  </p:cSld>
  <p:clrMapOvr>
    <a:masterClrMapping/>
  </p:clrMapOvr>
  <p:transition>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2) </a:t>
            </a:r>
            <a:r>
              <a:rPr lang="en-US" dirty="0" smtClean="0">
                <a:solidFill>
                  <a:srgbClr val="00FF00"/>
                </a:solidFill>
              </a:rPr>
              <a:t>Marshall: </a:t>
            </a:r>
            <a:r>
              <a:rPr lang="en-US" dirty="0" smtClean="0"/>
              <a:t/>
            </a:r>
            <a:br>
              <a:rPr lang="en-US" dirty="0" smtClean="0"/>
            </a:br>
            <a:r>
              <a:rPr lang="en-US" dirty="0" smtClean="0"/>
              <a:t>Create </a:t>
            </a:r>
            <a:r>
              <a:rPr lang="en-US" dirty="0"/>
              <a:t>a Powerful </a:t>
            </a:r>
            <a:r>
              <a:rPr lang="en-US" dirty="0" smtClean="0"/>
              <a:t>Coalition</a:t>
            </a:r>
            <a:endParaRPr lang="en-US" dirty="0"/>
          </a:p>
        </p:txBody>
      </p:sp>
      <p:sp>
        <p:nvSpPr>
          <p:cNvPr id="4" name="Content Placeholder 3"/>
          <p:cNvSpPr>
            <a:spLocks noGrp="1"/>
          </p:cNvSpPr>
          <p:nvPr>
            <p:ph sz="half" idx="2"/>
          </p:nvPr>
        </p:nvSpPr>
        <p:spPr>
          <a:xfrm>
            <a:off x="3276600" y="1600200"/>
            <a:ext cx="5791200" cy="4525963"/>
          </a:xfrm>
        </p:spPr>
        <p:txBody>
          <a:bodyPr/>
          <a:lstStyle/>
          <a:p>
            <a:pPr marL="57150" indent="0">
              <a:buNone/>
            </a:pPr>
            <a:r>
              <a:rPr lang="en-US" dirty="0" smtClean="0"/>
              <a:t>High Performance Teams</a:t>
            </a:r>
          </a:p>
          <a:p>
            <a:pPr marL="514350" indent="-457200"/>
            <a:r>
              <a:rPr lang="en-US" sz="2000" dirty="0" smtClean="0"/>
              <a:t>they </a:t>
            </a:r>
            <a:r>
              <a:rPr lang="en-US" sz="2000" dirty="0"/>
              <a:t>contain people with special skills</a:t>
            </a:r>
          </a:p>
          <a:p>
            <a:pPr marL="514350" indent="-457200"/>
            <a:r>
              <a:rPr lang="en-US" sz="2000" dirty="0"/>
              <a:t>they commit to a common purpose, establish specific goals</a:t>
            </a:r>
          </a:p>
          <a:p>
            <a:pPr marL="514350" indent="-457200"/>
            <a:r>
              <a:rPr lang="en-US" sz="2000" dirty="0"/>
              <a:t>they have the leadership and structure to provide focus and direction</a:t>
            </a:r>
          </a:p>
          <a:p>
            <a:pPr marL="514350" indent="-457200"/>
            <a:r>
              <a:rPr lang="en-US" sz="2000" dirty="0"/>
              <a:t>they hold themselves accountable at both the individual and team levels</a:t>
            </a:r>
          </a:p>
          <a:p>
            <a:pPr marL="514350" indent="-457200"/>
            <a:r>
              <a:rPr lang="en-US" sz="2000" dirty="0"/>
              <a:t>there is high mutual trust among members</a:t>
            </a:r>
          </a:p>
          <a:p>
            <a:pPr marL="914400" lvl="1" indent="-457200" eaLnBrk="1" hangingPunct="1"/>
            <a:r>
              <a:rPr lang="en-US" sz="2000" dirty="0">
                <a:solidFill>
                  <a:srgbClr val="00FF00"/>
                </a:solidFill>
              </a:rPr>
              <a:t>Size 5-7 people</a:t>
            </a:r>
          </a:p>
          <a:p>
            <a:pPr marL="0" indent="0">
              <a:lnSpc>
                <a:spcPct val="90000"/>
              </a:lnSpc>
              <a:buNone/>
            </a:pPr>
            <a:endParaRPr lang="en-US" sz="2000" dirty="0"/>
          </a:p>
          <a:p>
            <a:pPr marL="0" indent="0">
              <a:lnSpc>
                <a:spcPct val="90000"/>
              </a:lnSpc>
              <a:buNone/>
            </a:pPr>
            <a:r>
              <a:rPr lang="en-US" sz="2000" dirty="0" smtClean="0"/>
              <a:t>Spirit of Cooperation </a:t>
            </a:r>
          </a:p>
          <a:p>
            <a:pPr marL="0" indent="0">
              <a:lnSpc>
                <a:spcPct val="90000"/>
              </a:lnSpc>
              <a:buNone/>
            </a:pPr>
            <a:r>
              <a:rPr lang="en-US" sz="2000" dirty="0" smtClean="0"/>
              <a:t>	Swift Trust: Leaders go first</a:t>
            </a:r>
            <a:endParaRPr lang="en-US" sz="2000" dirty="0"/>
          </a:p>
          <a:p>
            <a:endParaRPr lang="en-US" dirty="0"/>
          </a:p>
        </p:txBody>
      </p:sp>
      <p:pic>
        <p:nvPicPr>
          <p:cNvPr id="14338" name="Picture 2" descr="https://encrypted-tbn1.gstatic.com/images?q=tbn:ANd9GcSIEy79eZNu72gbA54KcX9sUd03ln2xmkDnY6bC77Kkbvk81nPD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2854983" cy="2553824"/>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49" y="4254381"/>
            <a:ext cx="285498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581262"/>
      </p:ext>
    </p:extLst>
  </p:cSld>
  <p:clrMapOvr>
    <a:masterClrMapping/>
  </p:clrMapOvr>
  <p:transition>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solidFill>
                  <a:srgbClr val="00FF00"/>
                </a:solidFill>
              </a:rPr>
              <a:t>3) MAP:</a:t>
            </a:r>
            <a:r>
              <a:rPr lang="en-US" dirty="0" smtClean="0"/>
              <a:t> </a:t>
            </a:r>
            <a:r>
              <a:rPr lang="en-US" dirty="0" smtClean="0">
                <a:solidFill>
                  <a:srgbClr val="00FF00"/>
                </a:solidFill>
              </a:rPr>
              <a:t>Forces of Change </a:t>
            </a:r>
          </a:p>
        </p:txBody>
      </p:sp>
      <p:sp>
        <p:nvSpPr>
          <p:cNvPr id="23555" name="Rectangle 3" descr="Rectangle: Click to edit Master text styles&#10;Second level&#10;Third level&#10;Fourth level&#10;Fifth level"/>
          <p:cNvSpPr>
            <a:spLocks noGrp="1" noChangeArrowheads="1"/>
          </p:cNvSpPr>
          <p:nvPr>
            <p:ph type="body" idx="1"/>
          </p:nvPr>
        </p:nvSpPr>
        <p:spPr>
          <a:xfrm>
            <a:off x="228600" y="1905000"/>
            <a:ext cx="8686800" cy="4114800"/>
          </a:xfrm>
        </p:spPr>
        <p:txBody>
          <a:bodyPr/>
          <a:lstStyle/>
          <a:p>
            <a:pPr eaLnBrk="1" hangingPunct="1"/>
            <a:r>
              <a:rPr lang="en-US" dirty="0" smtClean="0"/>
              <a:t>Task: </a:t>
            </a:r>
            <a:r>
              <a:rPr lang="en-US" dirty="0" smtClean="0">
                <a:solidFill>
                  <a:srgbClr val="00FF00"/>
                </a:solidFill>
              </a:rPr>
              <a:t>What ‘environmental’ forces are causing organizations to change? (now / future)</a:t>
            </a:r>
          </a:p>
          <a:p>
            <a:pPr lvl="1" eaLnBrk="1" hangingPunct="1"/>
            <a:r>
              <a:rPr lang="en-US" b="1" dirty="0" smtClean="0"/>
              <a:t>Economic</a:t>
            </a:r>
          </a:p>
          <a:p>
            <a:pPr lvl="1" eaLnBrk="1" hangingPunct="1"/>
            <a:r>
              <a:rPr lang="en-US" b="1" dirty="0" smtClean="0"/>
              <a:t>Political/Legal</a:t>
            </a:r>
          </a:p>
          <a:p>
            <a:pPr lvl="1" eaLnBrk="1" hangingPunct="1"/>
            <a:r>
              <a:rPr lang="en-US" b="1" dirty="0" smtClean="0"/>
              <a:t>Technology</a:t>
            </a:r>
          </a:p>
          <a:p>
            <a:pPr lvl="1" eaLnBrk="1" hangingPunct="1"/>
            <a:r>
              <a:rPr lang="en-US" b="1" dirty="0" smtClean="0"/>
              <a:t>Social/Demographic</a:t>
            </a:r>
          </a:p>
          <a:p>
            <a:pPr lvl="1" eaLnBrk="1" hangingPunct="1"/>
            <a:r>
              <a:rPr lang="en-US" b="1" dirty="0" smtClean="0"/>
              <a:t>Other?</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200399"/>
            <a:ext cx="3530600"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4563293"/>
      </p:ext>
    </p:extLst>
  </p:cSld>
  <p:clrMapOvr>
    <a:masterClrMapping/>
  </p:clrMapOvr>
  <p:transition>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76400" y="274638"/>
            <a:ext cx="7010400" cy="1143000"/>
          </a:xfrm>
        </p:spPr>
        <p:txBody>
          <a:bodyPr/>
          <a:lstStyle/>
          <a:p>
            <a:pPr eaLnBrk="1" hangingPunct="1"/>
            <a:r>
              <a:rPr lang="en-US" sz="4000" dirty="0" smtClean="0">
                <a:solidFill>
                  <a:srgbClr val="00FF00"/>
                </a:solidFill>
              </a:rPr>
              <a:t>3) MAP: </a:t>
            </a:r>
            <a:r>
              <a:rPr lang="en-US" sz="4000" dirty="0">
                <a:solidFill>
                  <a:srgbClr val="00FF00"/>
                </a:solidFill>
              </a:rPr>
              <a:t>Force Field </a:t>
            </a:r>
            <a:r>
              <a:rPr lang="en-US" sz="4000" dirty="0" smtClean="0">
                <a:solidFill>
                  <a:srgbClr val="00FF00"/>
                </a:solidFill>
              </a:rPr>
              <a:t>Analysis</a:t>
            </a:r>
            <a:r>
              <a:rPr lang="en-US" sz="4000" dirty="0" smtClean="0"/>
              <a:t/>
            </a:r>
            <a:br>
              <a:rPr lang="en-US" sz="4000" dirty="0" smtClean="0"/>
            </a:br>
            <a:r>
              <a:rPr lang="en-US" sz="4000" dirty="0" smtClean="0">
                <a:solidFill>
                  <a:schemeClr val="tx1"/>
                </a:solidFill>
              </a:rPr>
              <a:t>Kurt Lewin</a:t>
            </a:r>
          </a:p>
        </p:txBody>
      </p:sp>
      <p:sp>
        <p:nvSpPr>
          <p:cNvPr id="17411" name="Rectangle 3"/>
          <p:cNvSpPr>
            <a:spLocks noGrp="1" noChangeArrowheads="1"/>
          </p:cNvSpPr>
          <p:nvPr>
            <p:ph type="body" idx="1"/>
          </p:nvPr>
        </p:nvSpPr>
        <p:spPr>
          <a:xfrm>
            <a:off x="381000" y="2057400"/>
            <a:ext cx="8229600" cy="4525963"/>
          </a:xfrm>
        </p:spPr>
        <p:txBody>
          <a:bodyPr/>
          <a:lstStyle/>
          <a:p>
            <a:pPr eaLnBrk="1" hangingPunct="1">
              <a:lnSpc>
                <a:spcPct val="90000"/>
              </a:lnSpc>
              <a:buFontTx/>
              <a:buNone/>
            </a:pPr>
            <a:endParaRPr lang="en-US" dirty="0" smtClean="0">
              <a:solidFill>
                <a:schemeClr val="tx2"/>
              </a:solidFill>
            </a:endParaRPr>
          </a:p>
        </p:txBody>
      </p:sp>
      <p:pic>
        <p:nvPicPr>
          <p:cNvPr id="17412" name="Picture 6" descr="lewi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
            <a:ext cx="118586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9812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818992"/>
      </p:ext>
    </p:extLst>
  </p:cSld>
  <p:clrMapOvr>
    <a:masterClrMapping/>
  </p:clrMapOvr>
  <p:transition>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Lewin’s Force Field Steps</a:t>
            </a:r>
          </a:p>
        </p:txBody>
      </p:sp>
      <p:sp>
        <p:nvSpPr>
          <p:cNvPr id="18435" name="Rectangle 3"/>
          <p:cNvSpPr>
            <a:spLocks noGrp="1" noChangeArrowheads="1"/>
          </p:cNvSpPr>
          <p:nvPr>
            <p:ph type="body" idx="1"/>
          </p:nvPr>
        </p:nvSpPr>
        <p:spPr>
          <a:xfrm>
            <a:off x="457200" y="1600200"/>
            <a:ext cx="8229600" cy="4953000"/>
          </a:xfrm>
        </p:spPr>
        <p:txBody>
          <a:bodyPr/>
          <a:lstStyle/>
          <a:p>
            <a:pPr marL="609600" indent="-609600" eaLnBrk="1" hangingPunct="1">
              <a:lnSpc>
                <a:spcPct val="80000"/>
              </a:lnSpc>
              <a:buFontTx/>
              <a:buAutoNum type="arabicPeriod"/>
            </a:pPr>
            <a:r>
              <a:rPr lang="en-US" sz="2800" b="1" dirty="0" smtClean="0"/>
              <a:t>Understand / Describe </a:t>
            </a:r>
            <a:r>
              <a:rPr lang="en-US" sz="2800" b="1" dirty="0" smtClean="0">
                <a:solidFill>
                  <a:srgbClr val="FFFF00"/>
                </a:solidFill>
              </a:rPr>
              <a:t>Current</a:t>
            </a:r>
            <a:r>
              <a:rPr lang="en-US" sz="2800" b="1" dirty="0" smtClean="0"/>
              <a:t> Situation</a:t>
            </a:r>
          </a:p>
          <a:p>
            <a:pPr marL="609600" indent="-609600" eaLnBrk="1" hangingPunct="1">
              <a:lnSpc>
                <a:spcPct val="80000"/>
              </a:lnSpc>
              <a:buFontTx/>
              <a:buAutoNum type="arabicPeriod"/>
            </a:pPr>
            <a:r>
              <a:rPr lang="en-US" sz="2800" b="1" dirty="0" smtClean="0"/>
              <a:t>Identify where current situation will go if no action taken</a:t>
            </a:r>
          </a:p>
          <a:p>
            <a:pPr marL="609600" indent="-609600" eaLnBrk="1" hangingPunct="1">
              <a:lnSpc>
                <a:spcPct val="80000"/>
              </a:lnSpc>
              <a:buFontTx/>
              <a:buAutoNum type="arabicPeriod"/>
            </a:pPr>
            <a:r>
              <a:rPr lang="en-US" sz="2800" b="1" dirty="0" smtClean="0"/>
              <a:t>List </a:t>
            </a:r>
            <a:r>
              <a:rPr lang="en-US" sz="2800" b="1" dirty="0" smtClean="0">
                <a:solidFill>
                  <a:srgbClr val="00FF00"/>
                </a:solidFill>
              </a:rPr>
              <a:t>forces driving change </a:t>
            </a:r>
            <a:r>
              <a:rPr lang="en-US" sz="2800" b="1" dirty="0" smtClean="0"/>
              <a:t>/ </a:t>
            </a:r>
            <a:r>
              <a:rPr lang="en-US" sz="2800" b="1" dirty="0" smtClean="0">
                <a:solidFill>
                  <a:srgbClr val="00FF00"/>
                </a:solidFill>
              </a:rPr>
              <a:t>restraining forces</a:t>
            </a:r>
          </a:p>
          <a:p>
            <a:pPr marL="609600" indent="-609600" eaLnBrk="1" hangingPunct="1">
              <a:lnSpc>
                <a:spcPct val="80000"/>
              </a:lnSpc>
              <a:buFontTx/>
              <a:buAutoNum type="arabicPeriod"/>
            </a:pPr>
            <a:r>
              <a:rPr lang="en-US" sz="2800" b="1" dirty="0" smtClean="0"/>
              <a:t>Discuss all the forces – can they be changed?  Which are the </a:t>
            </a:r>
            <a:r>
              <a:rPr lang="en-US" sz="2800" b="1" dirty="0" smtClean="0">
                <a:solidFill>
                  <a:srgbClr val="00FF00"/>
                </a:solidFill>
              </a:rPr>
              <a:t>critical ones</a:t>
            </a:r>
            <a:r>
              <a:rPr lang="en-US" sz="2800" b="1" dirty="0" smtClean="0"/>
              <a:t>?</a:t>
            </a:r>
          </a:p>
          <a:p>
            <a:pPr marL="609600" indent="-609600" eaLnBrk="1" hangingPunct="1">
              <a:lnSpc>
                <a:spcPct val="80000"/>
              </a:lnSpc>
              <a:buFontTx/>
              <a:buAutoNum type="arabicPeriod"/>
            </a:pPr>
            <a:r>
              <a:rPr lang="en-US" sz="2800" b="1" dirty="0" smtClean="0"/>
              <a:t>Determine if you can </a:t>
            </a:r>
            <a:r>
              <a:rPr lang="en-US" sz="2800" b="1" dirty="0" smtClean="0">
                <a:solidFill>
                  <a:srgbClr val="FFFF00"/>
                </a:solidFill>
              </a:rPr>
              <a:t>negate the restraining / enhance the driving</a:t>
            </a:r>
          </a:p>
          <a:p>
            <a:pPr marL="609600" indent="-609600" eaLnBrk="1" hangingPunct="1">
              <a:lnSpc>
                <a:spcPct val="80000"/>
              </a:lnSpc>
              <a:buFontTx/>
              <a:buAutoNum type="arabicPeriod"/>
            </a:pPr>
            <a:r>
              <a:rPr lang="en-US" sz="2800" b="1" dirty="0" smtClean="0"/>
              <a:t>Recognize that changing one might impact the others (both positively and negatively)</a:t>
            </a:r>
          </a:p>
        </p:txBody>
      </p:sp>
    </p:spTree>
    <p:extLst>
      <p:ext uri="{BB962C8B-B14F-4D97-AF65-F5344CB8AC3E}">
        <p14:creationId xmlns:p14="http://schemas.microsoft.com/office/powerpoint/2010/main" val="2851583269"/>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1994"/>
          <a:stretch/>
        </p:blipFill>
        <p:spPr>
          <a:xfrm>
            <a:off x="838199" y="2057400"/>
            <a:ext cx="3845233" cy="3200400"/>
          </a:xfrm>
          <a:prstGeom prst="rect">
            <a:avLst/>
          </a:prstGeom>
        </p:spPr>
      </p:pic>
      <p:sp>
        <p:nvSpPr>
          <p:cNvPr id="5" name="Rectangle 4"/>
          <p:cNvSpPr/>
          <p:nvPr/>
        </p:nvSpPr>
        <p:spPr>
          <a:xfrm>
            <a:off x="76200" y="228600"/>
            <a:ext cx="8991600" cy="1015663"/>
          </a:xfrm>
          <a:prstGeom prst="rect">
            <a:avLst/>
          </a:prstGeom>
        </p:spPr>
        <p:txBody>
          <a:bodyPr wrap="square">
            <a:spAutoFit/>
          </a:bodyPr>
          <a:lstStyle/>
          <a:p>
            <a:pPr algn="ctr"/>
            <a:r>
              <a:rPr lang="en-CA" sz="6000" dirty="0" err="1">
                <a:solidFill>
                  <a:srgbClr val="FFFF00"/>
                </a:solidFill>
                <a:latin typeface="Trebuchet MS" panose="020B0603020202020204" pitchFamily="34" charset="0"/>
              </a:rPr>
              <a:t>生き甲斐</a:t>
            </a:r>
            <a:endParaRPr lang="en-CA" sz="6000" dirty="0">
              <a:solidFill>
                <a:srgbClr val="FFFF00"/>
              </a:solidFill>
              <a:latin typeface="Trebuchet MS" panose="020B0603020202020204" pitchFamily="34" charset="0"/>
            </a:endParaRPr>
          </a:p>
        </p:txBody>
      </p:sp>
      <p:pic>
        <p:nvPicPr>
          <p:cNvPr id="2" name="Picture 1"/>
          <p:cNvPicPr>
            <a:picLocks noChangeAspect="1"/>
          </p:cNvPicPr>
          <p:nvPr/>
        </p:nvPicPr>
        <p:blipFill>
          <a:blip r:embed="rId4"/>
          <a:stretch>
            <a:fillRect/>
          </a:stretch>
        </p:blipFill>
        <p:spPr>
          <a:xfrm>
            <a:off x="5410200" y="1447800"/>
            <a:ext cx="3286125" cy="4286250"/>
          </a:xfrm>
          <a:prstGeom prst="rect">
            <a:avLst/>
          </a:prstGeom>
        </p:spPr>
      </p:pic>
    </p:spTree>
    <p:extLst>
      <p:ext uri="{BB962C8B-B14F-4D97-AF65-F5344CB8AC3E}">
        <p14:creationId xmlns:p14="http://schemas.microsoft.com/office/powerpoint/2010/main" val="622712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t>Reflection Time</a:t>
            </a:r>
          </a:p>
        </p:txBody>
      </p:sp>
      <p:sp>
        <p:nvSpPr>
          <p:cNvPr id="112643" name="Rectangle 3"/>
          <p:cNvSpPr>
            <a:spLocks noGrp="1" noChangeArrowheads="1"/>
          </p:cNvSpPr>
          <p:nvPr>
            <p:ph type="body" idx="1"/>
          </p:nvPr>
        </p:nvSpPr>
        <p:spPr/>
        <p:txBody>
          <a:bodyPr/>
          <a:lstStyle/>
          <a:p>
            <a:r>
              <a:rPr lang="en-US"/>
              <a:t>You are driving and as you turn the corner you drive into fog – what do you do?</a:t>
            </a:r>
          </a:p>
          <a:p>
            <a:endParaRPr lang="en-US"/>
          </a:p>
        </p:txBody>
      </p:sp>
      <p:pic>
        <p:nvPicPr>
          <p:cNvPr id="112645" name="Picture 5" descr="20051008225447_fog"/>
          <p:cNvPicPr>
            <a:picLocks noChangeAspect="1" noChangeArrowheads="1"/>
          </p:cNvPicPr>
          <p:nvPr/>
        </p:nvPicPr>
        <p:blipFill>
          <a:blip r:embed="rId2" cstate="print"/>
          <a:srcRect/>
          <a:stretch>
            <a:fillRect/>
          </a:stretch>
        </p:blipFill>
        <p:spPr bwMode="auto">
          <a:xfrm>
            <a:off x="1828800" y="2819400"/>
            <a:ext cx="5486400" cy="3718461"/>
          </a:xfrm>
          <a:prstGeom prst="rect">
            <a:avLst/>
          </a:prstGeom>
          <a:noFill/>
        </p:spPr>
      </p:pic>
    </p:spTree>
    <p:extLst>
      <p:ext uri="{BB962C8B-B14F-4D97-AF65-F5344CB8AC3E}">
        <p14:creationId xmlns:p14="http://schemas.microsoft.com/office/powerpoint/2010/main" val="2707073038"/>
      </p:ext>
    </p:extLst>
  </p:cSld>
  <p:clrMapOvr>
    <a:masterClrMapping/>
  </p:clrMapOvr>
  <p:transition>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3500" y="457200"/>
            <a:ext cx="8882063" cy="1143000"/>
          </a:xfrm>
        </p:spPr>
        <p:txBody>
          <a:bodyPr/>
          <a:lstStyle/>
          <a:p>
            <a:r>
              <a:rPr lang="en-US" sz="4000" dirty="0" smtClean="0">
                <a:solidFill>
                  <a:srgbClr val="00FF00"/>
                </a:solidFill>
              </a:rPr>
              <a:t>4) Message:</a:t>
            </a:r>
            <a:r>
              <a:rPr lang="en-US" sz="4000" dirty="0" smtClean="0"/>
              <a:t> Inspire </a:t>
            </a:r>
            <a:r>
              <a:rPr lang="en-US" sz="4000" dirty="0"/>
              <a:t>a Shared Vision</a:t>
            </a:r>
          </a:p>
        </p:txBody>
      </p:sp>
      <p:sp>
        <p:nvSpPr>
          <p:cNvPr id="113667" name="Rectangle 3"/>
          <p:cNvSpPr>
            <a:spLocks noGrp="1" noChangeArrowheads="1"/>
          </p:cNvSpPr>
          <p:nvPr>
            <p:ph type="body" sz="half" idx="1"/>
          </p:nvPr>
        </p:nvSpPr>
        <p:spPr>
          <a:xfrm>
            <a:off x="533400" y="1981200"/>
            <a:ext cx="3886200" cy="5105400"/>
          </a:xfrm>
        </p:spPr>
        <p:txBody>
          <a:bodyPr/>
          <a:lstStyle/>
          <a:p>
            <a:pPr>
              <a:lnSpc>
                <a:spcPct val="90000"/>
              </a:lnSpc>
            </a:pPr>
            <a:r>
              <a:rPr lang="en-US" sz="2800" b="1" dirty="0"/>
              <a:t>You first need to develop a clear vision of the future</a:t>
            </a:r>
          </a:p>
          <a:p>
            <a:pPr>
              <a:lnSpc>
                <a:spcPct val="90000"/>
              </a:lnSpc>
            </a:pPr>
            <a:endParaRPr lang="en-US" sz="2800" b="1" dirty="0"/>
          </a:p>
          <a:p>
            <a:pPr>
              <a:lnSpc>
                <a:spcPct val="90000"/>
              </a:lnSpc>
            </a:pPr>
            <a:endParaRPr lang="en-US" sz="2800" b="1" dirty="0"/>
          </a:p>
          <a:p>
            <a:pPr>
              <a:lnSpc>
                <a:spcPct val="90000"/>
              </a:lnSpc>
            </a:pPr>
            <a:endParaRPr lang="en-US" sz="2800" b="1" dirty="0"/>
          </a:p>
          <a:p>
            <a:pPr>
              <a:lnSpc>
                <a:spcPct val="90000"/>
              </a:lnSpc>
            </a:pPr>
            <a:r>
              <a:rPr lang="en-US" sz="2800" b="1" dirty="0" smtClean="0"/>
              <a:t>Then </a:t>
            </a:r>
            <a:r>
              <a:rPr lang="en-US" sz="2800" b="1" dirty="0"/>
              <a:t>share it with others to “enlist them”</a:t>
            </a:r>
          </a:p>
        </p:txBody>
      </p:sp>
      <p:pic>
        <p:nvPicPr>
          <p:cNvPr id="6146" name="Picture 2" descr="https://encrypted-tbn1.gstatic.com/images?q=tbn:ANd9GcSCTodkEYejK3Gd_i7qgtOWp-7RAZc2g5xgNBjRZd9aK-tL-6M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7526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hQQEBAQEBAUFRUWFBQUFhAUFhQVFBYUFxgVFBcVFRQXHCYeGB0jGRQUHy8gIycpLC0sFR4xNTAqNSYrLCkBCQoKDgwOGg8PGiokHCQpLSk1LCwuLykqLyosKikpLy0pKS0pLykvKik1KiwsKSwsLCwsKSwpKSksKSwsLCksKf/AABEIAOQA3QMBIgACEQEDEQH/xAAcAAABBQEBAQAAAAAAAAAAAAAAAQIEBQYDBwj/xABFEAABAwIDBAcEBwUHBAMAAAABAAIDBBEFEiEGMUFREyJhcYGRoQcyscEUI0JSYnLRgpKy4fAVJDNDY6LCFjRTs3N0g//EABkBAQEBAQEBAAAAAAAAAAAAAAABAgMEBf/EADERAAICAQMCAgkDBQEAAAAAAAABAgMRBBIhMUFRkQUiMkJhcYGh8BMU4SMzscHRUv/aAAwDAQACEQMRAD8A9xQkQgBKkQgFQkQgFQkQgFQkSoASIQgFSIQgBCVCAEIQgBCRCAEJUIAQhIgFQhCAEiVCARMlnawXc4NHMkD4p6qdoMNZM1nSC4aTbUjf3dy1FJv1uhmWcer1O7sfpwbGeP8AeC70+IxSG0crHHfZrgTbuC8u2tpGwBwbcNytcNe2x1Vls5gbzFHNJI5jnNuAzRwad13cyF7ZUVKCkpP6nljdbuw15Hor3gakgDmdEkcwd7rge4grC1mzZPWbI5x5P1J/aVBLVmndmzOY4HeLgg8tFqvR12L1Z8/IxPVTrfrQ4+Z64hYaq+muaXGoBFr9Rxbpa/BoVBhuP1c1Q+GOaTqMze/qetl+0VzWkTWd6NvUtP2GesIXnddtDWQBpkc4X0Fwwg+ICbhO3s5lyvaJBlPUAs6/O4Hy4rT0Fm3cmn9SLWQzhpo9GQsRLtvMD/hMaORDr+dx8FJwvbV8ssUZjZZ7mi4J0vxsuc9JZBZePM6Q1MJvCz5GuQuFZWNhYZJDZo3mxPZuCoX7dxXsI5COfVHpdcq6LLOYLJ0ndCv2ng0qFnm7bw8WSj9lvycuzdsaY73OHex3yWnprl7rMrU1P3kXaFVN2ppj/nDxDh8l2Zj9O7dUR/vAfFc3VYusX5G1bB+8vMnoUdmIxndKw/tN/Vd2uvqPNYaa6m00+gqEIUKCEIQAhCEAIQhAC4Vrbsd5rs4cl5xtRgsrYS+N8ssgNiHvJI4Zh2g2XWqEZvDeDlZKUVwsjfaHSl1MXD7rm+YzD4HzWgxCp6KB8jACWsu0cOQ8Nyi49H0lI8uGuVriOW6/oSmYNJ9IomtJ62QxOJ+80Zb+Oh8VtvMEn2ZlLEm/FFDsrtdO+ofT1To3AkBjmtyuBIvZw3EHcLcRxvo/2g4d1WTjiejf4jqu+I8lhK6eeGo6cMyuaQC3eMzDe2vHSy9c2ipxJTTNcLi2ax/CQ75LvzTYpI5cWwaF2fqempKd7t7omZu/KA71usRs0THjIaftQTsPeHROH8J9Vptgp81E1v3HyM/3Zh6OCzNc3osapHcDO5p7pGSAfFvkucffibfus3uKYeJ4nRnjuPJ3ArCbONdFiETXCxJkjI5ENcbf7V6FPUNZlLjYFwbfhd2g8zYeIVLi2FWq6aqYN0jWyftAsDvWx8Fqi3EZVvo19zNteZKa6ombRN/u7u9vxsszgTstRTA8JIx6gLVY6L08ncD6hZHDnWqIf/lZ/EFql/02hYvXTPUMViDonNcAQSLg7jqFQOwWE/5TfC4+C0ddTdLG5geWXt122uLEHS4IVFUYHPGC9tZcNFy18LDcDW2ZpFl5IzlH2Xg7yhGXVEd2BxH7JHc4rm/Z6M8XDxH6KzWIqfaFKyaSIUjXNY5zc4mLXWBIHVLCOHNdo3XPpJnGVNXeKIW2V6Z8UUbj1iwkm19XhttOC0kmypvpKPFv81Q7SYTV1NRTzvo3xRtfThzjJC4W6UEkZXXtqBqFvl3lq7IpNS5OS0tbbTXB57ipMM/Q6GwzFw7RcD1C2uJzPipKGCIkPkyMJBsbCJz3a8NWhee7TTuNdMWMzWOQ62tYNHLsWrw/aY11VTsMBiEMcryC7Ncno2NsbDcC7zXW52S2zkspLP2OdarjuhHu8DP7Knbuz/sv/moceMSsqY4OmlBzDOM7rAXBI3/dutmvLX1RdU104OrWTlve68TPWRvksx1UrItNIr00a2mmzWt2hqZQJmPe1rwHBob1QCLgC4T27SVQ/wA3za39FdYdTdFDFGPsRsb+60D5KQRdY/dVrj9Nfn0L+2s673+fUoW7XVI4xnvafkV2ZtpMN8cZ/eHzVo6nad7GnvAXI4dGf8tngAPgn7jTvrWP0L10mcqPbJ73sYYB1nBtw86XNr2tqtWsjhVE011mNs2JmY8sx0H8XotcvPqHXuWxY4PTp1NJ73kFldpdqqSmeWvlvKN8UbS93ZmDfdPfZaeV1mk8gSs5BSsiByta0aucbAXJ1c5x4km5JK8rz2PZW61/cTfy4++H/gxm0HtEhfTvjp2yOe8W1Y5oaDvJJ3m1xpdY7ZH2gS01Y4TMeYJLBzbdaMjdI1vHjccrW3WPpP8AbeH1cv0dxje/e1skZaT2sc5ov4G6zu1ewjY2OmpwSwC72EkuaB9prt7hzB1SUpJcHtop01ktssxb6Z6ef8GvbQ01XlnbkkB1ztNw78wG/wAVH2zxllNSvzHrPGRrOJvvPcBfVeKSVToTmhkLST7zCW3tuvbeOztW+iwmPGKeKamjZFK0FlQXGW7pNLBj+sWtAu6w/wDIORVV+7Gc8Et9G/pSzlJPq3x5kz2S4gZWVoIIAma5pIsCHMDSAeOrL3/Eo3tA+qqoJt2WWCQn8IewO9A5R8O2TrcMMstKGkvA6TUSXay5Bs6zja53arN47tm+sYW1MbCC3LeO7Dx1sSefNdK7luzLjOThdoJ7c14kljoz1/amm6Sknb2Ag8iCCCo2x+0ArIOufrYyGSjmbXa+3Jw177jgqvD9sHVmG1FT0AtG1zJGNlDpGm2hs5rQQbgjXnyWOwzad1HViWOImBxHSi3Wyn3ja+pGhHcRxTdHZ1OC01znhRZ6xi7bwS/kJ8tViaZ1pYzye0+oWjn2to5Y5Gsq4iSx1mlwa46H7LrFZrCon1MxZAxzi0glwtlGu8u3Bemh+ozzWwakuD2FR6//AApPyn4KrqNtqKOV0T6uJrxvBOgPIu3X7Lru/HIJon9FURPu02yvab91ivCms9T1yqsisuLx8iOvJpW3nnPOR38Tl6yvK6Juac/ilA83fzXrp9mX0PHZ7SPXMeb9Sxv+rCPJ7T8lHXfaB3/bDnOPSOV3xAUdzrAkrz9kdu5BlwKBxLjELkkkgkEk6kmxS0WDRwvL42kEjLqSdLg8e4LH7M49X1k4ibPEAc2skOawDc32Hs46LXYVUSuNQybITFL0YfGHNa6zGOJyuJtq4jfwXabsWYtnKMYP1kiVWz5I5H/dY53kCV5hs/T5wGnXpamCIn8ILpn/APob5re7XVGSinPNob+8QPgSstsbTXkoxybU1B7/AKuFv8Unmt1cQz8f8IzZzLH5yz0FYfb2gqppovoz6iNrGe/C+RoLnHUEMIvYAb+a3Cpv+s6IPdGayFrw4tLXuDDcGxHWtfUcFxrltecZOk1lYzg87DsUi0FdN/8AozN6vuV1j2nxZtgJYX/nYAfRq9QgxGKT3JY3fle0/AqHisIkdBCALvkFyAL5Rv18fRemNlcnhwODhOKypfnmWGxmHzMg6aqydNMGveGXytuL5deRJWhSAW0SrxylueT1xWFgQjgqCrptHxu4gt8CLLQKqx9xYwSNbmy+80by3s7VkHguN1nQ1JIjLnRtfHI0jLZwIIsTwvfXlZT4/aDWOieM5znRlhDkDQLHMHRl0jr2+0N+q32IYFS4gBISWvI95vUeQNOsxw1ta1yFMoNloIqcU3RiRly49IGuJcdS7doe625ctk88M+y9VpHBOUW5d1/tM8QwqoiZLnrKZ00d+tG15hc3XX3RqOy43bwvdNn2Q/R2SU0AhjkAkbEA1pAcBa4bpcgAnU7151tHgMbp3U9G1xzOjjJBc/o8zgHuDjewAPE7wvVY4w0BoFgAAB2DQJXFp8nP0hdCyMdrb+f/AA409a175Y2nrRkBw7wCD8R4LyL2ibNfRagvYLRTXe3k1+9zOzfcd/YtzTbO1cWIGqEsb4nl4fFdzXZHG4sLWJBA1uNx5q32owJtbTPhNs3vRuP2ZBuPxB7CVZpyXxM6W2OltTzmMlz+eKPItiMe+h1Ba4XinaIZGaEanqPsd+Vx8nOXsE+y9K+96aL9lob/AA2XgFcx0ZcHAtc0kEcWuG8ea+kIZMzWu5gHzF1mrnqer0mpUyjKDxnwfywedY3gsVNK+OJlm2aRclx1AJF3EnfdWOz8RdQ10bHFhc6mGYXFg95ad1uCdtiz6+/ONvxcP0Rso76msH/13fuy3V7tHnlOTjGzq+OfqVlV7MpAD0Zidy6z2eliPVZ2fZaekla+VrWGMiVpuHh2Q5hoDzbxsvaVifaFGXdVu8xEDzKzKqK5R66PS99ma54w0+cckzZvaWWpglqJJKZrIwx2Z4fG0h4cRrmdb3eR3rzqPEp45g+INIY6/WuWPINwQOq61+dty0mxOyQqAXVDnGKJwY2FpLWukDbl7rcs9h3nx3bMBpmD/tobcyxh8yQuynPDS4PBt0tUlvzJ+C6L692YjBfaLUS1DTiLmNiYHOaWRnSQgtHu3NrFy1FTtjSOilyVURd0b7MLsribG3VdYpsVLhtQSyP6K517FsbmB1+5huotd7N6d4+rL4zyvnb4h2vqpFySXcXftrZtrMPhjj7Gb2B2opaWr/vEwjux4DiHZczi213AWAyg6lb3Z92aOSS9+kqKiQEagtdK/JY8RlDV5TtRsSaWxkADSbCVnuE8iPsn+rlO9m+JO+mvgnlqDF0by0tnma2NzQXizc2QhwDhYtPDdqtu/fJ5WMi30cq6ozrllePY3ftHqLUrGXtmkHkGu+ZCNjIBne8bmQU8Y73B1Q71lHosNPBX19NG+Z0srC02cI27zYOtkAJ1bxUrZ7aGfDIegbTMc29znL4nXsBvykcOXFbV0NmPzqcZejL084T57NM9ZdextvtpfdfhdeaVPsykcS57Wvcd7g7ed5324qxi9qrQB0lFLfj0T43jwzll1Ywe0yjdbM6WM8nxPNu8sDh6rVV2zOMM81uks95NGIqfZeeMDvJrvgrXZfZWSOohZnkAL23a4uAytOY2BOmgO5bWl2wo5TZlZCT90vDXfuusVWYhtxT0lWJHh0oDSxoiyusdCXdYgW1I0PFelalYbcUuDzx0dlk1CGW32PSEKl2a2shxBr3QZ+plzB7cpGa9hxB3HcrlfPTTWUeqyuVcnCaw12FXOaIPaWnj/V09CpgwG0GGFsgk+71SOy/DxWkwlkNXA0uY1xtlcNRc8yBzT8foQ9p/ELX5Hgf65LK4ZiDqSXMR1SbSM+Y7VSGuOFU9NCWxxshjFnERta3du0A14LM1OP3D2sbYkODHk2sSNCQL21WixiQSxx5Dma67rjstb4rOV9K0C6IrZywIziQfSar6v7oDXEnmXEXAWpqKfJbW4O46LEdMdwO4rdbPVGeGx1ynLfuATAby8nkvtW2ayuFWwdWTqS24P+y/xGneBzWr9nu0DaqiiaXfWwtEUjTv6os1/aHAXvzvyWh2xoWSQCMsFnO6w3ZmgE2Nu2yxNDs7HQzsmgDhfQnO4jKdbWJ3LmoYllHus1MbdOq553R6P4fEl+0DDJ5GsfAwPGVzJBqXNG8Oa0b95HkvO8OinZUxBjn5i5jCAXZizM27C37uguN2l17/APQcwDmO0IuAf1UaSlLTcsPeBf1Ckq8vOTvpfSKpr2Sgn8f+jSsT7QpctiL36I2tvuSQPVaeox2FgN33P3WNc93dlaFR09N9Lqemq2GOEABkNxnIG7PY6DUkga8FuSysHgokoS3MxOwW3LqNzoqwOMUhDumAvkfa1yGjVpAG7UWHM29ZjljqI7tc2SN7SLtIc1zSNdR2Kkl9ntG4WMO6+V7HyNBZc5TYG26wOm8KpxHY00Eb6nDnT522JgD+o4cTlt1iBrbXcsLfHr0PbatNdJfpNxl8Vx5i4n7KoH36B5ZxDXDOAeYd7wPbcqXTYrWUMDI6mlfUBgy/SIXh5cAeqXNcA69ranldZ3DvahUxutVUzZWf+SI5JB3sdo437l6LhWKR1MLJ4TdjxcEix0NiCOBBBCR2v2WZvd8FjURyvH+UYzEfaHR1EEsM8NQwPaW3cxrxm4EdG5xFjY3sFhsEkZ/ei2cXZTPeNC1znjLGAGkf6lzfgNL629N2x2PZUxPkhaGTAFwI0EltS1w5ngd68ep8NcZ8ojt0mRpvwL3DTsN/gucsp8n0NIq5Vf036uVlPsz3bZWl6KhpGEWIhjJHaWhx9SrN7Ad4B7xdDGZQANwAHlolK9CWEfAnNym5eLIE2AU0l81PEe0NaD5hVs+wVI69o3N/K93wcSFkpfZnVMc58dRdznF7nRyywkuJuTZth6rn9DxenHVmqbDn0VR6uDnHzXLK7xPqRrtX9q5P64+zL+o9mER92Z/c5rXD0squu9nJhY54kiLWgm2UtPha9z5KMzb3EYf8aOF/545IXeJBt6K2w7aWpxT+7NpAwnrmQS5mZW8NWg3Li3msvY1hHort1tElKWMeOF0+eDU+zXBRT0z3jfK+/g3qjTvzLXKPh1IIYo4h9hrW95A1PiVIXWKwsHyNRa7rZWS7sLouhC0cBksYcC07isjjuFkXNtRo7tHBy2Ki11LnbcDrD1HEKojMHh9ZJCco1ZfNY8Odu/5KfUYzG4agX7QLqU2mZmIGh4sdoQVBxDZ1r94t2qkKSqqnTvEULC9x3Nb8SdzR2nRejYJh/wBHhZGSC7e48C477dnDwWFp9lgw3DyO4kX77K4pqC1gL95vbxUKWO0M9yRwY0j9p1ifQDzVDRET0w5jM3xabD0spWP1AZEQN/xJTsCwgx0bJOLiXOH4Do0+l/2lSFrsxiWdnROPWbu+am47UlkLrHVxDbjfrf5BZGtLoJBIzQ+8O3mP65q6lxqOqgu1wEjSH9GdDcbwL79LqYLkoGRHeEPqLA3Voeje24Nr8lTYnljaS0m97akblSFrg9e50MjSfdOcHkLgO8NfRK/HDELzM+1ZpjOa4te5ad27mUmwlCXsmleLMfeNl+LftHuuAPAoxKizR3tqNfEb/mgHYhQUjgySeKL6wXa97WjMCAfe46FSqSSFjAyJ0TWNFg1haGgdgCxW0FU49Cx56oaGsHJt7nyFgthsHRWjkmI942Hde5/4j9lZwjo5yktrbwc8QxJ7mujpInzSuBAc1pETL6ZnyuszTfYEnsWZl2W+hy4VSuIfLJNJUzyC9rxtAa0X1sMxtzIJ0uvRcSxtkGh6zvuDf4ngsfiWK9JUx1RYQ6NjmNbe7bOOp3XusuOTtTd+nldufPDSNKqfa7GXUlJJNGAXjK1gIuMziBqLjS1z4KVheKtnOUWDvuk7+64srCSnd9ph7rZvhcLTOFbUZJyWV4Hl1N7Vaptuloo5BxdHIWHt6rgR6q1pfa9TE2mp6mH8RY17O67HE+i1NTs/TS+/BGTzADT5tsVUVPs7pnDqdJH3Pzfx3XP10fQzo5/+o/dHWk9oGHzjq1cX5ZLxnuyyAX8EzYPF43VksQbd8kbpWublyNZm1Gh4kt3clSVvsqB1bKx3ZIy3+4E/BL7NYY4amUxNu/J0YcL9G1hcHOPabsbYd/jnMnJZR6FVRCixxnu46crk9dQmxuuAU5dj4wIQkQAhIhAcamkbILOAvwdxHcVUXI0O8aFXiqq9lnntsVSMjmRVmKYm6MXAv2blYZlVYvHcKkH0eCPrejllIbFcktBJc6xtbdp3rX5BbLYWta3C26yqdmHfUW5OI+BVtdRmjO4jQg3jO8atd2cP0Kpv7MsCCLH0PcVsq6ibKLEkEbnDePP4KolpXwuAc7O03sbW3cCFcmcGRqcPmjuY3acuCrzRTvcC8XHK2h7+a3roGnhbu/Rc3UzeZ9P0QEGkxioa0NzgAAANDGAADcAANFOo5uka8ONzc38dfmos5Y3Uk+a50NezpWtaRqCLDz/VAV1dhIlcIiQ0teC1x3AE2N+zit0WtpqezBoxtgOZ3C/eT6rK43GWvDwOF+8bipkePslpnxudZ4Atm0zZSDv56IyjIqPM4udck6knmUtThTSNyn07mvAc02NvBOlidyHmEIZOoozG4OabEHeFvsKq+liY877a96y9fDlF3W1O5aPA47QtJ+0S7wO70sjKic9gO8A94BXF1Aw8LdxPw3LuuFbWCJhcfAczyWSmY2lM8cc7YA17rFoabhwDhocw048lH2YwEUcLQ7WR2rrfePBToY3XdI52rzcjh5KfhNMXu6V50GjRzPPwVx3LueNvYuYmWaByCckSqEBCEiAEiVIgEUDE27j2FTyoleNB3oRlA6qDZGsJALrho5kAkgeAKbiMd2lZrbd7mOilYbOjka4H+vJanOJImvG5zQfMLRDvsxLpI3ud8j8lekrLYNLklA53b5/zstLmUZofdQsUF2t/MPgVKzKLiB6o/MPmoGV7kxyWd1kwG4WjBTYpHnc1nM/MD5ra1FI1zS2wBtYGwuOWvksmW3mZ+Zv8QWwuozSKKWLpWWPvNuLdu4hVc+FaHKLHkVoqzDMzi+N2Vx38Wu7xwPaFFgmzXDxqCQe8aFXJDLR4hJTmzgS3mFK/6sbbUnyKvZ8ODhuB+KrZNnWXvlITJcEfDquOokDp3lrAbhljd3eRuC2kNbG73Xt7r29FmIsLa3cnvphwKE6GjqcQZGNTc8h8+Spi50zs7/dG4cEkFIXdaTdwHzITp5TcMYLk6ABQDnAvc2NvH0HEq+ijDWho3AWCiYdQdELnV53n5DsU1CoVCRChRyRCEAiQpUiAQqLW+74qSVFrD1fFAYHbSK8blabMT56RnZcfoo21Ed2O7iuGwc94ns5ELRksHnK+471po58wDuYus3Xtsb9qscNqbstyQFtmUetNw0fi+RStcuVQ7rNHIE/BQpS4/WdFE954A2Hau9GD0bA73srCe8tDvmqXbOT6vLzt8VoC20jh+GP4W+SpCCdJWnkWn1WpustVaP8AD5rSMfexRlR3uqYf4kh/G74q1zKoptRm5knzN1EGSQ5OEq45kt0ILLVAbwFwjxRh3WHoudSzOQwcSB56K9NIwtawsaWtAABANgNBZClR9KMhyRi59B2k8ArahoBELnVx3u+Q5BdYYWsFmNDRyAsuqDAqVNulUKOQkSoASISFAF0hKQlNJQA4qHWSdUqQ8qJUahCGZx1wLTrwVPsXJlc7k4kA87f0VpK3Z9kmpBtyubeS5PwsNADBblbgtEHYi26TCJbucO75rjNTTu0Ab+Y3+CscLwnom6m5OpPMoCxaVweeu7sAHzXbcoxd7xUKzKbVm5YOb2j1Wlkded/5W/8AJZbaF15Yh/qN+K0FPLmlefwt+apDjXHrDxV5SSXY0/hHwVBiLrOHerbDX/Vt7kZUSqyW0buZFh3nRRmCwCWpdme1vLrH4D5rlXzhjC48ASoGMbNd5bfUcFKVLgYPQxyO96Z8jz+XQNHkB5q6toqQKOO8oPK5/rzVxdV2Ht6zj2fE/wAlYBRlQ5KE0JyhRwSpoSoBUqRKgCyQp1khCAYU0p5CQhAcXBcnRqSWphahDiyPSy5SU6lAWTnsVBHEAQ9uikNbomSN0UBEkCqKmcsvcGx4gXV25i4OprhVBmIqYzNK0hps03uQRr2K0oH5XkO4gWV46hA4KNJhYeNVSFTibxob7lb4cbRtB5LjHgDc2Y3Nt1ySpU4yggd3yUZUJTHMXP5nTuG5U+1VT9XkG9xDR4q7iGVoCzde/pKyBnAOzH9nX5KkLsxBj4Ihujit8B/xU/gq6F+aeR3LK3yF/iSrEoGd6L7Xh81MCh0fHvUwKM0hwTgmhOCgFSpAE4IASpEqAcksnIsgG2TSE+yLIDnlSZV0siyA5ZU4DROslDUAwNTHtXeyaWoCKWIYxdyxJlQHB8SYyJS3NTWsQhGdGquuFte1Xb2KLNT5tChSplm0Wfom3qJJTwGUeO/4eq0c2C30DnAcguDsHDGkNC0ZOeEahzubnH1VmVW4a+zbcRoQprpEBNo9x71MaFGoWdUKaGrJoAEoCUBOAQCWS2S2RZAFkWS2QgHIS2QgEQlQgG2RZOSIBLIKchANRZOSWQDcqblXSyLIBlkZU+yLIDi5qbkXchJlQHExLk+C6l5UmVAUtRgoJzNOU8x806nwcg3c4myuciMquSYOEcVl1ATrJbKFEsiydZFkAlkWTkIBLIS2RZAF0XQhAKkSoQCIQhAKhCEAiEIQAhCEAIQhACRCEAqRCEAtkiEIBbIQhACEIQAhCEAIuhCA/9k="/>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813" y="4413191"/>
            <a:ext cx="2261787"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536732"/>
      </p:ext>
    </p:extLst>
  </p:cSld>
  <p:clrMapOvr>
    <a:masterClrMapping/>
  </p:clrMapOvr>
  <p:transition>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28600" y="274638"/>
            <a:ext cx="8763000" cy="1143000"/>
          </a:xfrm>
        </p:spPr>
        <p:txBody>
          <a:bodyPr/>
          <a:lstStyle/>
          <a:p>
            <a:r>
              <a:rPr lang="en-US" dirty="0" smtClean="0">
                <a:solidFill>
                  <a:schemeClr val="tx1"/>
                </a:solidFill>
              </a:rPr>
              <a:t> </a:t>
            </a:r>
            <a:r>
              <a:rPr lang="en-US" dirty="0" smtClean="0">
                <a:solidFill>
                  <a:srgbClr val="FFFF00"/>
                </a:solidFill>
              </a:rPr>
              <a:t>Vision</a:t>
            </a:r>
            <a:r>
              <a:rPr lang="en-US" dirty="0" smtClean="0">
                <a:solidFill>
                  <a:schemeClr val="tx1"/>
                </a:solidFill>
              </a:rPr>
              <a:t>: </a:t>
            </a:r>
            <a:r>
              <a:rPr lang="en-US" sz="2800" b="1" dirty="0" smtClean="0">
                <a:solidFill>
                  <a:schemeClr val="tx1"/>
                </a:solidFill>
              </a:rPr>
              <a:t>on </a:t>
            </a:r>
            <a:r>
              <a:rPr lang="en-US" sz="2800" b="1" dirty="0">
                <a:solidFill>
                  <a:schemeClr val="tx1"/>
                </a:solidFill>
              </a:rPr>
              <a:t>a clear day you can see forever</a:t>
            </a:r>
          </a:p>
        </p:txBody>
      </p:sp>
      <p:sp>
        <p:nvSpPr>
          <p:cNvPr id="114691" name="Rectangle 3"/>
          <p:cNvSpPr>
            <a:spLocks noGrp="1" noChangeArrowheads="1"/>
          </p:cNvSpPr>
          <p:nvPr>
            <p:ph type="body" idx="1"/>
          </p:nvPr>
        </p:nvSpPr>
        <p:spPr>
          <a:xfrm>
            <a:off x="228600" y="1447800"/>
            <a:ext cx="6248400" cy="5562600"/>
          </a:xfrm>
        </p:spPr>
        <p:txBody>
          <a:bodyPr/>
          <a:lstStyle/>
          <a:p>
            <a:r>
              <a:rPr lang="en-US" dirty="0"/>
              <a:t>Visions are about possibilities, about desired futures. </a:t>
            </a:r>
          </a:p>
          <a:p>
            <a:r>
              <a:rPr lang="en-US" dirty="0" smtClean="0"/>
              <a:t>Discovery </a:t>
            </a:r>
            <a:r>
              <a:rPr lang="en-US" dirty="0"/>
              <a:t>Points</a:t>
            </a:r>
          </a:p>
          <a:p>
            <a:pPr lvl="1"/>
            <a:r>
              <a:rPr lang="en-US" dirty="0" err="1"/>
              <a:t>Janusian</a:t>
            </a:r>
            <a:r>
              <a:rPr lang="en-US" dirty="0"/>
              <a:t> Thinking (Past/Future)</a:t>
            </a:r>
          </a:p>
          <a:p>
            <a:pPr lvl="1"/>
            <a:r>
              <a:rPr lang="en-US" dirty="0" smtClean="0">
                <a:solidFill>
                  <a:srgbClr val="FFFF00"/>
                </a:solidFill>
              </a:rPr>
              <a:t>Imagine </a:t>
            </a:r>
            <a:r>
              <a:rPr lang="en-US" dirty="0">
                <a:solidFill>
                  <a:srgbClr val="FFFF00"/>
                </a:solidFill>
              </a:rPr>
              <a:t>the Ideal: what is the best that could happen</a:t>
            </a:r>
            <a:r>
              <a:rPr lang="en-US" dirty="0" smtClean="0">
                <a:solidFill>
                  <a:srgbClr val="FFFF00"/>
                </a:solidFill>
              </a:rPr>
              <a:t>?</a:t>
            </a:r>
          </a:p>
          <a:p>
            <a:pPr lvl="1"/>
            <a:r>
              <a:rPr lang="en-US" dirty="0" smtClean="0"/>
              <a:t>Discover the Theme: what / who are you passionate about?</a:t>
            </a:r>
          </a:p>
          <a:p>
            <a:pPr lvl="2"/>
            <a:endParaRPr lang="en-US" dirty="0"/>
          </a:p>
          <a:p>
            <a:pPr>
              <a:buFontTx/>
              <a:buNone/>
            </a:pPr>
            <a:endParaRPr lang="en-US" dirty="0"/>
          </a:p>
        </p:txBody>
      </p:sp>
      <p:pic>
        <p:nvPicPr>
          <p:cNvPr id="114692" name="Picture 4" descr="300px-Janus-Vatican">
            <a:hlinkClick r:id="rId2" tooltip="Roman bust of Janus, Vatican Museums."/>
          </p:cNvPr>
          <p:cNvPicPr>
            <a:picLocks noChangeAspect="1" noChangeArrowheads="1"/>
          </p:cNvPicPr>
          <p:nvPr/>
        </p:nvPicPr>
        <p:blipFill>
          <a:blip r:embed="rId3" cstate="print"/>
          <a:srcRect/>
          <a:stretch>
            <a:fillRect/>
          </a:stretch>
        </p:blipFill>
        <p:spPr bwMode="auto">
          <a:xfrm>
            <a:off x="6380267" y="1524000"/>
            <a:ext cx="2719106" cy="1828800"/>
          </a:xfrm>
          <a:prstGeom prst="rect">
            <a:avLst/>
          </a:prstGeom>
          <a:noFill/>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575" y="3429000"/>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7181" y="5172075"/>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009413"/>
      </p:ext>
    </p:extLst>
  </p:cSld>
  <p:clrMapOvr>
    <a:masterClrMapping/>
  </p:clrMapOvr>
  <p:transition>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304800"/>
            <a:ext cx="8610600" cy="1143000"/>
          </a:xfrm>
        </p:spPr>
        <p:txBody>
          <a:bodyPr/>
          <a:lstStyle/>
          <a:p>
            <a:pPr eaLnBrk="1" hangingPunct="1">
              <a:defRPr/>
            </a:pPr>
            <a:r>
              <a:rPr lang="en-US" sz="4000" smtClean="0"/>
              <a:t>Strategic Visioning</a:t>
            </a:r>
          </a:p>
        </p:txBody>
      </p:sp>
      <p:sp>
        <p:nvSpPr>
          <p:cNvPr id="27651" name="Rectangle 3"/>
          <p:cNvSpPr>
            <a:spLocks noGrp="1" noChangeArrowheads="1"/>
          </p:cNvSpPr>
          <p:nvPr>
            <p:ph type="body" idx="1"/>
          </p:nvPr>
        </p:nvSpPr>
        <p:spPr>
          <a:xfrm>
            <a:off x="457200" y="1371600"/>
            <a:ext cx="8534400" cy="4114800"/>
          </a:xfrm>
        </p:spPr>
        <p:txBody>
          <a:bodyPr/>
          <a:lstStyle/>
          <a:p>
            <a:pPr marL="0" indent="0" eaLnBrk="1" hangingPunct="1">
              <a:lnSpc>
                <a:spcPct val="90000"/>
              </a:lnSpc>
              <a:buNone/>
              <a:defRPr/>
            </a:pPr>
            <a:r>
              <a:rPr lang="en-US" sz="2800" dirty="0" smtClean="0"/>
              <a:t>Henry </a:t>
            </a:r>
            <a:r>
              <a:rPr lang="en-US" sz="2800" dirty="0" err="1" smtClean="0"/>
              <a:t>Mintzberg</a:t>
            </a:r>
            <a:r>
              <a:rPr lang="en-US" sz="2800" dirty="0" smtClean="0"/>
              <a:t> (1994) strategy should involve intuitive glimpses of possibility:</a:t>
            </a:r>
            <a:r>
              <a:rPr lang="en-US" sz="2800" dirty="0" smtClean="0">
                <a:solidFill>
                  <a:srgbClr val="FFFF00"/>
                </a:solidFill>
              </a:rPr>
              <a:t> </a:t>
            </a:r>
            <a:r>
              <a:rPr lang="en-US" sz="2800" dirty="0" smtClean="0">
                <a:solidFill>
                  <a:srgbClr val="66FF33"/>
                </a:solidFill>
              </a:rPr>
              <a:t>The anticipatory principle </a:t>
            </a:r>
            <a:r>
              <a:rPr lang="en-US" sz="2800" dirty="0" smtClean="0">
                <a:solidFill>
                  <a:srgbClr val="FFFF00"/>
                </a:solidFill>
              </a:rPr>
              <a:t>-</a:t>
            </a:r>
            <a:r>
              <a:rPr lang="en-US" sz="2800" b="1" dirty="0" smtClean="0">
                <a:solidFill>
                  <a:srgbClr val="FFFF00"/>
                </a:solidFill>
              </a:rPr>
              <a:t> </a:t>
            </a:r>
            <a:r>
              <a:rPr lang="en-US" sz="2800" dirty="0" smtClean="0">
                <a:solidFill>
                  <a:srgbClr val="FFFF00"/>
                </a:solidFill>
              </a:rPr>
              <a:t>ongoing projection of a future image  (vision)</a:t>
            </a:r>
          </a:p>
          <a:p>
            <a:pPr lvl="1">
              <a:lnSpc>
                <a:spcPct val="90000"/>
              </a:lnSpc>
              <a:defRPr/>
            </a:pPr>
            <a:r>
              <a:rPr lang="en-US" sz="2400" dirty="0">
                <a:solidFill>
                  <a:srgbClr val="FFFF00"/>
                </a:solidFill>
              </a:rPr>
              <a:t>Taking back the </a:t>
            </a:r>
            <a:r>
              <a:rPr lang="en-US" sz="2400" dirty="0" smtClean="0">
                <a:solidFill>
                  <a:srgbClr val="FF0000"/>
                </a:solidFill>
              </a:rPr>
              <a:t>RED</a:t>
            </a:r>
          </a:p>
          <a:p>
            <a:pPr lvl="1">
              <a:lnSpc>
                <a:spcPct val="90000"/>
              </a:lnSpc>
              <a:defRPr/>
            </a:pPr>
            <a:endParaRPr lang="en-US" sz="2400" dirty="0" smtClean="0">
              <a:solidFill>
                <a:srgbClr val="FFFF00"/>
              </a:solidFill>
            </a:endParaRPr>
          </a:p>
          <a:p>
            <a:pPr lvl="1">
              <a:lnSpc>
                <a:spcPct val="90000"/>
              </a:lnSpc>
              <a:defRPr/>
            </a:pPr>
            <a:endParaRPr lang="en-US" sz="2400" dirty="0">
              <a:solidFill>
                <a:srgbClr val="FFFF00"/>
              </a:solidFill>
            </a:endParaRPr>
          </a:p>
          <a:p>
            <a:pPr lvl="1">
              <a:lnSpc>
                <a:spcPct val="90000"/>
              </a:lnSpc>
              <a:defRPr/>
            </a:pPr>
            <a:endParaRPr lang="en-US" sz="2400" dirty="0" smtClean="0">
              <a:solidFill>
                <a:srgbClr val="FFFF00"/>
              </a:solidFill>
            </a:endParaRPr>
          </a:p>
          <a:p>
            <a:pPr lvl="1">
              <a:lnSpc>
                <a:spcPct val="90000"/>
              </a:lnSpc>
              <a:defRPr/>
            </a:pPr>
            <a:r>
              <a:rPr lang="en-US" sz="2400" dirty="0" smtClean="0">
                <a:solidFill>
                  <a:srgbClr val="FFFF00"/>
                </a:solidFill>
              </a:rPr>
              <a:t>Magical – on purpose or on task </a:t>
            </a:r>
            <a:endParaRPr lang="en-US" sz="2400" dirty="0">
              <a:solidFill>
                <a:srgbClr val="FFFF00"/>
              </a:solidFill>
            </a:endParaRPr>
          </a:p>
          <a:p>
            <a:pPr eaLnBrk="1" hangingPunct="1">
              <a:lnSpc>
                <a:spcPct val="90000"/>
              </a:lnSpc>
              <a:defRPr/>
            </a:pPr>
            <a:endParaRPr lang="en-US" sz="2800" dirty="0">
              <a:solidFill>
                <a:srgbClr val="FFFF00"/>
              </a:solidFill>
            </a:endParaRPr>
          </a:p>
          <a:p>
            <a:pPr marL="0" indent="0" eaLnBrk="1" hangingPunct="1">
              <a:lnSpc>
                <a:spcPct val="90000"/>
              </a:lnSpc>
              <a:buNone/>
              <a:defRPr/>
            </a:pPr>
            <a:endParaRPr lang="en-US" sz="2800" b="1" dirty="0" smtClean="0">
              <a:solidFill>
                <a:srgbClr val="FFFF00"/>
              </a:solidFill>
            </a:endParaRPr>
          </a:p>
          <a:p>
            <a:pPr marL="0" indent="0" eaLnBrk="1" hangingPunct="1">
              <a:lnSpc>
                <a:spcPct val="90000"/>
              </a:lnSpc>
              <a:buNone/>
              <a:defRPr/>
            </a:pPr>
            <a:endParaRPr lang="en-US" sz="2800" b="1" dirty="0">
              <a:solidFill>
                <a:srgbClr val="FFFF00"/>
              </a:solidFill>
            </a:endParaRPr>
          </a:p>
        </p:txBody>
      </p:sp>
      <p:pic>
        <p:nvPicPr>
          <p:cNvPr id="2" name="Picture 1"/>
          <p:cNvPicPr>
            <a:picLocks noChangeAspect="1"/>
          </p:cNvPicPr>
          <p:nvPr/>
        </p:nvPicPr>
        <p:blipFill>
          <a:blip r:embed="rId2"/>
          <a:stretch>
            <a:fillRect/>
          </a:stretch>
        </p:blipFill>
        <p:spPr>
          <a:xfrm>
            <a:off x="6781800" y="4572000"/>
            <a:ext cx="1638300" cy="2148179"/>
          </a:xfrm>
          <a:prstGeom prst="rect">
            <a:avLst/>
          </a:prstGeom>
        </p:spPr>
      </p:pic>
    </p:spTree>
    <p:extLst>
      <p:ext uri="{BB962C8B-B14F-4D97-AF65-F5344CB8AC3E}">
        <p14:creationId xmlns:p14="http://schemas.microsoft.com/office/powerpoint/2010/main" val="632667295"/>
      </p:ext>
    </p:extLst>
  </p:cSld>
  <p:clrMapOvr>
    <a:masterClrMapping/>
  </p:clrMapOvr>
  <p:transition>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 y="274638"/>
            <a:ext cx="8991600" cy="1143000"/>
          </a:xfrm>
        </p:spPr>
        <p:txBody>
          <a:bodyPr/>
          <a:lstStyle/>
          <a:p>
            <a:r>
              <a:rPr lang="en-US" dirty="0" smtClean="0">
                <a:solidFill>
                  <a:schemeClr val="tx1"/>
                </a:solidFill>
              </a:rPr>
              <a:t>Vision: Cheering </a:t>
            </a:r>
            <a:r>
              <a:rPr lang="en-US" dirty="0">
                <a:solidFill>
                  <a:schemeClr val="tx1"/>
                </a:solidFill>
              </a:rPr>
              <a:t>About Key </a:t>
            </a:r>
            <a:r>
              <a:rPr lang="en-US" dirty="0">
                <a:solidFill>
                  <a:srgbClr val="FFFF00"/>
                </a:solidFill>
              </a:rPr>
              <a:t>Values</a:t>
            </a:r>
          </a:p>
        </p:txBody>
      </p:sp>
      <p:sp>
        <p:nvSpPr>
          <p:cNvPr id="125955" name="Rectangle 3"/>
          <p:cNvSpPr>
            <a:spLocks noGrp="1" noChangeArrowheads="1"/>
          </p:cNvSpPr>
          <p:nvPr>
            <p:ph type="body" sz="half" idx="1"/>
          </p:nvPr>
        </p:nvSpPr>
        <p:spPr>
          <a:xfrm>
            <a:off x="609600" y="2514600"/>
            <a:ext cx="4611688" cy="4114800"/>
          </a:xfrm>
        </p:spPr>
        <p:txBody>
          <a:bodyPr/>
          <a:lstStyle/>
          <a:p>
            <a:r>
              <a:rPr lang="en-US" sz="2800" dirty="0"/>
              <a:t>Aircraft Carrier</a:t>
            </a:r>
          </a:p>
          <a:p>
            <a:r>
              <a:rPr lang="en-US" sz="2800" dirty="0"/>
              <a:t>“the lost wrench”</a:t>
            </a:r>
          </a:p>
          <a:p>
            <a:r>
              <a:rPr lang="en-US" sz="2800" dirty="0"/>
              <a:t>What did the Captain do?</a:t>
            </a:r>
          </a:p>
          <a:p>
            <a:r>
              <a:rPr lang="en-US" sz="2800" dirty="0"/>
              <a:t>What does this story reinforce</a:t>
            </a:r>
            <a:r>
              <a:rPr lang="en-US" sz="2800" dirty="0" smtClean="0"/>
              <a:t>?</a:t>
            </a:r>
          </a:p>
          <a:p>
            <a:endParaRPr lang="en-US" sz="2800" dirty="0"/>
          </a:p>
          <a:p>
            <a:r>
              <a:rPr lang="en-US" sz="2800" dirty="0" smtClean="0"/>
              <a:t>What are your Values and how will you Cheer?</a:t>
            </a:r>
            <a:endParaRPr lang="en-US" sz="2800" dirty="0"/>
          </a:p>
        </p:txBody>
      </p:sp>
      <p:pic>
        <p:nvPicPr>
          <p:cNvPr id="125956" name="Picture 4" descr="aircraft-carrier-george-washingtonb"/>
          <p:cNvPicPr>
            <a:picLocks noGrp="1" noChangeAspect="1" noChangeArrowheads="1"/>
          </p:cNvPicPr>
          <p:nvPr>
            <p:ph type="clipArt" sz="half" idx="2"/>
          </p:nvPr>
        </p:nvPicPr>
        <p:blipFill>
          <a:blip r:embed="rId2" cstate="print"/>
          <a:srcRect/>
          <a:stretch>
            <a:fillRect/>
          </a:stretch>
        </p:blipFill>
        <p:spPr>
          <a:xfrm>
            <a:off x="5181600" y="2362200"/>
            <a:ext cx="3599136" cy="2620963"/>
          </a:xfrm>
          <a:noFill/>
          <a:ln/>
        </p:spPr>
      </p:pic>
    </p:spTree>
    <p:extLst>
      <p:ext uri="{BB962C8B-B14F-4D97-AF65-F5344CB8AC3E}">
        <p14:creationId xmlns:p14="http://schemas.microsoft.com/office/powerpoint/2010/main" val="1937737548"/>
      </p:ext>
    </p:extLst>
  </p:cSld>
  <p:clrMapOvr>
    <a:masterClrMapping/>
  </p:clrMapOvr>
  <p:transition>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66800" y="381000"/>
            <a:ext cx="7543800" cy="1431925"/>
          </a:xfrm>
        </p:spPr>
        <p:txBody>
          <a:bodyPr/>
          <a:lstStyle/>
          <a:p>
            <a:pPr algn="ctr" eaLnBrk="1" hangingPunct="1">
              <a:defRPr/>
            </a:pPr>
            <a:r>
              <a:rPr lang="en-US" sz="4000" b="0" dirty="0" smtClean="0">
                <a:solidFill>
                  <a:srgbClr val="66FF33"/>
                </a:solidFill>
                <a:effectLst/>
              </a:rPr>
              <a:t>Enlist Others</a:t>
            </a:r>
            <a:r>
              <a:rPr lang="en-US" sz="4000" dirty="0" smtClean="0">
                <a:solidFill>
                  <a:schemeClr val="tx1"/>
                </a:solidFill>
              </a:rPr>
              <a:t/>
            </a:r>
            <a:br>
              <a:rPr lang="en-US" sz="4000" dirty="0" smtClean="0">
                <a:solidFill>
                  <a:schemeClr val="tx1"/>
                </a:solidFill>
              </a:rPr>
            </a:br>
            <a:r>
              <a:rPr lang="en-US" sz="3200" b="0" dirty="0" smtClean="0">
                <a:solidFill>
                  <a:schemeClr val="tx1"/>
                </a:solidFill>
                <a:effectLst/>
              </a:rPr>
              <a:t>Develop a shared sense of destiny</a:t>
            </a:r>
            <a:r>
              <a:rPr lang="en-US" sz="3200" b="0" dirty="0" smtClean="0">
                <a:solidFill>
                  <a:srgbClr val="3366FF"/>
                </a:solidFill>
                <a:effectLst/>
              </a:rPr>
              <a:t/>
            </a:r>
            <a:br>
              <a:rPr lang="en-US" sz="3200" b="0" dirty="0" smtClean="0">
                <a:solidFill>
                  <a:srgbClr val="3366FF"/>
                </a:solidFill>
                <a:effectLst/>
              </a:rPr>
            </a:br>
            <a:endParaRPr lang="en-US" sz="3200" b="0" dirty="0" smtClean="0">
              <a:solidFill>
                <a:srgbClr val="3366FF"/>
              </a:solidFill>
              <a:effectLst/>
            </a:endParaRPr>
          </a:p>
        </p:txBody>
      </p:sp>
      <p:sp>
        <p:nvSpPr>
          <p:cNvPr id="20483" name="Rectangle 3"/>
          <p:cNvSpPr>
            <a:spLocks noGrp="1" noChangeArrowheads="1"/>
          </p:cNvSpPr>
          <p:nvPr>
            <p:ph type="body" idx="1"/>
          </p:nvPr>
        </p:nvSpPr>
        <p:spPr>
          <a:xfrm>
            <a:off x="762000" y="1981200"/>
            <a:ext cx="8382000" cy="4648200"/>
          </a:xfrm>
        </p:spPr>
        <p:txBody>
          <a:bodyPr/>
          <a:lstStyle/>
          <a:p>
            <a:pPr eaLnBrk="1" hangingPunct="1">
              <a:lnSpc>
                <a:spcPct val="90000"/>
              </a:lnSpc>
              <a:defRPr/>
            </a:pPr>
            <a:r>
              <a:rPr lang="en-US" sz="2800" b="1" dirty="0" smtClean="0">
                <a:solidFill>
                  <a:srgbClr val="00FF00"/>
                </a:solidFill>
                <a:effectLst/>
              </a:rPr>
              <a:t>Listen deeply to others</a:t>
            </a:r>
            <a:r>
              <a:rPr lang="en-US" sz="2800" dirty="0" smtClean="0">
                <a:solidFill>
                  <a:srgbClr val="00FF00"/>
                </a:solidFill>
              </a:rPr>
              <a:t> </a:t>
            </a:r>
            <a:r>
              <a:rPr lang="en-US" sz="2800" b="1" dirty="0" smtClean="0">
                <a:solidFill>
                  <a:srgbClr val="00FF00"/>
                </a:solidFill>
                <a:effectLst/>
              </a:rPr>
              <a:t>- what excites them?</a:t>
            </a:r>
          </a:p>
          <a:p>
            <a:pPr lvl="1" eaLnBrk="1" hangingPunct="1">
              <a:lnSpc>
                <a:spcPct val="90000"/>
              </a:lnSpc>
              <a:defRPr/>
            </a:pPr>
            <a:r>
              <a:rPr lang="en-US" sz="2400" dirty="0" smtClean="0">
                <a:effectLst/>
              </a:rPr>
              <a:t>Find the common ground</a:t>
            </a:r>
          </a:p>
          <a:p>
            <a:pPr eaLnBrk="1" hangingPunct="1">
              <a:lnSpc>
                <a:spcPct val="90000"/>
              </a:lnSpc>
              <a:defRPr/>
            </a:pPr>
            <a:r>
              <a:rPr lang="en-US" sz="2800" b="1" dirty="0" smtClean="0">
                <a:solidFill>
                  <a:srgbClr val="00FF00"/>
                </a:solidFill>
                <a:effectLst/>
              </a:rPr>
              <a:t>Discover and appeal to a common purpose</a:t>
            </a:r>
          </a:p>
          <a:p>
            <a:pPr lvl="1" eaLnBrk="1" hangingPunct="1">
              <a:lnSpc>
                <a:spcPct val="90000"/>
              </a:lnSpc>
              <a:defRPr/>
            </a:pPr>
            <a:r>
              <a:rPr lang="en-US" sz="2400" dirty="0" smtClean="0">
                <a:effectLst/>
              </a:rPr>
              <a:t>A chance to be tested, take part in a social experiment, to do something well, do something positive, a chance to change the way things are</a:t>
            </a:r>
          </a:p>
          <a:p>
            <a:pPr eaLnBrk="1" hangingPunct="1">
              <a:lnSpc>
                <a:spcPct val="90000"/>
              </a:lnSpc>
              <a:defRPr/>
            </a:pPr>
            <a:r>
              <a:rPr lang="en-US" sz="2800" b="1" dirty="0" smtClean="0">
                <a:solidFill>
                  <a:srgbClr val="00FF00"/>
                </a:solidFill>
                <a:effectLst/>
              </a:rPr>
              <a:t>Give life to vision by communicating expressively</a:t>
            </a:r>
          </a:p>
          <a:p>
            <a:pPr lvl="1" eaLnBrk="1" hangingPunct="1">
              <a:lnSpc>
                <a:spcPct val="90000"/>
              </a:lnSpc>
              <a:defRPr/>
            </a:pPr>
            <a:r>
              <a:rPr lang="en-US" sz="2400" dirty="0" smtClean="0">
                <a:effectLst/>
              </a:rPr>
              <a:t>Use powerful language – use the three peat, speak from the heart, image-analogy-feel, </a:t>
            </a:r>
          </a:p>
          <a:p>
            <a:pPr lvl="1" eaLnBrk="1" hangingPunct="1">
              <a:lnSpc>
                <a:spcPct val="90000"/>
              </a:lnSpc>
              <a:buFontTx/>
              <a:buNone/>
              <a:defRPr/>
            </a:pPr>
            <a:endParaRPr lang="en-US" sz="2400" dirty="0" smtClean="0">
              <a:effectLst/>
            </a:endParaRPr>
          </a:p>
        </p:txBody>
      </p:sp>
      <p:sp>
        <p:nvSpPr>
          <p:cNvPr id="2" name="Rectangle 1"/>
          <p:cNvSpPr/>
          <p:nvPr/>
        </p:nvSpPr>
        <p:spPr>
          <a:xfrm>
            <a:off x="457200" y="381000"/>
            <a:ext cx="2313454" cy="646331"/>
          </a:xfrm>
          <a:prstGeom prst="rect">
            <a:avLst/>
          </a:prstGeom>
        </p:spPr>
        <p:txBody>
          <a:bodyPr wrap="none">
            <a:spAutoFit/>
          </a:bodyPr>
          <a:lstStyle/>
          <a:p>
            <a:r>
              <a:rPr lang="en-US" sz="3600" dirty="0">
                <a:solidFill>
                  <a:srgbClr val="FFFF00"/>
                </a:solidFill>
              </a:rPr>
              <a:t>Reminder!</a:t>
            </a:r>
          </a:p>
        </p:txBody>
      </p:sp>
    </p:spTree>
    <p:extLst>
      <p:ext uri="{BB962C8B-B14F-4D97-AF65-F5344CB8AC3E}">
        <p14:creationId xmlns:p14="http://schemas.microsoft.com/office/powerpoint/2010/main" val="301742551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solidFill>
                  <a:schemeClr val="tx1"/>
                </a:solidFill>
              </a:rPr>
              <a:t>Language of </a:t>
            </a:r>
            <a:r>
              <a:rPr lang="en-US" dirty="0" smtClean="0">
                <a:solidFill>
                  <a:schemeClr val="tx1"/>
                </a:solidFill>
              </a:rPr>
              <a:t>Change Leaders: </a:t>
            </a:r>
            <a:br>
              <a:rPr lang="en-US" dirty="0" smtClean="0">
                <a:solidFill>
                  <a:schemeClr val="tx1"/>
                </a:solidFill>
              </a:rPr>
            </a:br>
            <a:r>
              <a:rPr lang="en-US" dirty="0" smtClean="0">
                <a:solidFill>
                  <a:schemeClr val="tx1"/>
                </a:solidFill>
              </a:rPr>
              <a:t>Enlist Others</a:t>
            </a:r>
            <a:endParaRPr lang="en-US" dirty="0">
              <a:solidFill>
                <a:schemeClr val="tx1"/>
              </a:solidFill>
            </a:endParaRPr>
          </a:p>
        </p:txBody>
      </p:sp>
      <p:sp>
        <p:nvSpPr>
          <p:cNvPr id="117763" name="Rectangle 3"/>
          <p:cNvSpPr>
            <a:spLocks noGrp="1" noChangeArrowheads="1"/>
          </p:cNvSpPr>
          <p:nvPr>
            <p:ph type="body" idx="1"/>
          </p:nvPr>
        </p:nvSpPr>
        <p:spPr>
          <a:xfrm>
            <a:off x="609600" y="1828800"/>
            <a:ext cx="8305800" cy="4114800"/>
          </a:xfrm>
        </p:spPr>
        <p:txBody>
          <a:bodyPr/>
          <a:lstStyle/>
          <a:p>
            <a:pPr>
              <a:buFontTx/>
              <a:buNone/>
            </a:pPr>
            <a:r>
              <a:rPr lang="en-US" sz="2800" dirty="0"/>
              <a:t>Jay Conger</a:t>
            </a:r>
          </a:p>
          <a:p>
            <a:r>
              <a:rPr lang="en-US" sz="2800" dirty="0"/>
              <a:t>How things are </a:t>
            </a:r>
            <a:r>
              <a:rPr lang="en-US" sz="2800" dirty="0">
                <a:solidFill>
                  <a:srgbClr val="FFFF00"/>
                </a:solidFill>
              </a:rPr>
              <a:t>framed </a:t>
            </a:r>
            <a:r>
              <a:rPr lang="en-US" sz="2800" dirty="0"/>
              <a:t>makes a difference</a:t>
            </a:r>
          </a:p>
          <a:p>
            <a:pPr lvl="1"/>
            <a:r>
              <a:rPr lang="en-US" sz="2400" dirty="0"/>
              <a:t>Focus on </a:t>
            </a:r>
            <a:r>
              <a:rPr lang="en-US" sz="2400" dirty="0">
                <a:solidFill>
                  <a:srgbClr val="FFFF00"/>
                </a:solidFill>
              </a:rPr>
              <a:t>intrinsically appealing goals </a:t>
            </a:r>
            <a:r>
              <a:rPr lang="en-US" sz="2400" dirty="0" smtClean="0">
                <a:solidFill>
                  <a:srgbClr val="FFFF00"/>
                </a:solidFill>
              </a:rPr>
              <a:t>(+) </a:t>
            </a:r>
            <a:r>
              <a:rPr lang="en-US" sz="2400" dirty="0" smtClean="0"/>
              <a:t>and </a:t>
            </a:r>
            <a:r>
              <a:rPr lang="en-US" sz="2400" dirty="0" smtClean="0">
                <a:solidFill>
                  <a:schemeClr val="accent6">
                    <a:lumMod val="60000"/>
                    <a:lumOff val="40000"/>
                  </a:schemeClr>
                </a:solidFill>
              </a:rPr>
              <a:t>values</a:t>
            </a:r>
          </a:p>
          <a:p>
            <a:pPr lvl="1"/>
            <a:r>
              <a:rPr lang="en-US" sz="2400" dirty="0" smtClean="0"/>
              <a:t>Highlight </a:t>
            </a:r>
            <a:r>
              <a:rPr lang="en-US" sz="2400" dirty="0"/>
              <a:t>the </a:t>
            </a:r>
            <a:r>
              <a:rPr lang="en-US" sz="2400" dirty="0">
                <a:solidFill>
                  <a:srgbClr val="FFFF00"/>
                </a:solidFill>
              </a:rPr>
              <a:t>significance of the </a:t>
            </a:r>
            <a:r>
              <a:rPr lang="en-US" sz="2400" dirty="0" smtClean="0">
                <a:solidFill>
                  <a:srgbClr val="FFFF00"/>
                </a:solidFill>
              </a:rPr>
              <a:t>project </a:t>
            </a:r>
            <a:r>
              <a:rPr lang="en-US" sz="2400" dirty="0" smtClean="0"/>
              <a:t>(answer </a:t>
            </a:r>
            <a:r>
              <a:rPr lang="en-US" sz="2400" dirty="0" smtClean="0">
                <a:solidFill>
                  <a:srgbClr val="00FF00"/>
                </a:solidFill>
              </a:rPr>
              <a:t>WHY</a:t>
            </a:r>
            <a:r>
              <a:rPr lang="en-US" sz="2400" dirty="0" smtClean="0"/>
              <a:t>)</a:t>
            </a:r>
            <a:endParaRPr lang="en-US" sz="2400" dirty="0"/>
          </a:p>
          <a:p>
            <a:pPr lvl="1"/>
            <a:r>
              <a:rPr lang="en-US" sz="2400" dirty="0"/>
              <a:t>Who are the </a:t>
            </a:r>
            <a:r>
              <a:rPr lang="en-US" sz="2400" dirty="0">
                <a:solidFill>
                  <a:srgbClr val="FFFF00"/>
                </a:solidFill>
              </a:rPr>
              <a:t>key antagonists</a:t>
            </a:r>
          </a:p>
          <a:p>
            <a:pPr lvl="1"/>
            <a:r>
              <a:rPr lang="en-US" sz="2400" dirty="0"/>
              <a:t>Highlight </a:t>
            </a:r>
            <a:r>
              <a:rPr lang="en-US" sz="2400" dirty="0">
                <a:solidFill>
                  <a:srgbClr val="FFFF00"/>
                </a:solidFill>
              </a:rPr>
              <a:t>why it will succeed</a:t>
            </a:r>
          </a:p>
          <a:p>
            <a:pPr lvl="1"/>
            <a:r>
              <a:rPr lang="en-US" sz="2400" dirty="0"/>
              <a:t>Use analogies, </a:t>
            </a:r>
            <a:r>
              <a:rPr lang="en-US" sz="2400" dirty="0">
                <a:solidFill>
                  <a:srgbClr val="FFFF00"/>
                </a:solidFill>
              </a:rPr>
              <a:t>stories</a:t>
            </a:r>
            <a:r>
              <a:rPr lang="en-US" sz="2400" dirty="0"/>
              <a:t>, metaphors to make your point</a:t>
            </a:r>
          </a:p>
          <a:p>
            <a:pPr lvl="1"/>
            <a:r>
              <a:rPr lang="en-US" sz="2400" dirty="0"/>
              <a:t>Allow your own </a:t>
            </a:r>
            <a:r>
              <a:rPr lang="en-US" sz="2400" dirty="0">
                <a:solidFill>
                  <a:srgbClr val="FFFF00"/>
                </a:solidFill>
              </a:rPr>
              <a:t>emotions</a:t>
            </a:r>
            <a:r>
              <a:rPr lang="en-US" sz="2400" dirty="0"/>
              <a:t> to surface when you speak</a:t>
            </a:r>
          </a:p>
        </p:txBody>
      </p:sp>
      <p:sp>
        <p:nvSpPr>
          <p:cNvPr id="2" name="Rectangle 1"/>
          <p:cNvSpPr/>
          <p:nvPr/>
        </p:nvSpPr>
        <p:spPr>
          <a:xfrm>
            <a:off x="228600" y="1143000"/>
            <a:ext cx="1845377" cy="523220"/>
          </a:xfrm>
          <a:prstGeom prst="rect">
            <a:avLst/>
          </a:prstGeom>
        </p:spPr>
        <p:txBody>
          <a:bodyPr wrap="none">
            <a:spAutoFit/>
          </a:bodyPr>
          <a:lstStyle/>
          <a:p>
            <a:r>
              <a:rPr lang="en-US" sz="2800" dirty="0">
                <a:solidFill>
                  <a:srgbClr val="FFFF00"/>
                </a:solidFill>
              </a:rPr>
              <a:t>Reminder!</a:t>
            </a:r>
          </a:p>
        </p:txBody>
      </p:sp>
    </p:spTree>
    <p:extLst>
      <p:ext uri="{BB962C8B-B14F-4D97-AF65-F5344CB8AC3E}">
        <p14:creationId xmlns:p14="http://schemas.microsoft.com/office/powerpoint/2010/main" val="3393887120"/>
      </p:ext>
    </p:extLst>
  </p:cSld>
  <p:clrMapOvr>
    <a:masterClrMapping/>
  </p:clrMapOvr>
  <p:transition>
    <p:rand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a:t>Power of Emotional Appeals</a:t>
            </a:r>
          </a:p>
        </p:txBody>
      </p:sp>
      <p:pic>
        <p:nvPicPr>
          <p:cNvPr id="144388" name="Picture 4" descr="012102_2">
            <a:hlinkClick r:id="rId2"/>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445698" y="2763328"/>
            <a:ext cx="1503363" cy="18653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7" name="Rectangle 3" descr="Rectangle: Click to edit Master text styles&#10;Second level&#10;Third level&#10;Fourth level&#10;Fifth level"/>
          <p:cNvSpPr>
            <a:spLocks noGrp="1" noChangeArrowheads="1"/>
          </p:cNvSpPr>
          <p:nvPr>
            <p:ph type="body" sz="half" idx="2"/>
          </p:nvPr>
        </p:nvSpPr>
        <p:spPr>
          <a:xfrm>
            <a:off x="2156604" y="2017713"/>
            <a:ext cx="6798484" cy="4383087"/>
          </a:xfrm>
        </p:spPr>
        <p:txBody>
          <a:bodyPr/>
          <a:lstStyle/>
          <a:p>
            <a:r>
              <a:rPr lang="en-US" sz="2800" dirty="0"/>
              <a:t>Emotional Arguments – danger, loss, unpleasantness, risk</a:t>
            </a:r>
          </a:p>
          <a:p>
            <a:r>
              <a:rPr lang="en-US" sz="2800" dirty="0"/>
              <a:t>Metaphors – machine, family, turn out the lights</a:t>
            </a:r>
          </a:p>
          <a:p>
            <a:r>
              <a:rPr lang="en-US" sz="2800" dirty="0"/>
              <a:t>Emotional Modes – pictures, slogans, music, </a:t>
            </a:r>
            <a:r>
              <a:rPr lang="en-US" sz="2800" dirty="0" err="1"/>
              <a:t>colour</a:t>
            </a:r>
            <a:endParaRPr lang="en-US" sz="2800" dirty="0"/>
          </a:p>
          <a:p>
            <a:r>
              <a:rPr lang="en-US" sz="2800" dirty="0" err="1"/>
              <a:t>Humour</a:t>
            </a:r>
            <a:r>
              <a:rPr lang="en-US" sz="2800" dirty="0"/>
              <a:t> – appropriate / un</a:t>
            </a:r>
          </a:p>
          <a:p>
            <a:r>
              <a:rPr lang="en-US" sz="2800" dirty="0"/>
              <a:t>Display emotions – smiles, speech tone, expressive</a:t>
            </a:r>
          </a:p>
        </p:txBody>
      </p:sp>
    </p:spTree>
    <p:extLst>
      <p:ext uri="{BB962C8B-B14F-4D97-AF65-F5344CB8AC3E}">
        <p14:creationId xmlns:p14="http://schemas.microsoft.com/office/powerpoint/2010/main" val="1252172076"/>
      </p:ext>
    </p:extLst>
  </p:cSld>
  <p:clrMapOvr>
    <a:masterClrMapping/>
  </p:clrMapOvr>
  <p:transition>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t>And now for something …</a:t>
            </a:r>
          </a:p>
        </p:txBody>
      </p:sp>
      <p:sp>
        <p:nvSpPr>
          <p:cNvPr id="95235" name="Rectangle 3"/>
          <p:cNvSpPr>
            <a:spLocks noGrp="1" noChangeArrowheads="1"/>
          </p:cNvSpPr>
          <p:nvPr>
            <p:ph type="body" idx="1"/>
          </p:nvPr>
        </p:nvSpPr>
        <p:spPr/>
        <p:txBody>
          <a:bodyPr/>
          <a:lstStyle/>
          <a:p>
            <a:pPr>
              <a:buFontTx/>
              <a:buNone/>
            </a:pPr>
            <a:r>
              <a:rPr lang="en-US"/>
              <a:t>… completely different</a:t>
            </a:r>
          </a:p>
        </p:txBody>
      </p:sp>
      <p:pic>
        <p:nvPicPr>
          <p:cNvPr id="95237" name="Picture 5" descr="monty_python_02">
            <a:hlinkClick r:id="rId2"/>
          </p:cNvPr>
          <p:cNvPicPr>
            <a:picLocks noChangeAspect="1" noChangeArrowheads="1"/>
          </p:cNvPicPr>
          <p:nvPr/>
        </p:nvPicPr>
        <p:blipFill>
          <a:blip r:embed="rId3" cstate="print"/>
          <a:srcRect/>
          <a:stretch>
            <a:fillRect/>
          </a:stretch>
        </p:blipFill>
        <p:spPr bwMode="auto">
          <a:xfrm>
            <a:off x="2590800" y="2819400"/>
            <a:ext cx="4495800" cy="2955925"/>
          </a:xfrm>
          <a:prstGeom prst="rect">
            <a:avLst/>
          </a:prstGeom>
          <a:noFill/>
        </p:spPr>
      </p:pic>
    </p:spTree>
    <p:extLst>
      <p:ext uri="{BB962C8B-B14F-4D97-AF65-F5344CB8AC3E}">
        <p14:creationId xmlns:p14="http://schemas.microsoft.com/office/powerpoint/2010/main" val="2277724435"/>
      </p:ext>
    </p:extLst>
  </p:cSld>
  <p:clrMapOvr>
    <a:masterClrMapping/>
  </p:clrMapOvr>
  <p:transition>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219200" y="304800"/>
            <a:ext cx="7162800" cy="1143000"/>
          </a:xfrm>
        </p:spPr>
        <p:txBody>
          <a:bodyPr/>
          <a:lstStyle/>
          <a:p>
            <a:pPr eaLnBrk="1" hangingPunct="1"/>
            <a:r>
              <a:rPr lang="en-US" dirty="0" smtClean="0">
                <a:solidFill>
                  <a:srgbClr val="00FF00"/>
                </a:solidFill>
                <a:latin typeface="Tahoma" charset="0"/>
              </a:rPr>
              <a:t>5 Motivate: </a:t>
            </a:r>
            <a:endParaRPr lang="en-US" dirty="0">
              <a:solidFill>
                <a:srgbClr val="00FF00"/>
              </a:solidFill>
              <a:latin typeface="Tahoma" charset="0"/>
            </a:endParaRPr>
          </a:p>
        </p:txBody>
      </p:sp>
      <p:sp>
        <p:nvSpPr>
          <p:cNvPr id="21507" name="Rectangle 3" descr="Rectangle: Click to edit Master text styles&#10;Second level&#10;Third level&#10;Fourth level&#10;Fifth level"/>
          <p:cNvSpPr>
            <a:spLocks noGrp="1" noChangeArrowheads="1"/>
          </p:cNvSpPr>
          <p:nvPr>
            <p:ph type="body" idx="1"/>
          </p:nvPr>
        </p:nvSpPr>
        <p:spPr>
          <a:xfrm>
            <a:off x="3581400" y="2209800"/>
            <a:ext cx="4876800" cy="4525963"/>
          </a:xfrm>
        </p:spPr>
        <p:txBody>
          <a:bodyPr/>
          <a:lstStyle/>
          <a:p>
            <a:pPr eaLnBrk="1" hangingPunct="1"/>
            <a:r>
              <a:rPr lang="en-US" dirty="0">
                <a:latin typeface="Tahoma" charset="0"/>
              </a:rPr>
              <a:t>Direct the Rider</a:t>
            </a:r>
          </a:p>
          <a:p>
            <a:pPr eaLnBrk="1" hangingPunct="1"/>
            <a:r>
              <a:rPr lang="en-US" dirty="0">
                <a:latin typeface="Tahoma" charset="0"/>
              </a:rPr>
              <a:t>Motivate the Elephant</a:t>
            </a:r>
          </a:p>
          <a:p>
            <a:pPr eaLnBrk="1" hangingPunct="1"/>
            <a:r>
              <a:rPr lang="en-US" dirty="0">
                <a:latin typeface="Tahoma" charset="0"/>
              </a:rPr>
              <a:t>Shape the Path</a:t>
            </a:r>
          </a:p>
        </p:txBody>
      </p:sp>
      <p:pic>
        <p:nvPicPr>
          <p:cNvPr id="21508" name="Picture 5" descr="switch-book-203x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0"/>
            <a:ext cx="1933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825" y="4507111"/>
            <a:ext cx="3000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262402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a:spLocks noGrp="1"/>
          </p:cNvSpPr>
          <p:nvPr>
            <p:ph type="title"/>
          </p:nvPr>
        </p:nvSpPr>
        <p:spPr>
          <a:xfrm>
            <a:off x="518132" y="206530"/>
            <a:ext cx="8141891" cy="597694"/>
          </a:xfrm>
        </p:spPr>
        <p:txBody>
          <a:bodyPr/>
          <a:lstStyle/>
          <a:p>
            <a:pPr>
              <a:defRPr/>
            </a:pPr>
            <a:r>
              <a:rPr lang="en-US" dirty="0" smtClean="0">
                <a:ea typeface="ＭＳ Ｐゴシック" charset="0"/>
              </a:rPr>
              <a:t>Agenda</a:t>
            </a:r>
            <a:endParaRPr lang="en-US" dirty="0">
              <a:ea typeface="ＭＳ Ｐゴシック" charset="0"/>
            </a:endParaRPr>
          </a:p>
        </p:txBody>
      </p:sp>
      <p:sp>
        <p:nvSpPr>
          <p:cNvPr id="48" name="Text Box 6"/>
          <p:cNvSpPr txBox="1">
            <a:spLocks noChangeArrowheads="1"/>
          </p:cNvSpPr>
          <p:nvPr/>
        </p:nvSpPr>
        <p:spPr bwMode="auto">
          <a:xfrm>
            <a:off x="3185916" y="2375425"/>
            <a:ext cx="1224602" cy="1070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9pPr>
          </a:lstStyle>
          <a:p>
            <a:pPr defTabSz="449246" eaLnBrk="1" hangingPunct="1">
              <a:lnSpc>
                <a:spcPct val="90000"/>
              </a:lnSpc>
              <a:buSzPct val="100000"/>
              <a:defRPr/>
            </a:pPr>
            <a:r>
              <a:rPr lang="en-US" sz="2100" b="1" dirty="0">
                <a:solidFill>
                  <a:schemeClr val="tx1">
                    <a:lumMod val="75000"/>
                    <a:lumOff val="25000"/>
                  </a:schemeClr>
                </a:solidFill>
                <a:latin typeface="Corbel"/>
                <a:cs typeface="Corbel"/>
              </a:rPr>
              <a:t>Assess for Change</a:t>
            </a:r>
            <a:endParaRPr lang="en-US" sz="1500" b="1" dirty="0">
              <a:solidFill>
                <a:schemeClr val="tx1">
                  <a:lumMod val="75000"/>
                  <a:lumOff val="25000"/>
                </a:schemeClr>
              </a:solidFill>
              <a:latin typeface="Corbel"/>
              <a:cs typeface="Corbel"/>
            </a:endParaRPr>
          </a:p>
          <a:p>
            <a:pPr defTabSz="449246" eaLnBrk="1" hangingPunct="1">
              <a:lnSpc>
                <a:spcPct val="90000"/>
              </a:lnSpc>
              <a:buSzPct val="100000"/>
              <a:defRPr/>
            </a:pPr>
            <a:endParaRPr lang="en-US" sz="1000" dirty="0">
              <a:solidFill>
                <a:schemeClr val="tx1">
                  <a:lumMod val="75000"/>
                  <a:lumOff val="25000"/>
                </a:schemeClr>
              </a:solidFill>
              <a:latin typeface="Corbel"/>
              <a:cs typeface="Corbel"/>
            </a:endParaRPr>
          </a:p>
        </p:txBody>
      </p:sp>
      <p:sp>
        <p:nvSpPr>
          <p:cNvPr id="49" name="Text Box 8"/>
          <p:cNvSpPr txBox="1">
            <a:spLocks noChangeArrowheads="1"/>
          </p:cNvSpPr>
          <p:nvPr/>
        </p:nvSpPr>
        <p:spPr bwMode="auto">
          <a:xfrm>
            <a:off x="1876138" y="3658672"/>
            <a:ext cx="953380" cy="779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9pPr>
          </a:lstStyle>
          <a:p>
            <a:pPr defTabSz="449246" eaLnBrk="1" hangingPunct="1">
              <a:lnSpc>
                <a:spcPct val="90000"/>
              </a:lnSpc>
              <a:buSzPct val="100000"/>
              <a:defRPr/>
            </a:pPr>
            <a:r>
              <a:rPr lang="en-US" sz="2100" b="1" dirty="0">
                <a:solidFill>
                  <a:schemeClr val="tx1">
                    <a:lumMod val="75000"/>
                    <a:lumOff val="25000"/>
                  </a:schemeClr>
                </a:solidFill>
                <a:latin typeface="Corbel"/>
                <a:cs typeface="Corbel"/>
              </a:rPr>
              <a:t>Review</a:t>
            </a:r>
          </a:p>
          <a:p>
            <a:pPr defTabSz="449246" eaLnBrk="1" hangingPunct="1">
              <a:lnSpc>
                <a:spcPct val="90000"/>
              </a:lnSpc>
              <a:buSzPct val="100000"/>
              <a:defRPr/>
            </a:pPr>
            <a:r>
              <a:rPr lang="en-US" sz="2100" b="1" dirty="0">
                <a:solidFill>
                  <a:schemeClr val="tx1">
                    <a:lumMod val="75000"/>
                    <a:lumOff val="25000"/>
                  </a:schemeClr>
                </a:solidFill>
                <a:latin typeface="Corbel"/>
                <a:cs typeface="Corbel"/>
              </a:rPr>
              <a:t>Case</a:t>
            </a:r>
            <a:r>
              <a:rPr lang="en-US" sz="1000" b="1" dirty="0">
                <a:solidFill>
                  <a:schemeClr val="tx1">
                    <a:lumMod val="75000"/>
                    <a:lumOff val="25000"/>
                  </a:schemeClr>
                </a:solidFill>
                <a:latin typeface="Corbel"/>
                <a:cs typeface="Corbel"/>
              </a:rPr>
              <a:t/>
            </a:r>
            <a:br>
              <a:rPr lang="en-US" sz="1000" b="1" dirty="0">
                <a:solidFill>
                  <a:schemeClr val="tx1">
                    <a:lumMod val="75000"/>
                    <a:lumOff val="25000"/>
                  </a:schemeClr>
                </a:solidFill>
                <a:latin typeface="Corbel"/>
                <a:cs typeface="Corbel"/>
              </a:rPr>
            </a:br>
            <a:endParaRPr lang="en-US" sz="1000" dirty="0">
              <a:solidFill>
                <a:schemeClr val="tx1">
                  <a:lumMod val="75000"/>
                  <a:lumOff val="25000"/>
                </a:schemeClr>
              </a:solidFill>
              <a:latin typeface="Corbel"/>
              <a:cs typeface="Corbel"/>
            </a:endParaRPr>
          </a:p>
        </p:txBody>
      </p:sp>
      <p:sp>
        <p:nvSpPr>
          <p:cNvPr id="50" name="Text Box 10"/>
          <p:cNvSpPr txBox="1">
            <a:spLocks noChangeArrowheads="1"/>
          </p:cNvSpPr>
          <p:nvPr/>
        </p:nvSpPr>
        <p:spPr bwMode="auto">
          <a:xfrm>
            <a:off x="4461796" y="3619221"/>
            <a:ext cx="1248525" cy="931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9pPr>
          </a:lstStyle>
          <a:p>
            <a:pPr defTabSz="449246" eaLnBrk="1" hangingPunct="1">
              <a:lnSpc>
                <a:spcPct val="90000"/>
              </a:lnSpc>
              <a:buSzPct val="100000"/>
              <a:defRPr/>
            </a:pPr>
            <a:r>
              <a:rPr lang="en-US" sz="2100" b="1" dirty="0">
                <a:solidFill>
                  <a:schemeClr val="tx1">
                    <a:lumMod val="75000"/>
                    <a:lumOff val="25000"/>
                  </a:schemeClr>
                </a:solidFill>
                <a:latin typeface="Corbel"/>
                <a:cs typeface="Corbel"/>
              </a:rPr>
              <a:t>Construct</a:t>
            </a:r>
          </a:p>
          <a:p>
            <a:pPr defTabSz="449246" eaLnBrk="1" hangingPunct="1">
              <a:lnSpc>
                <a:spcPct val="90000"/>
              </a:lnSpc>
              <a:buSzPct val="100000"/>
              <a:defRPr/>
            </a:pPr>
            <a:r>
              <a:rPr lang="en-US" sz="2100" b="1" dirty="0">
                <a:solidFill>
                  <a:schemeClr val="tx1">
                    <a:lumMod val="75000"/>
                    <a:lumOff val="25000"/>
                  </a:schemeClr>
                </a:solidFill>
                <a:latin typeface="Corbel"/>
                <a:cs typeface="Corbel"/>
              </a:rPr>
              <a:t>Change</a:t>
            </a:r>
          </a:p>
          <a:p>
            <a:pPr defTabSz="449246" eaLnBrk="1" hangingPunct="1">
              <a:lnSpc>
                <a:spcPct val="90000"/>
              </a:lnSpc>
              <a:buSzPct val="100000"/>
              <a:defRPr/>
            </a:pPr>
            <a:r>
              <a:rPr lang="en-US" sz="2100" b="1" dirty="0">
                <a:solidFill>
                  <a:schemeClr val="tx1">
                    <a:lumMod val="75000"/>
                    <a:lumOff val="25000"/>
                  </a:schemeClr>
                </a:solidFill>
                <a:latin typeface="Corbel"/>
                <a:cs typeface="Corbel"/>
              </a:rPr>
              <a:t>Plan</a:t>
            </a:r>
            <a:endParaRPr lang="en-US" sz="1500" b="1" dirty="0">
              <a:solidFill>
                <a:schemeClr val="tx1">
                  <a:lumMod val="75000"/>
                  <a:lumOff val="25000"/>
                </a:schemeClr>
              </a:solidFill>
              <a:latin typeface="Corbel"/>
              <a:cs typeface="Corbel"/>
            </a:endParaRPr>
          </a:p>
        </p:txBody>
      </p:sp>
      <p:sp>
        <p:nvSpPr>
          <p:cNvPr id="51" name="Text Box 12"/>
          <p:cNvSpPr txBox="1">
            <a:spLocks noChangeArrowheads="1"/>
          </p:cNvSpPr>
          <p:nvPr/>
        </p:nvSpPr>
        <p:spPr bwMode="auto">
          <a:xfrm>
            <a:off x="5953562" y="2650305"/>
            <a:ext cx="1481665" cy="640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9pPr>
          </a:lstStyle>
          <a:p>
            <a:pPr defTabSz="449246" eaLnBrk="1" hangingPunct="1">
              <a:lnSpc>
                <a:spcPct val="90000"/>
              </a:lnSpc>
              <a:buSzPct val="100000"/>
              <a:defRPr/>
            </a:pPr>
            <a:r>
              <a:rPr lang="en-US" sz="2100" b="1" dirty="0">
                <a:solidFill>
                  <a:schemeClr val="tx1">
                    <a:lumMod val="75000"/>
                    <a:lumOff val="25000"/>
                  </a:schemeClr>
                </a:solidFill>
                <a:latin typeface="Corbel"/>
                <a:cs typeface="Corbel"/>
              </a:rPr>
              <a:t>Implement</a:t>
            </a:r>
          </a:p>
          <a:p>
            <a:pPr defTabSz="449246" eaLnBrk="1" hangingPunct="1">
              <a:lnSpc>
                <a:spcPct val="90000"/>
              </a:lnSpc>
              <a:buSzPct val="100000"/>
              <a:defRPr/>
            </a:pPr>
            <a:r>
              <a:rPr lang="en-US" sz="2100" b="1" dirty="0" smtClean="0">
                <a:solidFill>
                  <a:schemeClr val="tx1">
                    <a:lumMod val="75000"/>
                    <a:lumOff val="25000"/>
                  </a:schemeClr>
                </a:solidFill>
                <a:latin typeface="Corbel"/>
                <a:cs typeface="Corbel"/>
              </a:rPr>
              <a:t>the Change</a:t>
            </a:r>
            <a:endParaRPr lang="en-US" sz="1500" b="1" dirty="0">
              <a:solidFill>
                <a:schemeClr val="tx1">
                  <a:lumMod val="75000"/>
                  <a:lumOff val="25000"/>
                </a:schemeClr>
              </a:solidFill>
              <a:latin typeface="Corbel"/>
              <a:cs typeface="Corbel"/>
            </a:endParaRPr>
          </a:p>
        </p:txBody>
      </p:sp>
      <p:sp>
        <p:nvSpPr>
          <p:cNvPr id="52" name="Text Box 14"/>
          <p:cNvSpPr txBox="1">
            <a:spLocks noChangeArrowheads="1"/>
          </p:cNvSpPr>
          <p:nvPr/>
        </p:nvSpPr>
        <p:spPr bwMode="auto">
          <a:xfrm>
            <a:off x="7480102" y="3695396"/>
            <a:ext cx="1032120" cy="349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9pPr>
          </a:lstStyle>
          <a:p>
            <a:pPr defTabSz="449246" eaLnBrk="1" hangingPunct="1">
              <a:lnSpc>
                <a:spcPct val="90000"/>
              </a:lnSpc>
              <a:buSzPct val="100000"/>
              <a:defRPr/>
            </a:pPr>
            <a:r>
              <a:rPr lang="en-US" sz="2100" b="1" dirty="0" smtClean="0">
                <a:solidFill>
                  <a:schemeClr val="tx1">
                    <a:lumMod val="75000"/>
                    <a:lumOff val="25000"/>
                  </a:schemeClr>
                </a:solidFill>
                <a:latin typeface="Corbel"/>
                <a:cs typeface="Corbel"/>
              </a:rPr>
              <a:t>Debrief </a:t>
            </a:r>
          </a:p>
        </p:txBody>
      </p:sp>
      <p:sp>
        <p:nvSpPr>
          <p:cNvPr id="57" name="Rectangle 27"/>
          <p:cNvSpPr>
            <a:spLocks noChangeArrowheads="1"/>
          </p:cNvSpPr>
          <p:nvPr/>
        </p:nvSpPr>
        <p:spPr bwMode="auto">
          <a:xfrm>
            <a:off x="557609" y="3348172"/>
            <a:ext cx="1314153" cy="208360"/>
          </a:xfrm>
          <a:prstGeom prst="rect">
            <a:avLst/>
          </a:prstGeom>
          <a:solidFill>
            <a:srgbClr val="BDBDBD"/>
          </a:solidFill>
          <a:ln w="9525">
            <a:solidFill>
              <a:srgbClr val="BDBDBD"/>
            </a:solidFill>
            <a:round/>
            <a:headEnd/>
            <a:tailEnd/>
          </a:ln>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sp>
        <p:nvSpPr>
          <p:cNvPr id="58" name="Rectangle 29"/>
          <p:cNvSpPr>
            <a:spLocks noChangeArrowheads="1"/>
          </p:cNvSpPr>
          <p:nvPr/>
        </p:nvSpPr>
        <p:spPr bwMode="auto">
          <a:xfrm>
            <a:off x="1877714" y="3348172"/>
            <a:ext cx="819052" cy="208360"/>
          </a:xfrm>
          <a:prstGeom prst="rect">
            <a:avLst/>
          </a:prstGeom>
          <a:solidFill>
            <a:srgbClr val="ED1C24"/>
          </a:solidFill>
          <a:ln>
            <a:noFill/>
          </a:ln>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sp>
        <p:nvSpPr>
          <p:cNvPr id="59" name="Rectangle 34"/>
          <p:cNvSpPr>
            <a:spLocks noChangeArrowheads="1"/>
          </p:cNvSpPr>
          <p:nvPr/>
        </p:nvSpPr>
        <p:spPr bwMode="auto">
          <a:xfrm>
            <a:off x="2684860" y="3348172"/>
            <a:ext cx="1582540" cy="208360"/>
          </a:xfrm>
          <a:prstGeom prst="rect">
            <a:avLst/>
          </a:prstGeom>
          <a:solidFill>
            <a:srgbClr val="BDBDBD"/>
          </a:solidFill>
          <a:ln w="9525">
            <a:solidFill>
              <a:srgbClr val="BDBDBD"/>
            </a:solidFill>
            <a:round/>
            <a:headEnd/>
            <a:tailEnd/>
          </a:ln>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sp>
        <p:nvSpPr>
          <p:cNvPr id="60" name="Rectangle 36"/>
          <p:cNvSpPr>
            <a:spLocks noChangeArrowheads="1"/>
          </p:cNvSpPr>
          <p:nvPr/>
        </p:nvSpPr>
        <p:spPr bwMode="auto">
          <a:xfrm>
            <a:off x="4266407" y="3348172"/>
            <a:ext cx="1644053" cy="208360"/>
          </a:xfrm>
          <a:prstGeom prst="rect">
            <a:avLst/>
          </a:prstGeom>
          <a:solidFill>
            <a:srgbClr val="ED1C24"/>
          </a:solidFill>
          <a:ln>
            <a:noFill/>
          </a:ln>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sp>
        <p:nvSpPr>
          <p:cNvPr id="61" name="Rectangle 38"/>
          <p:cNvSpPr>
            <a:spLocks noChangeArrowheads="1"/>
          </p:cNvSpPr>
          <p:nvPr/>
        </p:nvSpPr>
        <p:spPr bwMode="auto">
          <a:xfrm>
            <a:off x="7446368" y="3329590"/>
            <a:ext cx="1392832" cy="224468"/>
          </a:xfrm>
          <a:prstGeom prst="rect">
            <a:avLst/>
          </a:prstGeom>
          <a:solidFill>
            <a:srgbClr val="ED1C24"/>
          </a:solidFill>
          <a:ln>
            <a:noFill/>
          </a:ln>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sp>
        <p:nvSpPr>
          <p:cNvPr id="62" name="Rectangle 40"/>
          <p:cNvSpPr>
            <a:spLocks noChangeArrowheads="1"/>
          </p:cNvSpPr>
          <p:nvPr/>
        </p:nvSpPr>
        <p:spPr bwMode="auto">
          <a:xfrm>
            <a:off x="5888841" y="3340286"/>
            <a:ext cx="1591261" cy="213772"/>
          </a:xfrm>
          <a:prstGeom prst="rect">
            <a:avLst/>
          </a:prstGeom>
          <a:solidFill>
            <a:srgbClr val="BDBDBD"/>
          </a:solidFill>
          <a:ln w="9525">
            <a:solidFill>
              <a:srgbClr val="BDBDBD"/>
            </a:solidFill>
            <a:round/>
            <a:headEnd/>
            <a:tailEnd/>
          </a:ln>
        </p:spPr>
        <p:txBody>
          <a:bodyPr/>
          <a:lstStyle>
            <a:lvl1pPr defTabSz="1306513" eaLnBrk="0" hangingPunct="0">
              <a:defRPr sz="7000">
                <a:solidFill>
                  <a:schemeClr val="bg1"/>
                </a:solidFill>
                <a:latin typeface="Arial" panose="020B0604020202020204" pitchFamily="34" charset="0"/>
                <a:ea typeface="MS PGothic" panose="020B0600070205080204" pitchFamily="34" charset="-128"/>
              </a:defRPr>
            </a:lvl1pPr>
            <a:lvl2pPr marL="742950" indent="-285750" defTabSz="1306513" eaLnBrk="0" hangingPunct="0">
              <a:defRPr sz="7000">
                <a:solidFill>
                  <a:schemeClr val="bg1"/>
                </a:solidFill>
                <a:latin typeface="Arial" panose="020B0604020202020204" pitchFamily="34" charset="0"/>
                <a:ea typeface="MS PGothic" panose="020B0600070205080204" pitchFamily="34" charset="-128"/>
              </a:defRPr>
            </a:lvl2pPr>
            <a:lvl3pPr marL="1143000" indent="-228600" defTabSz="1306513" eaLnBrk="0" hangingPunct="0">
              <a:defRPr sz="7000">
                <a:solidFill>
                  <a:schemeClr val="bg1"/>
                </a:solidFill>
                <a:latin typeface="Arial" panose="020B0604020202020204" pitchFamily="34" charset="0"/>
                <a:ea typeface="MS PGothic" panose="020B0600070205080204" pitchFamily="34" charset="-128"/>
              </a:defRPr>
            </a:lvl3pPr>
            <a:lvl4pPr marL="1600200" indent="-228600" defTabSz="1306513" eaLnBrk="0" hangingPunct="0">
              <a:defRPr sz="7000">
                <a:solidFill>
                  <a:schemeClr val="bg1"/>
                </a:solidFill>
                <a:latin typeface="Arial" panose="020B0604020202020204" pitchFamily="34" charset="0"/>
                <a:ea typeface="MS PGothic" panose="020B0600070205080204" pitchFamily="34" charset="-128"/>
              </a:defRPr>
            </a:lvl4pPr>
            <a:lvl5pPr marL="2057400" indent="-228600" defTabSz="1306513" eaLnBrk="0" hangingPunct="0">
              <a:defRPr sz="7000">
                <a:solidFill>
                  <a:schemeClr val="bg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7000">
                <a:solidFill>
                  <a:schemeClr val="bg1"/>
                </a:solidFill>
                <a:latin typeface="Arial" panose="020B0604020202020204" pitchFamily="34" charset="0"/>
                <a:ea typeface="MS PGothic" panose="020B0600070205080204" pitchFamily="34" charset="-128"/>
              </a:defRPr>
            </a:lvl9pPr>
          </a:lstStyle>
          <a:p>
            <a:pPr eaLnBrk="1" hangingPunct="1"/>
            <a:endParaRPr lang="en-US" altLang="en-US" sz="1562">
              <a:solidFill>
                <a:schemeClr val="tx1"/>
              </a:solidFill>
              <a:latin typeface="Trebuchet MS" panose="020B0603020202020204" pitchFamily="34" charset="0"/>
              <a:cs typeface="Arial" panose="020B0604020202020204" pitchFamily="34" charset="0"/>
            </a:endParaRPr>
          </a:p>
        </p:txBody>
      </p:sp>
      <p:grpSp>
        <p:nvGrpSpPr>
          <p:cNvPr id="63" name="Group 3"/>
          <p:cNvGrpSpPr>
            <a:grpSpLocks/>
          </p:cNvGrpSpPr>
          <p:nvPr/>
        </p:nvGrpSpPr>
        <p:grpSpPr bwMode="auto">
          <a:xfrm>
            <a:off x="555625" y="3238039"/>
            <a:ext cx="5329040" cy="318492"/>
            <a:chOff x="888449" y="3763106"/>
            <a:chExt cx="8527014" cy="822325"/>
          </a:xfrm>
        </p:grpSpPr>
        <p:sp>
          <p:nvSpPr>
            <p:cNvPr id="64" name="Line 3"/>
            <p:cNvSpPr>
              <a:spLocks noChangeShapeType="1"/>
            </p:cNvSpPr>
            <p:nvPr/>
          </p:nvSpPr>
          <p:spPr bwMode="auto">
            <a:xfrm flipV="1">
              <a:off x="888449" y="3763106"/>
              <a:ext cx="0" cy="819150"/>
            </a:xfrm>
            <a:prstGeom prst="line">
              <a:avLst/>
            </a:prstGeom>
            <a:noFill/>
            <a:ln w="1260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CA" sz="1125"/>
            </a:p>
          </p:txBody>
        </p:sp>
        <p:sp>
          <p:nvSpPr>
            <p:cNvPr id="65" name="Line 7"/>
            <p:cNvSpPr>
              <a:spLocks noChangeShapeType="1"/>
            </p:cNvSpPr>
            <p:nvPr/>
          </p:nvSpPr>
          <p:spPr bwMode="auto">
            <a:xfrm flipV="1">
              <a:off x="4279900" y="3783744"/>
              <a:ext cx="0" cy="801687"/>
            </a:xfrm>
            <a:prstGeom prst="line">
              <a:avLst/>
            </a:prstGeom>
            <a:noFill/>
            <a:ln w="1260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CA" sz="1125"/>
            </a:p>
          </p:txBody>
        </p:sp>
        <p:sp>
          <p:nvSpPr>
            <p:cNvPr id="66" name="Line 11"/>
            <p:cNvSpPr>
              <a:spLocks noChangeShapeType="1"/>
            </p:cNvSpPr>
            <p:nvPr/>
          </p:nvSpPr>
          <p:spPr bwMode="auto">
            <a:xfrm flipV="1">
              <a:off x="9415463" y="3775770"/>
              <a:ext cx="0" cy="803275"/>
            </a:xfrm>
            <a:prstGeom prst="line">
              <a:avLst/>
            </a:prstGeom>
            <a:noFill/>
            <a:ln w="1260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CA" sz="1125"/>
            </a:p>
          </p:txBody>
        </p:sp>
      </p:grpSp>
      <p:grpSp>
        <p:nvGrpSpPr>
          <p:cNvPr id="67" name="Group 4"/>
          <p:cNvGrpSpPr>
            <a:grpSpLocks/>
          </p:cNvGrpSpPr>
          <p:nvPr/>
        </p:nvGrpSpPr>
        <p:grpSpPr bwMode="auto">
          <a:xfrm>
            <a:off x="1871763" y="3297803"/>
            <a:ext cx="5609332" cy="362030"/>
            <a:chOff x="1684856" y="4129591"/>
            <a:chExt cx="10274819" cy="924201"/>
          </a:xfrm>
        </p:grpSpPr>
        <p:sp>
          <p:nvSpPr>
            <p:cNvPr id="68" name="Line 9"/>
            <p:cNvSpPr>
              <a:spLocks noChangeShapeType="1"/>
            </p:cNvSpPr>
            <p:nvPr/>
          </p:nvSpPr>
          <p:spPr bwMode="auto">
            <a:xfrm flipV="1">
              <a:off x="6071214" y="4129591"/>
              <a:ext cx="0" cy="754064"/>
            </a:xfrm>
            <a:prstGeom prst="line">
              <a:avLst/>
            </a:prstGeom>
            <a:noFill/>
            <a:ln w="1260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CA" sz="1125"/>
            </a:p>
          </p:txBody>
        </p:sp>
        <p:sp>
          <p:nvSpPr>
            <p:cNvPr id="69" name="Line 9"/>
            <p:cNvSpPr>
              <a:spLocks noChangeShapeType="1"/>
            </p:cNvSpPr>
            <p:nvPr/>
          </p:nvSpPr>
          <p:spPr bwMode="auto">
            <a:xfrm flipV="1">
              <a:off x="1684856" y="4252104"/>
              <a:ext cx="0" cy="754062"/>
            </a:xfrm>
            <a:prstGeom prst="line">
              <a:avLst/>
            </a:prstGeom>
            <a:noFill/>
            <a:ln w="1260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CA" sz="1125"/>
            </a:p>
          </p:txBody>
        </p:sp>
        <p:sp>
          <p:nvSpPr>
            <p:cNvPr id="70" name="Line 7"/>
            <p:cNvSpPr>
              <a:spLocks noChangeShapeType="1"/>
            </p:cNvSpPr>
            <p:nvPr/>
          </p:nvSpPr>
          <p:spPr bwMode="auto">
            <a:xfrm flipV="1">
              <a:off x="11959675" y="4252104"/>
              <a:ext cx="0" cy="801688"/>
            </a:xfrm>
            <a:prstGeom prst="line">
              <a:avLst/>
            </a:prstGeom>
            <a:noFill/>
            <a:ln w="1260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CA" sz="1125"/>
            </a:p>
          </p:txBody>
        </p:sp>
      </p:grpSp>
      <p:sp>
        <p:nvSpPr>
          <p:cNvPr id="30" name="Text Box 8"/>
          <p:cNvSpPr txBox="1">
            <a:spLocks noChangeArrowheads="1"/>
          </p:cNvSpPr>
          <p:nvPr/>
        </p:nvSpPr>
        <p:spPr bwMode="auto">
          <a:xfrm>
            <a:off x="518132" y="2313062"/>
            <a:ext cx="1197037" cy="1070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6250" tIns="29250" rIns="56250" bIns="2925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bg1"/>
                </a:solidFill>
                <a:latin typeface="Arial" charset="0"/>
                <a:ea typeface="ＭＳ Ｐゴシック" charset="0"/>
                <a:cs typeface="ＭＳ Ｐゴシック" charset="0"/>
              </a:defRPr>
            </a:lvl9pPr>
          </a:lstStyle>
          <a:p>
            <a:pPr defTabSz="449246" eaLnBrk="1" hangingPunct="1">
              <a:lnSpc>
                <a:spcPct val="90000"/>
              </a:lnSpc>
              <a:buSzPct val="100000"/>
              <a:defRPr/>
            </a:pPr>
            <a:r>
              <a:rPr lang="en-US" sz="2100" b="1" dirty="0">
                <a:solidFill>
                  <a:schemeClr val="tx1">
                    <a:lumMod val="75000"/>
                    <a:lumOff val="25000"/>
                  </a:schemeClr>
                </a:solidFill>
                <a:latin typeface="Corbel"/>
                <a:cs typeface="Corbel"/>
              </a:rPr>
              <a:t>Review </a:t>
            </a:r>
          </a:p>
          <a:p>
            <a:pPr defTabSz="449246" eaLnBrk="1" hangingPunct="1">
              <a:lnSpc>
                <a:spcPct val="90000"/>
              </a:lnSpc>
              <a:buSzPct val="100000"/>
              <a:defRPr/>
            </a:pPr>
            <a:r>
              <a:rPr lang="en-US" sz="2100" b="1" dirty="0">
                <a:solidFill>
                  <a:schemeClr val="tx1">
                    <a:lumMod val="75000"/>
                    <a:lumOff val="25000"/>
                  </a:schemeClr>
                </a:solidFill>
                <a:latin typeface="Corbel"/>
                <a:cs typeface="Corbel"/>
              </a:rPr>
              <a:t>Relevant </a:t>
            </a:r>
          </a:p>
          <a:p>
            <a:pPr defTabSz="449246" eaLnBrk="1" hangingPunct="1">
              <a:lnSpc>
                <a:spcPct val="90000"/>
              </a:lnSpc>
              <a:buSzPct val="100000"/>
              <a:defRPr/>
            </a:pPr>
            <a:r>
              <a:rPr lang="en-US" sz="2100" b="1" dirty="0">
                <a:solidFill>
                  <a:schemeClr val="tx1">
                    <a:lumMod val="75000"/>
                    <a:lumOff val="25000"/>
                  </a:schemeClr>
                </a:solidFill>
                <a:latin typeface="Corbel"/>
                <a:cs typeface="Corbel"/>
              </a:rPr>
              <a:t>Theories</a:t>
            </a:r>
            <a:r>
              <a:rPr lang="en-US" sz="1000" b="1" dirty="0">
                <a:solidFill>
                  <a:schemeClr val="tx1">
                    <a:lumMod val="75000"/>
                    <a:lumOff val="25000"/>
                  </a:schemeClr>
                </a:solidFill>
                <a:latin typeface="Corbel"/>
                <a:cs typeface="Corbel"/>
              </a:rPr>
              <a:t/>
            </a:r>
            <a:br>
              <a:rPr lang="en-US" sz="1000" b="1" dirty="0">
                <a:solidFill>
                  <a:schemeClr val="tx1">
                    <a:lumMod val="75000"/>
                    <a:lumOff val="25000"/>
                  </a:schemeClr>
                </a:solidFill>
                <a:latin typeface="Corbel"/>
                <a:cs typeface="Corbel"/>
              </a:rPr>
            </a:br>
            <a:endParaRPr lang="en-US" sz="1000" dirty="0">
              <a:solidFill>
                <a:schemeClr val="tx1">
                  <a:lumMod val="75000"/>
                  <a:lumOff val="25000"/>
                </a:schemeClr>
              </a:solidFill>
              <a:latin typeface="Corbel"/>
              <a:cs typeface="Corbel"/>
            </a:endParaRPr>
          </a:p>
        </p:txBody>
      </p:sp>
      <p:pic>
        <p:nvPicPr>
          <p:cNvPr id="6" name="Picture 5"/>
          <p:cNvPicPr>
            <a:picLocks noChangeAspect="1"/>
          </p:cNvPicPr>
          <p:nvPr/>
        </p:nvPicPr>
        <p:blipFill>
          <a:blip r:embed="rId3"/>
          <a:stretch>
            <a:fillRect/>
          </a:stretch>
        </p:blipFill>
        <p:spPr>
          <a:xfrm>
            <a:off x="677234" y="4710974"/>
            <a:ext cx="1578819" cy="1578819"/>
          </a:xfrm>
          <a:prstGeom prst="rect">
            <a:avLst/>
          </a:prstGeom>
        </p:spPr>
      </p:pic>
      <p:pic>
        <p:nvPicPr>
          <p:cNvPr id="8" name="Picture 7"/>
          <p:cNvPicPr>
            <a:picLocks noChangeAspect="1"/>
          </p:cNvPicPr>
          <p:nvPr/>
        </p:nvPicPr>
        <p:blipFill>
          <a:blip r:embed="rId4"/>
          <a:stretch>
            <a:fillRect/>
          </a:stretch>
        </p:blipFill>
        <p:spPr>
          <a:xfrm>
            <a:off x="2060972" y="1113222"/>
            <a:ext cx="1271588" cy="1236698"/>
          </a:xfrm>
          <a:prstGeom prst="rect">
            <a:avLst/>
          </a:prstGeom>
        </p:spPr>
      </p:pic>
      <p:pic>
        <p:nvPicPr>
          <p:cNvPr id="9" name="Picture 8"/>
          <p:cNvPicPr>
            <a:picLocks noChangeAspect="1"/>
          </p:cNvPicPr>
          <p:nvPr/>
        </p:nvPicPr>
        <p:blipFill>
          <a:blip r:embed="rId5"/>
          <a:stretch>
            <a:fillRect/>
          </a:stretch>
        </p:blipFill>
        <p:spPr>
          <a:xfrm>
            <a:off x="3798217" y="4710974"/>
            <a:ext cx="1578819" cy="1578819"/>
          </a:xfrm>
          <a:prstGeom prst="rect">
            <a:avLst/>
          </a:prstGeom>
        </p:spPr>
      </p:pic>
      <p:pic>
        <p:nvPicPr>
          <p:cNvPr id="11" name="Picture 10"/>
          <p:cNvPicPr>
            <a:picLocks noChangeAspect="1"/>
          </p:cNvPicPr>
          <p:nvPr/>
        </p:nvPicPr>
        <p:blipFill>
          <a:blip r:embed="rId6"/>
          <a:stretch>
            <a:fillRect/>
          </a:stretch>
        </p:blipFill>
        <p:spPr>
          <a:xfrm>
            <a:off x="5274666" y="1105233"/>
            <a:ext cx="1271588" cy="1244687"/>
          </a:xfrm>
          <a:prstGeom prst="rect">
            <a:avLst/>
          </a:prstGeom>
        </p:spPr>
      </p:pic>
      <p:pic>
        <p:nvPicPr>
          <p:cNvPr id="13" name="Picture 12"/>
          <p:cNvPicPr>
            <a:picLocks noChangeAspect="1"/>
          </p:cNvPicPr>
          <p:nvPr/>
        </p:nvPicPr>
        <p:blipFill>
          <a:blip r:embed="rId7"/>
          <a:stretch>
            <a:fillRect/>
          </a:stretch>
        </p:blipFill>
        <p:spPr>
          <a:xfrm>
            <a:off x="6708917" y="4710974"/>
            <a:ext cx="1596308" cy="1596308"/>
          </a:xfrm>
          <a:prstGeom prst="rect">
            <a:avLst/>
          </a:prstGeom>
        </p:spPr>
      </p:pic>
    </p:spTree>
    <p:extLst>
      <p:ext uri="{BB962C8B-B14F-4D97-AF65-F5344CB8AC3E}">
        <p14:creationId xmlns:p14="http://schemas.microsoft.com/office/powerpoint/2010/main" val="151045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00400" y="274638"/>
            <a:ext cx="5486400" cy="1143000"/>
          </a:xfrm>
        </p:spPr>
        <p:txBody>
          <a:bodyPr>
            <a:normAutofit fontScale="90000"/>
          </a:bodyPr>
          <a:lstStyle/>
          <a:p>
            <a:pPr eaLnBrk="1" hangingPunct="1"/>
            <a:r>
              <a:rPr lang="en-US" dirty="0">
                <a:latin typeface="Tahoma" charset="0"/>
              </a:rPr>
              <a:t>Direct the </a:t>
            </a:r>
            <a:r>
              <a:rPr lang="en-US" dirty="0" smtClean="0">
                <a:latin typeface="Tahoma" charset="0"/>
              </a:rPr>
              <a:t>Rider</a:t>
            </a:r>
            <a:br>
              <a:rPr lang="en-US" dirty="0" smtClean="0">
                <a:latin typeface="Tahoma" charset="0"/>
              </a:rPr>
            </a:br>
            <a:r>
              <a:rPr lang="en-US" dirty="0" smtClean="0">
                <a:latin typeface="Tahoma" charset="0"/>
              </a:rPr>
              <a:t>analytical / rational</a:t>
            </a:r>
            <a:endParaRPr lang="en-US" dirty="0">
              <a:latin typeface="Tahoma" charset="0"/>
            </a:endParaRPr>
          </a:p>
        </p:txBody>
      </p:sp>
      <p:sp>
        <p:nvSpPr>
          <p:cNvPr id="22531" name="Rectangle 3" descr="Rectangle: Click to edit Master text styles&#10;Second level&#10;Third level&#10;Fourth level&#10;Fifth level"/>
          <p:cNvSpPr>
            <a:spLocks noGrp="1" noChangeArrowheads="1"/>
          </p:cNvSpPr>
          <p:nvPr>
            <p:ph type="body" idx="1"/>
          </p:nvPr>
        </p:nvSpPr>
        <p:spPr>
          <a:xfrm>
            <a:off x="457200" y="2332038"/>
            <a:ext cx="8229600" cy="4525962"/>
          </a:xfrm>
        </p:spPr>
        <p:txBody>
          <a:bodyPr/>
          <a:lstStyle/>
          <a:p>
            <a:pPr eaLnBrk="1" hangingPunct="1"/>
            <a:r>
              <a:rPr lang="en-US" dirty="0">
                <a:latin typeface="Tahoma" charset="0"/>
              </a:rPr>
              <a:t>Follow the </a:t>
            </a:r>
            <a:r>
              <a:rPr lang="en-US" dirty="0">
                <a:solidFill>
                  <a:srgbClr val="FF0000"/>
                </a:solidFill>
                <a:latin typeface="Tahoma" charset="0"/>
              </a:rPr>
              <a:t>Bright Spots: </a:t>
            </a:r>
            <a:r>
              <a:rPr lang="en-US" dirty="0">
                <a:latin typeface="Tahoma" charset="0"/>
              </a:rPr>
              <a:t>find out what</a:t>
            </a:r>
            <a:r>
              <a:rPr lang="ja-JP" altLang="en-US" dirty="0">
                <a:latin typeface="Tahoma" charset="0"/>
              </a:rPr>
              <a:t>’</a:t>
            </a:r>
            <a:r>
              <a:rPr lang="en-US" dirty="0">
                <a:latin typeface="Tahoma" charset="0"/>
              </a:rPr>
              <a:t>s working and clone it (story: malnutrition)</a:t>
            </a:r>
          </a:p>
          <a:p>
            <a:pPr eaLnBrk="1" hangingPunct="1"/>
            <a:r>
              <a:rPr lang="en-US" dirty="0">
                <a:latin typeface="Tahoma" charset="0"/>
              </a:rPr>
              <a:t>Point to the </a:t>
            </a:r>
            <a:r>
              <a:rPr lang="en-US" dirty="0">
                <a:solidFill>
                  <a:srgbClr val="00FF00"/>
                </a:solidFill>
                <a:latin typeface="Tahoma" charset="0"/>
              </a:rPr>
              <a:t>Destinations: </a:t>
            </a:r>
            <a:r>
              <a:rPr lang="en-US" dirty="0">
                <a:latin typeface="Tahoma" charset="0"/>
              </a:rPr>
              <a:t>Know where you are heading and why </a:t>
            </a:r>
            <a:r>
              <a:rPr lang="en-US" dirty="0" smtClean="0">
                <a:latin typeface="Tahoma" charset="0"/>
              </a:rPr>
              <a:t>it’s </a:t>
            </a:r>
            <a:r>
              <a:rPr lang="en-US" dirty="0">
                <a:latin typeface="Tahoma" charset="0"/>
              </a:rPr>
              <a:t>worth </a:t>
            </a:r>
            <a:r>
              <a:rPr lang="en-US" dirty="0" smtClean="0">
                <a:latin typeface="Tahoma" charset="0"/>
              </a:rPr>
              <a:t>it </a:t>
            </a:r>
            <a:r>
              <a:rPr lang="en-US" dirty="0">
                <a:latin typeface="Tahoma" charset="0"/>
              </a:rPr>
              <a:t>(story: </a:t>
            </a:r>
            <a:r>
              <a:rPr lang="en-US" dirty="0" smtClean="0">
                <a:latin typeface="Tahoma" charset="0"/>
              </a:rPr>
              <a:t>destination card – ROUTE NHS, New Car)</a:t>
            </a:r>
            <a:endParaRPr lang="en-US" dirty="0">
              <a:latin typeface="Tahoma" charset="0"/>
            </a:endParaRPr>
          </a:p>
          <a:p>
            <a:pPr eaLnBrk="1" hangingPunct="1"/>
            <a:r>
              <a:rPr lang="en-US" dirty="0">
                <a:latin typeface="Tahoma" charset="0"/>
              </a:rPr>
              <a:t>Script the </a:t>
            </a:r>
            <a:r>
              <a:rPr lang="en-US" dirty="0">
                <a:solidFill>
                  <a:srgbClr val="00FF00"/>
                </a:solidFill>
                <a:latin typeface="Tahoma" charset="0"/>
              </a:rPr>
              <a:t>Critical Moves: </a:t>
            </a:r>
            <a:r>
              <a:rPr lang="en-US" dirty="0">
                <a:latin typeface="Tahoma" charset="0"/>
              </a:rPr>
              <a:t>Think Specific a-b-c (story: 125 </a:t>
            </a:r>
            <a:r>
              <a:rPr lang="en-US" dirty="0" smtClean="0">
                <a:latin typeface="Tahoma" charset="0"/>
              </a:rPr>
              <a:t>calls / month, </a:t>
            </a:r>
            <a:r>
              <a:rPr lang="en-US" dirty="0">
                <a:latin typeface="Tahoma" charset="0"/>
              </a:rPr>
              <a:t>cite colleagues </a:t>
            </a:r>
            <a:r>
              <a:rPr lang="en-US" dirty="0" smtClean="0">
                <a:latin typeface="Tahoma" charset="0"/>
              </a:rPr>
              <a:t>research)</a:t>
            </a:r>
            <a:endParaRPr lang="en-US" dirty="0">
              <a:latin typeface="Tahoma" charset="0"/>
            </a:endParaRPr>
          </a:p>
          <a:p>
            <a:pPr eaLnBrk="1" hangingPunct="1"/>
            <a:endParaRPr lang="en-US" dirty="0">
              <a:latin typeface="Tahoma" charset="0"/>
            </a:endParaRPr>
          </a:p>
        </p:txBody>
      </p:sp>
      <p:pic>
        <p:nvPicPr>
          <p:cNvPr id="22532" name="Picture 5" descr="4116583149_d29623c6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260985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414621"/>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r>
              <a:rPr lang="en-US" sz="4000" dirty="0">
                <a:latin typeface="Tahoma" charset="0"/>
              </a:rPr>
              <a:t>Direct the Elephant: </a:t>
            </a:r>
            <a:br>
              <a:rPr lang="en-US" sz="4000" dirty="0">
                <a:latin typeface="Tahoma" charset="0"/>
              </a:rPr>
            </a:br>
            <a:r>
              <a:rPr lang="en-US" sz="4000" dirty="0">
                <a:latin typeface="Tahoma" charset="0"/>
                <a:hlinkClick r:id="rId2"/>
              </a:rPr>
              <a:t>Putting Feelings First</a:t>
            </a:r>
            <a:endParaRPr lang="en-US" sz="4000" dirty="0">
              <a:latin typeface="Tahoma" charset="0"/>
            </a:endParaRPr>
          </a:p>
        </p:txBody>
      </p:sp>
      <p:sp>
        <p:nvSpPr>
          <p:cNvPr id="23555" name="Rectangle 7" descr="Rectangle: Click to edit Master text styles&#10;Second level&#10;Third level&#10;Fourth level&#10;Fifth level"/>
          <p:cNvSpPr>
            <a:spLocks noGrp="1" noChangeArrowheads="1"/>
          </p:cNvSpPr>
          <p:nvPr>
            <p:ph sz="quarter" idx="2"/>
          </p:nvPr>
        </p:nvSpPr>
        <p:spPr>
          <a:xfrm>
            <a:off x="381000" y="1828800"/>
            <a:ext cx="8382000" cy="2185988"/>
          </a:xfrm>
        </p:spPr>
        <p:txBody>
          <a:bodyPr/>
          <a:lstStyle/>
          <a:p>
            <a:pPr eaLnBrk="1" hangingPunct="1">
              <a:buFontTx/>
              <a:buNone/>
            </a:pPr>
            <a:r>
              <a:rPr lang="en-US" sz="2400" dirty="0">
                <a:latin typeface="Tahoma" charset="0"/>
              </a:rPr>
              <a:t>Our elephant is lazy and skittish: seeking short-term benefits </a:t>
            </a:r>
            <a:r>
              <a:rPr lang="en-US" sz="2400" dirty="0" smtClean="0">
                <a:latin typeface="Tahoma" charset="0"/>
              </a:rPr>
              <a:t>vs. </a:t>
            </a:r>
            <a:r>
              <a:rPr lang="en-US" sz="2400" dirty="0">
                <a:latin typeface="Tahoma" charset="0"/>
              </a:rPr>
              <a:t>short-term sacrifices to gain long-term </a:t>
            </a:r>
            <a:r>
              <a:rPr lang="en-US" sz="2400" dirty="0" smtClean="0">
                <a:latin typeface="Tahoma" charset="0"/>
              </a:rPr>
              <a:t>benefits.</a:t>
            </a:r>
            <a:endParaRPr lang="en-US" sz="2400" dirty="0">
              <a:latin typeface="Tahoma" charset="0"/>
            </a:endParaRPr>
          </a:p>
          <a:p>
            <a:pPr eaLnBrk="1" hangingPunct="1">
              <a:buFont typeface="Wingdings" charset="0"/>
              <a:buChar char="•"/>
            </a:pPr>
            <a:endParaRPr lang="en-US" sz="2400" dirty="0">
              <a:latin typeface="Tahoma" charset="0"/>
            </a:endParaRPr>
          </a:p>
        </p:txBody>
      </p:sp>
      <p:sp>
        <p:nvSpPr>
          <p:cNvPr id="23556" name="Rectangle 8" descr="Rectangle: Click to edit Master text styles&#10;Second level&#10;Third level&#10;Fourth level&#10;Fifth level"/>
          <p:cNvSpPr>
            <a:spLocks noGrp="1" noChangeArrowheads="1"/>
          </p:cNvSpPr>
          <p:nvPr>
            <p:ph sz="quarter" idx="3"/>
          </p:nvPr>
        </p:nvSpPr>
        <p:spPr>
          <a:xfrm>
            <a:off x="3200400" y="3048000"/>
            <a:ext cx="5943600" cy="3276600"/>
          </a:xfrm>
        </p:spPr>
        <p:txBody>
          <a:bodyPr/>
          <a:lstStyle/>
          <a:p>
            <a:pPr lvl="1" eaLnBrk="1" hangingPunct="1">
              <a:buFontTx/>
              <a:buNone/>
            </a:pPr>
            <a:r>
              <a:rPr lang="en-US" sz="2400" dirty="0">
                <a:latin typeface="Tahoma" charset="0"/>
              </a:rPr>
              <a:t>So MOTIVATE the Elephant:</a:t>
            </a:r>
          </a:p>
          <a:p>
            <a:pPr lvl="1" eaLnBrk="1" hangingPunct="1"/>
            <a:r>
              <a:rPr lang="en-US" sz="2400" dirty="0">
                <a:solidFill>
                  <a:srgbClr val="00FF00"/>
                </a:solidFill>
                <a:latin typeface="Tahoma" charset="0"/>
              </a:rPr>
              <a:t>Find the Feeling: </a:t>
            </a:r>
            <a:r>
              <a:rPr lang="en-US" sz="2400" dirty="0">
                <a:latin typeface="Tahoma" charset="0"/>
              </a:rPr>
              <a:t>Make people feel something (</a:t>
            </a:r>
            <a:r>
              <a:rPr lang="en-US" sz="2400" dirty="0">
                <a:solidFill>
                  <a:srgbClr val="FF0000"/>
                </a:solidFill>
                <a:latin typeface="Tahoma" charset="0"/>
              </a:rPr>
              <a:t>Red</a:t>
            </a:r>
            <a:r>
              <a:rPr lang="en-US" sz="2400" dirty="0">
                <a:latin typeface="Tahoma" charset="0"/>
              </a:rPr>
              <a:t> is fading)</a:t>
            </a:r>
          </a:p>
          <a:p>
            <a:pPr lvl="1" eaLnBrk="1" hangingPunct="1"/>
            <a:r>
              <a:rPr lang="en-US" sz="2400" dirty="0">
                <a:solidFill>
                  <a:srgbClr val="00FF00"/>
                </a:solidFill>
                <a:latin typeface="Tahoma" charset="0"/>
              </a:rPr>
              <a:t>Shrink the Change: </a:t>
            </a:r>
            <a:r>
              <a:rPr lang="en-US" sz="2400" dirty="0">
                <a:latin typeface="Tahoma" charset="0"/>
              </a:rPr>
              <a:t>Break down the change (Head-start car wash)</a:t>
            </a:r>
          </a:p>
          <a:p>
            <a:pPr lvl="1" eaLnBrk="1" hangingPunct="1"/>
            <a:r>
              <a:rPr lang="en-US" sz="2400" dirty="0">
                <a:solidFill>
                  <a:srgbClr val="00FF00"/>
                </a:solidFill>
                <a:latin typeface="Tahoma" charset="0"/>
              </a:rPr>
              <a:t>Grow your People: </a:t>
            </a:r>
            <a:r>
              <a:rPr lang="en-US" sz="2400" dirty="0">
                <a:latin typeface="Tahoma" charset="0"/>
              </a:rPr>
              <a:t>Cultivate a sense of identity  (ST. Lucia parrot)</a:t>
            </a:r>
          </a:p>
          <a:p>
            <a:pPr eaLnBrk="1" hangingPunct="1"/>
            <a:endParaRPr lang="en-US" sz="2400" dirty="0">
              <a:latin typeface="Tahoma" charset="0"/>
            </a:endParaRPr>
          </a:p>
        </p:txBody>
      </p:sp>
      <p:pic>
        <p:nvPicPr>
          <p:cNvPr id="23557" name="Picture 7" descr="https://encrypted-tbn0.gstatic.com/images?q=tbn:ANd9GcRqAELEH8gUw-FPHZtuU3Le0mIknRUIVbO5bLJBuhp9gZxyYnc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3352800"/>
            <a:ext cx="3205162"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386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a:latin typeface="Tahoma" charset="0"/>
              </a:rPr>
              <a:t>Shape the Path</a:t>
            </a:r>
          </a:p>
        </p:txBody>
      </p:sp>
      <p:sp>
        <p:nvSpPr>
          <p:cNvPr id="24579" name="Rectangle 4" descr="Rectangle: Click to edit Master text styles&#10;Second level&#10;Third level&#10;Fourth level&#10;Fifth level"/>
          <p:cNvSpPr>
            <a:spLocks noGrp="1" noChangeArrowheads="1"/>
          </p:cNvSpPr>
          <p:nvPr>
            <p:ph sz="half" idx="1"/>
          </p:nvPr>
        </p:nvSpPr>
        <p:spPr/>
        <p:txBody>
          <a:bodyPr/>
          <a:lstStyle/>
          <a:p>
            <a:pPr eaLnBrk="1" hangingPunct="1">
              <a:lnSpc>
                <a:spcPct val="90000"/>
              </a:lnSpc>
            </a:pPr>
            <a:endParaRPr lang="en-US" sz="2800" dirty="0">
              <a:latin typeface="Tahoma" charset="0"/>
            </a:endParaRPr>
          </a:p>
        </p:txBody>
      </p:sp>
      <p:sp>
        <p:nvSpPr>
          <p:cNvPr id="24580" name="Rectangle 3" descr="Rectangle: Click to edit Master text styles&#10;Second level&#10;Third level&#10;Fourth level&#10;Fifth level"/>
          <p:cNvSpPr>
            <a:spLocks noGrp="1" noChangeArrowheads="1"/>
          </p:cNvSpPr>
          <p:nvPr>
            <p:ph type="body" sz="half" idx="2"/>
          </p:nvPr>
        </p:nvSpPr>
        <p:spPr>
          <a:xfrm>
            <a:off x="3505200" y="1600200"/>
            <a:ext cx="5181600" cy="4525963"/>
          </a:xfrm>
        </p:spPr>
        <p:txBody>
          <a:bodyPr>
            <a:normAutofit fontScale="92500"/>
          </a:bodyPr>
          <a:lstStyle/>
          <a:p>
            <a:pPr eaLnBrk="1" hangingPunct="1">
              <a:lnSpc>
                <a:spcPct val="90000"/>
              </a:lnSpc>
            </a:pPr>
            <a:r>
              <a:rPr lang="en-US" sz="2800" dirty="0">
                <a:solidFill>
                  <a:srgbClr val="00FF00"/>
                </a:solidFill>
                <a:latin typeface="Tahoma" charset="0"/>
              </a:rPr>
              <a:t>Tweak the Environment: </a:t>
            </a:r>
            <a:r>
              <a:rPr lang="en-US" sz="2800" dirty="0">
                <a:latin typeface="Tahoma" charset="0"/>
              </a:rPr>
              <a:t>Change the situation (wearing safety glasses / cross the line)</a:t>
            </a:r>
          </a:p>
          <a:p>
            <a:pPr eaLnBrk="1" hangingPunct="1">
              <a:lnSpc>
                <a:spcPct val="90000"/>
              </a:lnSpc>
            </a:pPr>
            <a:endParaRPr lang="en-US" sz="2800" dirty="0">
              <a:latin typeface="Tahoma" charset="0"/>
            </a:endParaRPr>
          </a:p>
          <a:p>
            <a:pPr eaLnBrk="1" hangingPunct="1">
              <a:lnSpc>
                <a:spcPct val="90000"/>
              </a:lnSpc>
            </a:pPr>
            <a:r>
              <a:rPr lang="en-US" sz="2800" dirty="0">
                <a:solidFill>
                  <a:srgbClr val="00FF00"/>
                </a:solidFill>
                <a:latin typeface="Tahoma" charset="0"/>
              </a:rPr>
              <a:t>Build Habits:</a:t>
            </a:r>
            <a:r>
              <a:rPr lang="en-US" sz="2800" dirty="0">
                <a:solidFill>
                  <a:srgbClr val="FF0000"/>
                </a:solidFill>
                <a:latin typeface="Tahoma" charset="0"/>
              </a:rPr>
              <a:t> </a:t>
            </a:r>
            <a:r>
              <a:rPr lang="en-US" sz="2800" dirty="0">
                <a:latin typeface="Tahoma" charset="0"/>
              </a:rPr>
              <a:t>rider is not taxed (action triggers, meatless Mondays)</a:t>
            </a:r>
          </a:p>
          <a:p>
            <a:pPr eaLnBrk="1" hangingPunct="1">
              <a:lnSpc>
                <a:spcPct val="90000"/>
              </a:lnSpc>
            </a:pPr>
            <a:endParaRPr lang="en-US" sz="2800" dirty="0">
              <a:latin typeface="Tahoma" charset="0"/>
            </a:endParaRPr>
          </a:p>
          <a:p>
            <a:pPr eaLnBrk="1" hangingPunct="1">
              <a:lnSpc>
                <a:spcPct val="90000"/>
              </a:lnSpc>
            </a:pPr>
            <a:r>
              <a:rPr lang="en-US" sz="2800" dirty="0">
                <a:solidFill>
                  <a:srgbClr val="00FF00"/>
                </a:solidFill>
                <a:latin typeface="Tahoma" charset="0"/>
              </a:rPr>
              <a:t>Rally the Herd: </a:t>
            </a:r>
            <a:r>
              <a:rPr lang="en-US" sz="2800" dirty="0">
                <a:latin typeface="Tahoma" charset="0"/>
              </a:rPr>
              <a:t>Behaviour is contagious (majority of guests reuse their towel…)</a:t>
            </a:r>
          </a:p>
        </p:txBody>
      </p:sp>
      <p:pic>
        <p:nvPicPr>
          <p:cNvPr id="24581" name="Picture 8" descr="tree_lined_path_wollaton_p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295275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0" descr="enchanted_for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2672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149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b="1"/>
              <a:t>Commercial Break</a:t>
            </a:r>
          </a:p>
        </p:txBody>
      </p:sp>
      <p:sp>
        <p:nvSpPr>
          <p:cNvPr id="109571" name="Rectangle 3" descr="Rectangle: Click to edit Master text styles&#10;Second level&#10;Third level&#10;Fourth level&#10;Fifth level"/>
          <p:cNvSpPr>
            <a:spLocks noGrp="1" noChangeArrowheads="1"/>
          </p:cNvSpPr>
          <p:nvPr>
            <p:ph idx="1"/>
          </p:nvPr>
        </p:nvSpPr>
        <p:spPr/>
        <p:txBody>
          <a:bodyPr/>
          <a:lstStyle/>
          <a:p>
            <a:r>
              <a:rPr lang="en-US" dirty="0"/>
              <a:t>Think about what disturbs you, how you are being changed by the times in which we live, and how you can best cope with the times in which we </a:t>
            </a:r>
            <a:r>
              <a:rPr lang="en-US" dirty="0" smtClean="0"/>
              <a:t>live.</a:t>
            </a:r>
            <a:endParaRPr lang="en-US" dirty="0"/>
          </a:p>
        </p:txBody>
      </p:sp>
    </p:spTree>
    <p:extLst>
      <p:ext uri="{BB962C8B-B14F-4D97-AF65-F5344CB8AC3E}">
        <p14:creationId xmlns:p14="http://schemas.microsoft.com/office/powerpoint/2010/main" val="248620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pPr algn="ctr"/>
            <a:r>
              <a:rPr lang="en-US" sz="4000" b="1"/>
              <a:t>Exploring personal readiness for Change</a:t>
            </a:r>
            <a:r>
              <a:rPr lang="en-US" sz="4000"/>
              <a:t> </a:t>
            </a:r>
          </a:p>
        </p:txBody>
      </p:sp>
      <p:sp>
        <p:nvSpPr>
          <p:cNvPr id="46083" name="Rectangle 3" descr="Rectangle: Click to edit Master text styles&#10;Second level&#10;Third level&#10;Fourth level&#10;Fifth level"/>
          <p:cNvSpPr>
            <a:spLocks noGrp="1" noChangeArrowheads="1"/>
          </p:cNvSpPr>
          <p:nvPr>
            <p:ph idx="1"/>
          </p:nvPr>
        </p:nvSpPr>
        <p:spPr>
          <a:xfrm>
            <a:off x="0" y="1417638"/>
            <a:ext cx="9144000" cy="4953000"/>
          </a:xfrm>
        </p:spPr>
        <p:txBody>
          <a:bodyPr/>
          <a:lstStyle/>
          <a:p>
            <a:pPr>
              <a:lnSpc>
                <a:spcPct val="90000"/>
              </a:lnSpc>
              <a:buFont typeface="Wingdings" pitchFamily="2" charset="2"/>
              <a:buNone/>
            </a:pPr>
            <a:r>
              <a:rPr lang="en-US" sz="2400" b="1" dirty="0"/>
              <a:t>		Tolerance for Change Test </a:t>
            </a:r>
          </a:p>
          <a:p>
            <a:pPr>
              <a:lnSpc>
                <a:spcPct val="90000"/>
              </a:lnSpc>
              <a:buFont typeface="Wingdings" pitchFamily="2" charset="2"/>
              <a:buNone/>
            </a:pPr>
            <a:r>
              <a:rPr lang="en-US" sz="2400" dirty="0"/>
              <a:t>		Please read the following statements.  Circle the letter that 	best describes how you would feel in response to each 	statement.</a:t>
            </a:r>
          </a:p>
          <a:p>
            <a:pPr>
              <a:lnSpc>
                <a:spcPct val="90000"/>
              </a:lnSpc>
            </a:pPr>
            <a:r>
              <a:rPr lang="en-US" sz="2400" dirty="0" smtClean="0"/>
              <a:t>A</a:t>
            </a:r>
            <a:r>
              <a:rPr lang="en-US" sz="2400" dirty="0"/>
              <a:t>	I would enjoy this very much, it’s </a:t>
            </a:r>
            <a:r>
              <a:rPr lang="en-US" sz="2400" b="1" dirty="0"/>
              <a:t>completely acceptable</a:t>
            </a:r>
          </a:p>
          <a:p>
            <a:pPr>
              <a:lnSpc>
                <a:spcPct val="90000"/>
              </a:lnSpc>
            </a:pPr>
            <a:r>
              <a:rPr lang="en-US" sz="2400" dirty="0"/>
              <a:t>B	This would be enjoyable and </a:t>
            </a:r>
            <a:r>
              <a:rPr lang="en-US" sz="2400" b="1" dirty="0"/>
              <a:t>acceptable</a:t>
            </a:r>
            <a:r>
              <a:rPr lang="en-US" sz="2400" dirty="0"/>
              <a:t> most of the time</a:t>
            </a:r>
          </a:p>
          <a:p>
            <a:pPr>
              <a:lnSpc>
                <a:spcPct val="90000"/>
              </a:lnSpc>
            </a:pPr>
            <a:r>
              <a:rPr lang="en-US" sz="2400" dirty="0"/>
              <a:t>C	I would have </a:t>
            </a:r>
            <a:r>
              <a:rPr lang="en-US" sz="2400" b="1" dirty="0"/>
              <a:t>no reaction</a:t>
            </a:r>
            <a:r>
              <a:rPr lang="en-US" sz="2400" dirty="0"/>
              <a:t> to this feature one way or 	</a:t>
            </a:r>
            <a:r>
              <a:rPr lang="en-US" sz="2400" dirty="0" smtClean="0"/>
              <a:t>  		another</a:t>
            </a:r>
            <a:endParaRPr lang="en-US" sz="2400" dirty="0"/>
          </a:p>
          <a:p>
            <a:pPr>
              <a:lnSpc>
                <a:spcPct val="90000"/>
              </a:lnSpc>
            </a:pPr>
            <a:r>
              <a:rPr lang="en-US" sz="2400" dirty="0"/>
              <a:t>D	This feature would be </a:t>
            </a:r>
            <a:r>
              <a:rPr lang="en-US" sz="2400" b="1" dirty="0"/>
              <a:t>somewhat unpleasant</a:t>
            </a:r>
            <a:r>
              <a:rPr lang="en-US" sz="2400" dirty="0"/>
              <a:t> for me</a:t>
            </a:r>
          </a:p>
          <a:p>
            <a:pPr>
              <a:lnSpc>
                <a:spcPct val="90000"/>
              </a:lnSpc>
            </a:pPr>
            <a:r>
              <a:rPr lang="en-US" sz="2400" dirty="0"/>
              <a:t>E	This feature would be </a:t>
            </a:r>
            <a:r>
              <a:rPr lang="en-US" sz="2400" b="1" dirty="0"/>
              <a:t>very unpleasant</a:t>
            </a:r>
            <a:r>
              <a:rPr lang="en-US" sz="2400" dirty="0"/>
              <a:t> for me</a:t>
            </a:r>
          </a:p>
        </p:txBody>
      </p:sp>
    </p:spTree>
    <p:extLst>
      <p:ext uri="{BB962C8B-B14F-4D97-AF65-F5344CB8AC3E}">
        <p14:creationId xmlns:p14="http://schemas.microsoft.com/office/powerpoint/2010/main" val="4200747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a:xfrm>
            <a:off x="457200" y="1508215"/>
            <a:ext cx="8229600" cy="4021317"/>
          </a:xfrm>
        </p:spPr>
        <p:txBody>
          <a:bodyPr>
            <a:normAutofit fontScale="85000" lnSpcReduction="20000"/>
          </a:bodyPr>
          <a:lstStyle/>
          <a:p>
            <a:r>
              <a:rPr lang="en-US" dirty="0" smtClean="0"/>
              <a:t>I would like to live in a foreign country for a while. </a:t>
            </a:r>
          </a:p>
          <a:p>
            <a:r>
              <a:rPr lang="en-US" dirty="0" smtClean="0"/>
              <a:t>It is more fun to tackle a complicated problem than to solve a simple one. </a:t>
            </a:r>
          </a:p>
          <a:p>
            <a:r>
              <a:rPr lang="en-US" dirty="0" smtClean="0"/>
              <a:t>What we are used to is always preferable to what is unfamiliar (R). </a:t>
            </a:r>
          </a:p>
          <a:p>
            <a:r>
              <a:rPr lang="en-US" dirty="0" smtClean="0"/>
              <a:t>Many of our most important decisions are based on insufficient information. </a:t>
            </a:r>
          </a:p>
          <a:p>
            <a:r>
              <a:rPr lang="en-US" dirty="0"/>
              <a:t>Teachers or supervisors who hand out vague assignments give one a chance to show initiative and originality.</a:t>
            </a: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DECBF49-93B6-7D45-A36E-4579E1523599}" type="slidenum">
              <a:rPr lang="en-US" smtClean="0"/>
              <a:pPr/>
              <a:t>85</a:t>
            </a:fld>
            <a:endParaRPr lang="en-US"/>
          </a:p>
        </p:txBody>
      </p:sp>
    </p:spTree>
    <p:extLst>
      <p:ext uri="{BB962C8B-B14F-4D97-AF65-F5344CB8AC3E}">
        <p14:creationId xmlns:p14="http://schemas.microsoft.com/office/powerpoint/2010/main" val="2526139444"/>
      </p:ext>
    </p:extLst>
  </p:cSld>
  <p:clrMapOvr>
    <a:masterClrMapping/>
  </p:clrMapOvr>
  <p:transition>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4000"/>
              <a:t>Individual Reactions to Change</a:t>
            </a:r>
          </a:p>
        </p:txBody>
      </p:sp>
      <p:sp>
        <p:nvSpPr>
          <p:cNvPr id="51203" name="Rectangle 3" descr="Rectangle: Click to edit Master text styles&#10;Second level&#10;Third level&#10;Fourth level&#10;Fifth level"/>
          <p:cNvSpPr>
            <a:spLocks noGrp="1" noChangeArrowheads="1"/>
          </p:cNvSpPr>
          <p:nvPr>
            <p:ph idx="1"/>
          </p:nvPr>
        </p:nvSpPr>
        <p:spPr>
          <a:xfrm>
            <a:off x="838200" y="1524000"/>
            <a:ext cx="7772400" cy="4114800"/>
          </a:xfrm>
        </p:spPr>
        <p:txBody>
          <a:bodyPr/>
          <a:lstStyle/>
          <a:p>
            <a:pPr marL="609600" indent="-609600">
              <a:buFont typeface="Wingdings" pitchFamily="2" charset="2"/>
              <a:buNone/>
            </a:pPr>
            <a:r>
              <a:rPr lang="en-US" dirty="0" smtClean="0"/>
              <a:t>4 Stages</a:t>
            </a:r>
            <a:r>
              <a:rPr lang="en-US" dirty="0"/>
              <a:t>:</a:t>
            </a:r>
          </a:p>
          <a:p>
            <a:pPr marL="609600" indent="-609600">
              <a:buFont typeface="Wingdings" pitchFamily="2" charset="2"/>
              <a:buAutoNum type="arabicPeriod"/>
            </a:pPr>
            <a:r>
              <a:rPr lang="en-US" dirty="0"/>
              <a:t>Shock – perceive it as a threat</a:t>
            </a:r>
          </a:p>
          <a:p>
            <a:pPr marL="609600" indent="-609600">
              <a:buFont typeface="Wingdings" pitchFamily="2" charset="2"/>
              <a:buAutoNum type="arabicPeriod"/>
            </a:pPr>
            <a:r>
              <a:rPr lang="en-US" dirty="0"/>
              <a:t>Defensive – cling to old ways</a:t>
            </a:r>
          </a:p>
        </p:txBody>
      </p:sp>
      <p:grpSp>
        <p:nvGrpSpPr>
          <p:cNvPr id="51204" name="Group 4"/>
          <p:cNvGrpSpPr>
            <a:grpSpLocks/>
          </p:cNvGrpSpPr>
          <p:nvPr/>
        </p:nvGrpSpPr>
        <p:grpSpPr bwMode="auto">
          <a:xfrm>
            <a:off x="808393" y="3433763"/>
            <a:ext cx="7591936" cy="3248025"/>
            <a:chOff x="377" y="1862"/>
            <a:chExt cx="3589" cy="2728"/>
          </a:xfrm>
        </p:grpSpPr>
        <p:sp>
          <p:nvSpPr>
            <p:cNvPr id="51205" name="Rectangle 5"/>
            <p:cNvSpPr>
              <a:spLocks noChangeArrowheads="1"/>
            </p:cNvSpPr>
            <p:nvPr/>
          </p:nvSpPr>
          <p:spPr bwMode="auto">
            <a:xfrm>
              <a:off x="377" y="1862"/>
              <a:ext cx="1022" cy="31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dirty="0">
                  <a:solidFill>
                    <a:srgbClr val="FFFF00"/>
                  </a:solidFill>
                </a:rPr>
                <a:t>Loss of Confidence</a:t>
              </a:r>
            </a:p>
          </p:txBody>
        </p:sp>
        <p:sp>
          <p:nvSpPr>
            <p:cNvPr id="51206" name="Rectangle 6"/>
            <p:cNvSpPr>
              <a:spLocks noChangeArrowheads="1"/>
            </p:cNvSpPr>
            <p:nvPr/>
          </p:nvSpPr>
          <p:spPr bwMode="auto">
            <a:xfrm>
              <a:off x="2976" y="2048"/>
              <a:ext cx="894" cy="31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dirty="0">
                  <a:solidFill>
                    <a:srgbClr val="FFFF00"/>
                  </a:solidFill>
                </a:rPr>
                <a:t>Disrupted Habits</a:t>
              </a:r>
            </a:p>
          </p:txBody>
        </p:sp>
        <p:sp>
          <p:nvSpPr>
            <p:cNvPr id="51207" name="Rectangle 7"/>
            <p:cNvSpPr>
              <a:spLocks noChangeArrowheads="1"/>
            </p:cNvSpPr>
            <p:nvPr/>
          </p:nvSpPr>
          <p:spPr bwMode="auto">
            <a:xfrm>
              <a:off x="552" y="3446"/>
              <a:ext cx="706" cy="5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dirty="0">
                  <a:solidFill>
                    <a:srgbClr val="FFFF00"/>
                  </a:solidFill>
                </a:rPr>
                <a:t>Fear of </a:t>
              </a:r>
            </a:p>
            <a:p>
              <a:pPr algn="ctr" eaLnBrk="0" hangingPunct="0"/>
              <a:r>
                <a:rPr lang="en-US" dirty="0">
                  <a:solidFill>
                    <a:srgbClr val="FFFF00"/>
                  </a:solidFill>
                </a:rPr>
                <a:t>the unknown</a:t>
              </a:r>
            </a:p>
          </p:txBody>
        </p:sp>
        <p:sp>
          <p:nvSpPr>
            <p:cNvPr id="51208" name="Rectangle 8"/>
            <p:cNvSpPr>
              <a:spLocks noChangeArrowheads="1"/>
            </p:cNvSpPr>
            <p:nvPr/>
          </p:nvSpPr>
          <p:spPr bwMode="auto">
            <a:xfrm>
              <a:off x="1960" y="4047"/>
              <a:ext cx="440" cy="5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dirty="0">
                  <a:solidFill>
                    <a:srgbClr val="FFFF00"/>
                  </a:solidFill>
                </a:rPr>
                <a:t>Loss of</a:t>
              </a:r>
            </a:p>
            <a:p>
              <a:pPr algn="ctr" eaLnBrk="0" hangingPunct="0"/>
              <a:r>
                <a:rPr lang="en-US" dirty="0">
                  <a:solidFill>
                    <a:srgbClr val="FFFF00"/>
                  </a:solidFill>
                </a:rPr>
                <a:t>Face</a:t>
              </a:r>
            </a:p>
          </p:txBody>
        </p:sp>
        <p:sp>
          <p:nvSpPr>
            <p:cNvPr id="51209" name="Rectangle 9"/>
            <p:cNvSpPr>
              <a:spLocks noChangeArrowheads="1"/>
            </p:cNvSpPr>
            <p:nvPr/>
          </p:nvSpPr>
          <p:spPr bwMode="auto">
            <a:xfrm>
              <a:off x="3084" y="3446"/>
              <a:ext cx="882" cy="5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dirty="0">
                  <a:solidFill>
                    <a:srgbClr val="FFFF00"/>
                  </a:solidFill>
                </a:rPr>
                <a:t>Loss of Control /</a:t>
              </a:r>
            </a:p>
            <a:p>
              <a:pPr eaLnBrk="0" hangingPunct="0"/>
              <a:r>
                <a:rPr lang="en-US" dirty="0">
                  <a:solidFill>
                    <a:srgbClr val="FFFF00"/>
                  </a:solidFill>
                </a:rPr>
                <a:t>Security</a:t>
              </a:r>
            </a:p>
          </p:txBody>
        </p:sp>
        <p:sp>
          <p:nvSpPr>
            <p:cNvPr id="51210" name="Oval 10"/>
            <p:cNvSpPr>
              <a:spLocks noChangeArrowheads="1"/>
            </p:cNvSpPr>
            <p:nvPr/>
          </p:nvSpPr>
          <p:spPr bwMode="auto">
            <a:xfrm>
              <a:off x="1612" y="2452"/>
              <a:ext cx="1096" cy="10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1" name="Rectangle 11"/>
            <p:cNvSpPr>
              <a:spLocks noChangeArrowheads="1"/>
            </p:cNvSpPr>
            <p:nvPr/>
          </p:nvSpPr>
          <p:spPr bwMode="auto">
            <a:xfrm>
              <a:off x="1840" y="2626"/>
              <a:ext cx="640" cy="59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sz="2000" dirty="0">
                  <a:solidFill>
                    <a:srgbClr val="FFFF00"/>
                  </a:solidFill>
                </a:rPr>
                <a:t>Individual</a:t>
              </a:r>
            </a:p>
            <a:p>
              <a:pPr eaLnBrk="0" hangingPunct="0"/>
              <a:r>
                <a:rPr lang="en-US" sz="2000" dirty="0">
                  <a:solidFill>
                    <a:srgbClr val="FFFF00"/>
                  </a:solidFill>
                </a:rPr>
                <a:t>resistance</a:t>
              </a:r>
            </a:p>
          </p:txBody>
        </p:sp>
        <p:sp>
          <p:nvSpPr>
            <p:cNvPr id="51212" name="Line 12"/>
            <p:cNvSpPr>
              <a:spLocks noChangeShapeType="1"/>
            </p:cNvSpPr>
            <p:nvPr/>
          </p:nvSpPr>
          <p:spPr bwMode="auto">
            <a:xfrm flipH="1" flipV="1">
              <a:off x="2688" y="3336"/>
              <a:ext cx="408" cy="216"/>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3" name="Line 13"/>
            <p:cNvSpPr>
              <a:spLocks noChangeShapeType="1"/>
            </p:cNvSpPr>
            <p:nvPr/>
          </p:nvSpPr>
          <p:spPr bwMode="auto">
            <a:xfrm>
              <a:off x="1368" y="2496"/>
              <a:ext cx="240" cy="240"/>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4" name="Line 14"/>
            <p:cNvSpPr>
              <a:spLocks noChangeShapeType="1"/>
            </p:cNvSpPr>
            <p:nvPr/>
          </p:nvSpPr>
          <p:spPr bwMode="auto">
            <a:xfrm flipV="1">
              <a:off x="1272" y="3312"/>
              <a:ext cx="312" cy="312"/>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5" name="Line 15"/>
            <p:cNvSpPr>
              <a:spLocks noChangeShapeType="1"/>
            </p:cNvSpPr>
            <p:nvPr/>
          </p:nvSpPr>
          <p:spPr bwMode="auto">
            <a:xfrm flipV="1">
              <a:off x="2160" y="3648"/>
              <a:ext cx="0" cy="408"/>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6" name="Line 16"/>
            <p:cNvSpPr>
              <a:spLocks noChangeShapeType="1"/>
            </p:cNvSpPr>
            <p:nvPr/>
          </p:nvSpPr>
          <p:spPr bwMode="auto">
            <a:xfrm flipH="1">
              <a:off x="2688" y="2328"/>
              <a:ext cx="288" cy="288"/>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273305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Individual Reactions</a:t>
            </a:r>
          </a:p>
        </p:txBody>
      </p:sp>
      <p:sp>
        <p:nvSpPr>
          <p:cNvPr id="77827" name="Rectangle 3" descr="Rectangle: Click to edit Master text styles&#10;Second level&#10;Third level&#10;Fourth level&#10;Fifth level"/>
          <p:cNvSpPr>
            <a:spLocks noGrp="1" noChangeArrowheads="1"/>
          </p:cNvSpPr>
          <p:nvPr>
            <p:ph idx="1"/>
          </p:nvPr>
        </p:nvSpPr>
        <p:spPr/>
        <p:txBody>
          <a:bodyPr/>
          <a:lstStyle/>
          <a:p>
            <a:pPr marL="609600" indent="-609600">
              <a:buFont typeface="Wingdings" pitchFamily="2" charset="2"/>
              <a:buNone/>
            </a:pPr>
            <a:r>
              <a:rPr lang="en-US" dirty="0"/>
              <a:t>3.	Acknowledgement – sense of grief and sadness but start to be open to making things work</a:t>
            </a:r>
          </a:p>
          <a:p>
            <a:pPr marL="609600" indent="-609600">
              <a:buFont typeface="Wingdings" pitchFamily="2" charset="2"/>
              <a:buAutoNum type="arabicPeriod" startAt="4"/>
            </a:pPr>
            <a:r>
              <a:rPr lang="en-US" dirty="0" smtClean="0"/>
              <a:t>Adaptation </a:t>
            </a:r>
            <a:r>
              <a:rPr lang="en-US" dirty="0"/>
              <a:t>and Change – ready to establish new routines and help others</a:t>
            </a:r>
            <a:r>
              <a:rPr lang="en-US" dirty="0" smtClean="0"/>
              <a:t>.</a:t>
            </a:r>
          </a:p>
          <a:p>
            <a:pPr marL="609600" indent="-609600">
              <a:buFont typeface="Wingdings" pitchFamily="2" charset="2"/>
              <a:buAutoNum type="arabicPeriod" startAt="4"/>
            </a:pPr>
            <a:endParaRPr lang="en-US" dirty="0"/>
          </a:p>
          <a:p>
            <a:pPr marL="609600" indent="-609600">
              <a:buFont typeface="Wingdings" pitchFamily="2" charset="2"/>
              <a:buAutoNum type="arabicPeriod" startAt="4"/>
            </a:pPr>
            <a:endParaRPr lang="en-US" dirty="0" smtClean="0"/>
          </a:p>
          <a:p>
            <a:pPr marL="0" indent="0">
              <a:buNone/>
            </a:pPr>
            <a:r>
              <a:rPr lang="en-US" dirty="0" smtClean="0"/>
              <a:t>Knowing how to deal with this …</a:t>
            </a:r>
            <a:endParaRPr lang="en-US" dirty="0"/>
          </a:p>
        </p:txBody>
      </p:sp>
    </p:spTree>
    <p:extLst>
      <p:ext uri="{BB962C8B-B14F-4D97-AF65-F5344CB8AC3E}">
        <p14:creationId xmlns:p14="http://schemas.microsoft.com/office/powerpoint/2010/main" val="595892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2400" y="274638"/>
            <a:ext cx="8534400" cy="1143000"/>
          </a:xfrm>
        </p:spPr>
        <p:txBody>
          <a:bodyPr/>
          <a:lstStyle/>
          <a:p>
            <a:r>
              <a:rPr lang="en-US" sz="4000" dirty="0" smtClean="0">
                <a:solidFill>
                  <a:srgbClr val="00FF00"/>
                </a:solidFill>
              </a:rPr>
              <a:t>6) Manage:</a:t>
            </a:r>
            <a:r>
              <a:rPr lang="en-US" sz="4000" dirty="0" smtClean="0"/>
              <a:t> Cynicism </a:t>
            </a:r>
            <a:r>
              <a:rPr lang="en-US" sz="4000" dirty="0"/>
              <a:t>about Change</a:t>
            </a:r>
            <a:br>
              <a:rPr lang="en-US" sz="4000" dirty="0"/>
            </a:br>
            <a:endParaRPr lang="en-US" sz="2800" dirty="0"/>
          </a:p>
        </p:txBody>
      </p:sp>
      <p:sp>
        <p:nvSpPr>
          <p:cNvPr id="78851" name="Rectangle 3"/>
          <p:cNvSpPr>
            <a:spLocks noGrp="1" noChangeArrowheads="1"/>
          </p:cNvSpPr>
          <p:nvPr>
            <p:ph type="body" idx="1"/>
          </p:nvPr>
        </p:nvSpPr>
        <p:spPr>
          <a:xfrm>
            <a:off x="0" y="1600200"/>
            <a:ext cx="9144000" cy="4525963"/>
          </a:xfrm>
        </p:spPr>
        <p:txBody>
          <a:bodyPr/>
          <a:lstStyle/>
          <a:p>
            <a:pPr>
              <a:lnSpc>
                <a:spcPct val="90000"/>
              </a:lnSpc>
            </a:pPr>
            <a:r>
              <a:rPr lang="en-US" sz="2800" dirty="0"/>
              <a:t>25-40% will respond cynically to the next change </a:t>
            </a:r>
          </a:p>
          <a:p>
            <a:pPr>
              <a:lnSpc>
                <a:spcPct val="90000"/>
              </a:lnSpc>
            </a:pPr>
            <a:r>
              <a:rPr lang="en-US" sz="2800" dirty="0"/>
              <a:t>Why? </a:t>
            </a:r>
          </a:p>
          <a:p>
            <a:pPr lvl="1">
              <a:lnSpc>
                <a:spcPct val="90000"/>
              </a:lnSpc>
            </a:pPr>
            <a:r>
              <a:rPr lang="en-US" sz="2400" dirty="0">
                <a:solidFill>
                  <a:srgbClr val="66CCFF"/>
                </a:solidFill>
              </a:rPr>
              <a:t>Uninformed – lack of communication</a:t>
            </a:r>
          </a:p>
          <a:p>
            <a:pPr lvl="2">
              <a:lnSpc>
                <a:spcPct val="90000"/>
              </a:lnSpc>
            </a:pPr>
            <a:r>
              <a:rPr lang="en-US" sz="2000" dirty="0" smtClean="0"/>
              <a:t>Action: </a:t>
            </a:r>
            <a:r>
              <a:rPr lang="en-US" sz="2000" dirty="0" smtClean="0">
                <a:solidFill>
                  <a:srgbClr val="FFFF00"/>
                </a:solidFill>
              </a:rPr>
              <a:t>Over-communicate</a:t>
            </a:r>
            <a:r>
              <a:rPr lang="en-US" sz="2000" dirty="0" smtClean="0"/>
              <a:t> </a:t>
            </a:r>
            <a:r>
              <a:rPr lang="en-US" sz="2000" dirty="0"/>
              <a:t>– credible spokespersons, positive messages, multiple channels / repetition, two-way </a:t>
            </a:r>
            <a:r>
              <a:rPr lang="en-US" sz="2000" dirty="0" smtClean="0"/>
              <a:t>communication, </a:t>
            </a:r>
            <a:r>
              <a:rPr lang="en-US" sz="2000" dirty="0">
                <a:solidFill>
                  <a:srgbClr val="FFFF00"/>
                </a:solidFill>
              </a:rPr>
              <a:t>F</a:t>
            </a:r>
            <a:r>
              <a:rPr lang="en-US" sz="2000" dirty="0" smtClean="0">
                <a:solidFill>
                  <a:srgbClr val="FFFF00"/>
                </a:solidFill>
              </a:rPr>
              <a:t>ind the Feeling</a:t>
            </a:r>
            <a:endParaRPr lang="en-US" sz="2000" dirty="0">
              <a:solidFill>
                <a:srgbClr val="FFFF00"/>
              </a:solidFill>
            </a:endParaRPr>
          </a:p>
          <a:p>
            <a:pPr lvl="1">
              <a:lnSpc>
                <a:spcPct val="90000"/>
              </a:lnSpc>
            </a:pPr>
            <a:r>
              <a:rPr lang="en-US" sz="2400" dirty="0">
                <a:solidFill>
                  <a:srgbClr val="66CCFF"/>
                </a:solidFill>
              </a:rPr>
              <a:t>Previous experience</a:t>
            </a:r>
          </a:p>
          <a:p>
            <a:pPr lvl="2">
              <a:lnSpc>
                <a:spcPct val="90000"/>
              </a:lnSpc>
            </a:pPr>
            <a:r>
              <a:rPr lang="en-US" sz="2000" dirty="0" smtClean="0"/>
              <a:t>Action: </a:t>
            </a:r>
            <a:r>
              <a:rPr lang="en-US" sz="2000" dirty="0" smtClean="0">
                <a:solidFill>
                  <a:srgbClr val="FFFF00"/>
                </a:solidFill>
              </a:rPr>
              <a:t>Deal </a:t>
            </a:r>
            <a:r>
              <a:rPr lang="en-US" sz="2000" dirty="0">
                <a:solidFill>
                  <a:srgbClr val="FFFF00"/>
                </a:solidFill>
              </a:rPr>
              <a:t>with the past</a:t>
            </a:r>
          </a:p>
          <a:p>
            <a:pPr lvl="1">
              <a:lnSpc>
                <a:spcPct val="90000"/>
              </a:lnSpc>
            </a:pPr>
            <a:r>
              <a:rPr lang="en-US" sz="2400" dirty="0">
                <a:solidFill>
                  <a:srgbClr val="66CCFF"/>
                </a:solidFill>
              </a:rPr>
              <a:t>Negative disposition</a:t>
            </a:r>
          </a:p>
          <a:p>
            <a:pPr lvl="2">
              <a:lnSpc>
                <a:spcPct val="90000"/>
              </a:lnSpc>
            </a:pPr>
            <a:r>
              <a:rPr lang="en-US" sz="2000" dirty="0" smtClean="0"/>
              <a:t>Action: </a:t>
            </a:r>
            <a:r>
              <a:rPr lang="en-US" sz="2000" dirty="0" smtClean="0">
                <a:solidFill>
                  <a:srgbClr val="FFFF00"/>
                </a:solidFill>
              </a:rPr>
              <a:t>Hire well</a:t>
            </a:r>
            <a:endParaRPr lang="en-US" sz="2000" dirty="0"/>
          </a:p>
          <a:p>
            <a:pPr lvl="2">
              <a:lnSpc>
                <a:spcPct val="90000"/>
              </a:lnSpc>
            </a:pPr>
            <a:r>
              <a:rPr lang="en-US" sz="2000" dirty="0" smtClean="0"/>
              <a:t>Action: </a:t>
            </a:r>
            <a:r>
              <a:rPr lang="en-US" sz="2000" dirty="0" smtClean="0">
                <a:solidFill>
                  <a:srgbClr val="FFFF00"/>
                </a:solidFill>
              </a:rPr>
              <a:t>See </a:t>
            </a:r>
            <a:r>
              <a:rPr lang="en-US" sz="2000" dirty="0">
                <a:solidFill>
                  <a:srgbClr val="FFFF00"/>
                </a:solidFill>
              </a:rPr>
              <a:t>world from employees perspective</a:t>
            </a:r>
          </a:p>
          <a:p>
            <a:pPr lvl="1">
              <a:lnSpc>
                <a:spcPct val="90000"/>
              </a:lnSpc>
            </a:pPr>
            <a:r>
              <a:rPr lang="en-US" sz="2400" dirty="0">
                <a:solidFill>
                  <a:srgbClr val="66CCFF"/>
                </a:solidFill>
              </a:rPr>
              <a:t>Lack of opportunity to be involved</a:t>
            </a:r>
          </a:p>
          <a:p>
            <a:pPr lvl="2">
              <a:lnSpc>
                <a:spcPct val="90000"/>
              </a:lnSpc>
            </a:pPr>
            <a:r>
              <a:rPr lang="en-US" sz="2000" dirty="0" smtClean="0"/>
              <a:t>Action: </a:t>
            </a:r>
            <a:r>
              <a:rPr lang="en-US" sz="2000" dirty="0" smtClean="0">
                <a:solidFill>
                  <a:srgbClr val="FFFF00"/>
                </a:solidFill>
              </a:rPr>
              <a:t>Keep </a:t>
            </a:r>
            <a:r>
              <a:rPr lang="en-US" sz="2000" dirty="0">
                <a:solidFill>
                  <a:srgbClr val="FFFF00"/>
                </a:solidFill>
              </a:rPr>
              <a:t>them involved </a:t>
            </a:r>
            <a:r>
              <a:rPr lang="en-US" sz="2000" dirty="0" smtClean="0"/>
              <a:t>– ask </a:t>
            </a:r>
            <a:r>
              <a:rPr lang="en-US" sz="2000" dirty="0"/>
              <a:t>for input</a:t>
            </a:r>
          </a:p>
        </p:txBody>
      </p:sp>
    </p:spTree>
    <p:extLst>
      <p:ext uri="{BB962C8B-B14F-4D97-AF65-F5344CB8AC3E}">
        <p14:creationId xmlns:p14="http://schemas.microsoft.com/office/powerpoint/2010/main" val="522369858"/>
      </p:ext>
    </p:extLst>
  </p:cSld>
  <p:clrMapOvr>
    <a:masterClrMapping/>
  </p:clrMapOvr>
  <p:transition>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solidFill>
            <a:schemeClr val="bg1"/>
          </a:solidFill>
        </p:spPr>
        <p:txBody>
          <a:bodyPr/>
          <a:lstStyle/>
          <a:p>
            <a:r>
              <a:rPr lang="en-US" dirty="0" smtClean="0">
                <a:solidFill>
                  <a:schemeClr val="folHlink"/>
                </a:solidFill>
              </a:rPr>
              <a:t>Random Reminders and Insights …</a:t>
            </a:r>
            <a:endParaRPr lang="en-US" dirty="0">
              <a:solidFill>
                <a:schemeClr val="folHlink"/>
              </a:solidFill>
            </a:endParaRPr>
          </a:p>
        </p:txBody>
      </p:sp>
      <p:sp>
        <p:nvSpPr>
          <p:cNvPr id="178179" name="Rectangle 3" descr="Rectangle: Click to edit Master text styles&#10;Second level&#10;Third level&#10;Fourth level&#10;Fifth level"/>
          <p:cNvSpPr>
            <a:spLocks noGrp="1" noChangeArrowheads="1"/>
          </p:cNvSpPr>
          <p:nvPr>
            <p:ph idx="1"/>
          </p:nvPr>
        </p:nvSpPr>
        <p:spPr>
          <a:xfrm>
            <a:off x="0" y="1905000"/>
            <a:ext cx="9144000" cy="4495800"/>
          </a:xfrm>
          <a:solidFill>
            <a:schemeClr val="bg1"/>
          </a:solidFill>
        </p:spPr>
        <p:txBody>
          <a:bodyPr/>
          <a:lstStyle/>
          <a:p>
            <a:pPr>
              <a:lnSpc>
                <a:spcPct val="90000"/>
              </a:lnSpc>
            </a:pPr>
            <a:r>
              <a:rPr lang="en-US" sz="2800" dirty="0">
                <a:solidFill>
                  <a:srgbClr val="00FF00"/>
                </a:solidFill>
              </a:rPr>
              <a:t>Arouse dissatisfaction with the current state</a:t>
            </a:r>
          </a:p>
          <a:p>
            <a:pPr lvl="1">
              <a:lnSpc>
                <a:spcPct val="90000"/>
              </a:lnSpc>
            </a:pPr>
            <a:r>
              <a:rPr lang="en-US" sz="2400" dirty="0">
                <a:solidFill>
                  <a:srgbClr val="FFFF00"/>
                </a:solidFill>
              </a:rPr>
              <a:t>tell them about deficiencies in organization</a:t>
            </a:r>
          </a:p>
          <a:p>
            <a:pPr>
              <a:lnSpc>
                <a:spcPct val="90000"/>
              </a:lnSpc>
            </a:pPr>
            <a:r>
              <a:rPr lang="en-US" sz="2800" dirty="0" smtClean="0">
                <a:solidFill>
                  <a:srgbClr val="00FF00"/>
                </a:solidFill>
              </a:rPr>
              <a:t>Use </a:t>
            </a:r>
            <a:r>
              <a:rPr lang="en-US" sz="2800" dirty="0">
                <a:solidFill>
                  <a:srgbClr val="00FF00"/>
                </a:solidFill>
              </a:rPr>
              <a:t>participation in decision making</a:t>
            </a:r>
          </a:p>
          <a:p>
            <a:pPr lvl="1">
              <a:lnSpc>
                <a:spcPct val="90000"/>
              </a:lnSpc>
            </a:pPr>
            <a:r>
              <a:rPr lang="en-US" sz="2400" dirty="0">
                <a:solidFill>
                  <a:srgbClr val="FFFF00"/>
                </a:solidFill>
              </a:rPr>
              <a:t>get people involved </a:t>
            </a:r>
          </a:p>
          <a:p>
            <a:pPr>
              <a:lnSpc>
                <a:spcPct val="90000"/>
              </a:lnSpc>
            </a:pPr>
            <a:r>
              <a:rPr lang="en-US" sz="2800" dirty="0">
                <a:solidFill>
                  <a:srgbClr val="00FF00"/>
                </a:solidFill>
              </a:rPr>
              <a:t>Build in </a:t>
            </a:r>
            <a:r>
              <a:rPr lang="en-US" sz="2800" dirty="0">
                <a:solidFill>
                  <a:srgbClr val="00FF00"/>
                </a:solidFill>
                <a:hlinkClick r:id="rId3"/>
              </a:rPr>
              <a:t>rewards</a:t>
            </a:r>
            <a:endParaRPr lang="en-US" sz="2800" dirty="0">
              <a:solidFill>
                <a:srgbClr val="00FF00"/>
              </a:solidFill>
            </a:endParaRPr>
          </a:p>
          <a:p>
            <a:pPr lvl="1">
              <a:lnSpc>
                <a:spcPct val="90000"/>
              </a:lnSpc>
            </a:pPr>
            <a:r>
              <a:rPr lang="en-US" sz="2400" dirty="0">
                <a:solidFill>
                  <a:srgbClr val="FFFF00"/>
                </a:solidFill>
              </a:rPr>
              <a:t>tie rewards to change/use recognition, status symbols, praise to get people to go along</a:t>
            </a:r>
          </a:p>
        </p:txBody>
      </p:sp>
    </p:spTree>
    <p:extLst>
      <p:ext uri="{BB962C8B-B14F-4D97-AF65-F5344CB8AC3E}">
        <p14:creationId xmlns:p14="http://schemas.microsoft.com/office/powerpoint/2010/main" val="3793837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descr="Rectangle: Click to edit Master text styles&#10;Second level&#10;Third level&#10;Fourth level&#10;Fifth level"/>
          <p:cNvSpPr>
            <a:spLocks noGrp="1" noChangeArrowheads="1"/>
          </p:cNvSpPr>
          <p:nvPr>
            <p:ph sz="half" idx="1"/>
          </p:nvPr>
        </p:nvSpPr>
        <p:spPr>
          <a:xfrm>
            <a:off x="628650" y="1989429"/>
            <a:ext cx="3886200" cy="3500543"/>
          </a:xfrm>
        </p:spPr>
        <p:txBody>
          <a:bodyPr>
            <a:normAutofit fontScale="92500" lnSpcReduction="10000"/>
          </a:bodyPr>
          <a:lstStyle/>
          <a:p>
            <a:pPr>
              <a:lnSpc>
                <a:spcPct val="90000"/>
              </a:lnSpc>
            </a:pPr>
            <a:r>
              <a:rPr lang="en-US" dirty="0"/>
              <a:t>A recent study n=309</a:t>
            </a:r>
          </a:p>
          <a:p>
            <a:pPr>
              <a:lnSpc>
                <a:spcPct val="90000"/>
              </a:lnSpc>
            </a:pPr>
            <a:r>
              <a:rPr lang="en-US" dirty="0"/>
              <a:t>HRM executives</a:t>
            </a:r>
          </a:p>
          <a:p>
            <a:pPr>
              <a:lnSpc>
                <a:spcPct val="90000"/>
              </a:lnSpc>
            </a:pPr>
            <a:r>
              <a:rPr lang="en-US" dirty="0"/>
              <a:t>100% were going through </a:t>
            </a:r>
            <a:r>
              <a:rPr lang="en-US" dirty="0" smtClean="0"/>
              <a:t>change </a:t>
            </a:r>
          </a:p>
          <a:p>
            <a:pPr lvl="1"/>
            <a:r>
              <a:rPr lang="en-US" dirty="0" smtClean="0"/>
              <a:t>merger</a:t>
            </a:r>
            <a:r>
              <a:rPr lang="en-US" dirty="0"/>
              <a:t>, </a:t>
            </a:r>
            <a:endParaRPr lang="en-US" dirty="0" smtClean="0"/>
          </a:p>
          <a:p>
            <a:pPr lvl="1"/>
            <a:r>
              <a:rPr lang="en-US" dirty="0" smtClean="0"/>
              <a:t>acquisition</a:t>
            </a:r>
            <a:r>
              <a:rPr lang="en-US" dirty="0"/>
              <a:t>, </a:t>
            </a:r>
            <a:endParaRPr lang="en-US" dirty="0" smtClean="0"/>
          </a:p>
          <a:p>
            <a:pPr lvl="1"/>
            <a:r>
              <a:rPr lang="en-US" dirty="0" smtClean="0"/>
              <a:t>divestiture</a:t>
            </a:r>
            <a:r>
              <a:rPr lang="en-US" dirty="0"/>
              <a:t>, </a:t>
            </a:r>
            <a:endParaRPr lang="en-US" dirty="0" smtClean="0"/>
          </a:p>
          <a:p>
            <a:pPr lvl="1"/>
            <a:r>
              <a:rPr lang="en-US" dirty="0" smtClean="0"/>
              <a:t>global </a:t>
            </a:r>
            <a:r>
              <a:rPr lang="en-US" dirty="0"/>
              <a:t>competition, </a:t>
            </a:r>
            <a:endParaRPr lang="en-US" dirty="0" smtClean="0"/>
          </a:p>
          <a:p>
            <a:pPr lvl="1"/>
            <a:r>
              <a:rPr lang="en-US" dirty="0" smtClean="0"/>
              <a:t>restructuring</a:t>
            </a:r>
            <a:endParaRPr lang="en-US" dirty="0"/>
          </a:p>
        </p:txBody>
      </p:sp>
      <p:sp>
        <p:nvSpPr>
          <p:cNvPr id="116738" name="Rectangle 2"/>
          <p:cNvSpPr>
            <a:spLocks noGrp="1" noChangeArrowheads="1"/>
          </p:cNvSpPr>
          <p:nvPr>
            <p:ph type="title"/>
          </p:nvPr>
        </p:nvSpPr>
        <p:spPr/>
        <p:txBody>
          <a:bodyPr/>
          <a:lstStyle/>
          <a:p>
            <a:r>
              <a:rPr lang="en-US" dirty="0"/>
              <a:t>Change </a:t>
            </a:r>
            <a:r>
              <a:rPr lang="en-CA" dirty="0" smtClean="0"/>
              <a:t>Prevalence</a:t>
            </a:r>
            <a:endParaRPr lang="en-CA" dirty="0"/>
          </a:p>
        </p:txBody>
      </p:sp>
      <p:pic>
        <p:nvPicPr>
          <p:cNvPr id="6" name="Content Placeholder 5"/>
          <p:cNvPicPr>
            <a:picLocks noGrp="1" noChangeAspect="1"/>
          </p:cNvPicPr>
          <p:nvPr>
            <p:ph sz="half" idx="2"/>
          </p:nvPr>
        </p:nvPicPr>
        <p:blipFill>
          <a:blip r:embed="rId3"/>
          <a:stretch>
            <a:fillRect/>
          </a:stretch>
        </p:blipFill>
        <p:spPr>
          <a:xfrm>
            <a:off x="4899808" y="2048322"/>
            <a:ext cx="3427184" cy="2435104"/>
          </a:xfrm>
          <a:prstGeom prst="rect">
            <a:avLst/>
          </a:prstGeom>
        </p:spPr>
      </p:pic>
    </p:spTree>
    <p:extLst>
      <p:ext uri="{BB962C8B-B14F-4D97-AF65-F5344CB8AC3E}">
        <p14:creationId xmlns:p14="http://schemas.microsoft.com/office/powerpoint/2010/main" val="77484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647645" y="281796"/>
            <a:ext cx="6750170" cy="1143000"/>
          </a:xfrm>
          <a:solidFill>
            <a:schemeClr val="bg1"/>
          </a:solidFill>
        </p:spPr>
        <p:txBody>
          <a:bodyPr/>
          <a:lstStyle/>
          <a:p>
            <a:pPr algn="ctr"/>
            <a:r>
              <a:rPr lang="en-US" dirty="0" smtClean="0">
                <a:solidFill>
                  <a:schemeClr val="folHlink"/>
                </a:solidFill>
              </a:rPr>
              <a:t>Additional …</a:t>
            </a:r>
            <a:endParaRPr lang="en-US" dirty="0">
              <a:solidFill>
                <a:schemeClr val="folHlink"/>
              </a:solidFill>
            </a:endParaRPr>
          </a:p>
        </p:txBody>
      </p:sp>
      <p:sp>
        <p:nvSpPr>
          <p:cNvPr id="180227" name="Rectangle 3" descr="Rectangle: Click to edit Master text styles&#10;Second level&#10;Third level&#10;Fourth level&#10;Fifth level"/>
          <p:cNvSpPr>
            <a:spLocks noGrp="1" noChangeArrowheads="1"/>
          </p:cNvSpPr>
          <p:nvPr>
            <p:ph idx="1"/>
          </p:nvPr>
        </p:nvSpPr>
        <p:spPr>
          <a:xfrm>
            <a:off x="77637" y="1628955"/>
            <a:ext cx="8971471" cy="4686300"/>
          </a:xfrm>
          <a:solidFill>
            <a:schemeClr val="bg1"/>
          </a:solidFill>
        </p:spPr>
        <p:txBody>
          <a:bodyPr/>
          <a:lstStyle/>
          <a:p>
            <a:r>
              <a:rPr lang="en-US" sz="2800" dirty="0">
                <a:solidFill>
                  <a:srgbClr val="00FF00"/>
                </a:solidFill>
              </a:rPr>
              <a:t>Establish goals</a:t>
            </a:r>
          </a:p>
          <a:p>
            <a:pPr lvl="1"/>
            <a:r>
              <a:rPr lang="en-US" sz="2400" dirty="0">
                <a:solidFill>
                  <a:schemeClr val="folHlink"/>
                </a:solidFill>
              </a:rPr>
              <a:t>e.g. achieve retention targets at end of next year</a:t>
            </a:r>
          </a:p>
          <a:p>
            <a:r>
              <a:rPr lang="en-US" sz="2800" dirty="0">
                <a:solidFill>
                  <a:srgbClr val="00FF00"/>
                </a:solidFill>
              </a:rPr>
              <a:t>Institute smaller, acceptable changes that reinforce and support change</a:t>
            </a:r>
          </a:p>
          <a:p>
            <a:pPr lvl="1"/>
            <a:r>
              <a:rPr lang="en-US" sz="2400" dirty="0">
                <a:solidFill>
                  <a:schemeClr val="folHlink"/>
                </a:solidFill>
              </a:rPr>
              <a:t>e.g. procedures and rules, job descriptions, reporting relationships</a:t>
            </a:r>
          </a:p>
          <a:p>
            <a:r>
              <a:rPr lang="en-US" sz="2800" dirty="0">
                <a:solidFill>
                  <a:srgbClr val="00FF00"/>
                </a:solidFill>
              </a:rPr>
              <a:t>Develop management structures for change</a:t>
            </a:r>
          </a:p>
          <a:p>
            <a:pPr lvl="1"/>
            <a:r>
              <a:rPr lang="en-US" sz="2400" dirty="0">
                <a:solidFill>
                  <a:schemeClr val="folHlink"/>
                </a:solidFill>
              </a:rPr>
              <a:t>e.g. plans, strategies, mechanisms that ensure change occurs</a:t>
            </a:r>
          </a:p>
          <a:p>
            <a:r>
              <a:rPr lang="en-US" sz="2800" b="1" dirty="0">
                <a:solidFill>
                  <a:schemeClr val="hlink"/>
                </a:solidFill>
              </a:rPr>
              <a:t>Maintain open, two-way communication</a:t>
            </a:r>
          </a:p>
        </p:txBody>
      </p:sp>
    </p:spTree>
    <p:extLst>
      <p:ext uri="{BB962C8B-B14F-4D97-AF65-F5344CB8AC3E}">
        <p14:creationId xmlns:p14="http://schemas.microsoft.com/office/powerpoint/2010/main" val="4275360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t>Communication: Barrett</a:t>
            </a:r>
          </a:p>
        </p:txBody>
      </p:sp>
      <p:pic>
        <p:nvPicPr>
          <p:cNvPr id="22118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596" y="1233578"/>
            <a:ext cx="9155596" cy="5449798"/>
          </a:xfrm>
          <a:noFill/>
          <a:ln/>
        </p:spPr>
      </p:pic>
    </p:spTree>
    <p:extLst>
      <p:ext uri="{BB962C8B-B14F-4D97-AF65-F5344CB8AC3E}">
        <p14:creationId xmlns:p14="http://schemas.microsoft.com/office/powerpoint/2010/main" val="845626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p:cNvSpPr>
            <a:spLocks noGrp="1"/>
          </p:cNvSpPr>
          <p:nvPr>
            <p:ph type="title"/>
          </p:nvPr>
        </p:nvSpPr>
        <p:spPr>
          <a:xfrm>
            <a:off x="609600" y="228600"/>
            <a:ext cx="7772400" cy="914400"/>
          </a:xfrm>
        </p:spPr>
        <p:txBody>
          <a:bodyPr/>
          <a:lstStyle/>
          <a:p>
            <a:pPr eaLnBrk="1" hangingPunct="1"/>
            <a:r>
              <a:rPr lang="en-US" smtClean="0"/>
              <a:t>Reflection Questions</a:t>
            </a:r>
          </a:p>
        </p:txBody>
      </p:sp>
      <p:sp>
        <p:nvSpPr>
          <p:cNvPr id="52227" name="TextBox 7"/>
          <p:cNvSpPr txBox="1">
            <a:spLocks noChangeArrowheads="1"/>
          </p:cNvSpPr>
          <p:nvPr/>
        </p:nvSpPr>
        <p:spPr bwMode="auto">
          <a:xfrm>
            <a:off x="817563" y="1181100"/>
            <a:ext cx="6216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critical forces that are causing you to change?</a:t>
            </a:r>
          </a:p>
        </p:txBody>
      </p:sp>
      <p:sp>
        <p:nvSpPr>
          <p:cNvPr id="52228" name="TextBox 8"/>
          <p:cNvSpPr txBox="1">
            <a:spLocks noChangeArrowheads="1"/>
          </p:cNvSpPr>
          <p:nvPr/>
        </p:nvSpPr>
        <p:spPr bwMode="auto">
          <a:xfrm>
            <a:off x="809625" y="2209800"/>
            <a:ext cx="6450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What driving forces do you need to Enhance? Restrain?</a:t>
            </a:r>
          </a:p>
        </p:txBody>
      </p:sp>
      <p:sp>
        <p:nvSpPr>
          <p:cNvPr id="52229" name="TextBox 9"/>
          <p:cNvSpPr txBox="1">
            <a:spLocks noChangeArrowheads="1"/>
          </p:cNvSpPr>
          <p:nvPr/>
        </p:nvSpPr>
        <p:spPr bwMode="auto">
          <a:xfrm>
            <a:off x="1490663" y="1676400"/>
            <a:ext cx="6219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How will you dissatisfy people from the current state?</a:t>
            </a:r>
          </a:p>
        </p:txBody>
      </p:sp>
      <p:sp>
        <p:nvSpPr>
          <p:cNvPr id="52230" name="TextBox 10"/>
          <p:cNvSpPr txBox="1">
            <a:spLocks noChangeArrowheads="1"/>
          </p:cNvSpPr>
          <p:nvPr/>
        </p:nvSpPr>
        <p:spPr bwMode="auto">
          <a:xfrm>
            <a:off x="1600200" y="2630488"/>
            <a:ext cx="52929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is your sense of </a:t>
            </a:r>
            <a:r>
              <a:rPr lang="en-US" sz="2000" dirty="0" smtClean="0">
                <a:solidFill>
                  <a:srgbClr val="00FF00"/>
                </a:solidFill>
              </a:rPr>
              <a:t>urgency / opportunity?</a:t>
            </a:r>
            <a:endParaRPr lang="en-US" sz="2000" dirty="0">
              <a:solidFill>
                <a:srgbClr val="00FF00"/>
              </a:solidFill>
            </a:endParaRPr>
          </a:p>
        </p:txBody>
      </p:sp>
      <p:sp>
        <p:nvSpPr>
          <p:cNvPr id="52231" name="TextBox 12"/>
          <p:cNvSpPr txBox="1">
            <a:spLocks noChangeArrowheads="1"/>
          </p:cNvSpPr>
          <p:nvPr/>
        </p:nvSpPr>
        <p:spPr bwMode="auto">
          <a:xfrm>
            <a:off x="914400" y="3128963"/>
            <a:ext cx="4046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Who is in your Powerful Coalition?</a:t>
            </a:r>
          </a:p>
        </p:txBody>
      </p:sp>
      <p:sp>
        <p:nvSpPr>
          <p:cNvPr id="52232" name="TextBox 13"/>
          <p:cNvSpPr txBox="1">
            <a:spLocks noChangeArrowheads="1"/>
          </p:cNvSpPr>
          <p:nvPr/>
        </p:nvSpPr>
        <p:spPr bwMode="auto">
          <a:xfrm>
            <a:off x="1695450" y="3581400"/>
            <a:ext cx="3919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is your vision – few words?</a:t>
            </a:r>
          </a:p>
        </p:txBody>
      </p:sp>
      <p:sp>
        <p:nvSpPr>
          <p:cNvPr id="52233" name="TextBox 14"/>
          <p:cNvSpPr txBox="1">
            <a:spLocks noChangeArrowheads="1"/>
          </p:cNvSpPr>
          <p:nvPr/>
        </p:nvSpPr>
        <p:spPr bwMode="auto">
          <a:xfrm>
            <a:off x="938213" y="4000500"/>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What’s your key value(s)?</a:t>
            </a:r>
          </a:p>
        </p:txBody>
      </p:sp>
      <p:sp>
        <p:nvSpPr>
          <p:cNvPr id="52234" name="TextBox 15"/>
          <p:cNvSpPr txBox="1">
            <a:spLocks noChangeArrowheads="1"/>
          </p:cNvSpPr>
          <p:nvPr/>
        </p:nvSpPr>
        <p:spPr bwMode="auto">
          <a:xfrm>
            <a:off x="1673211" y="4558223"/>
            <a:ext cx="3493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t>How are you </a:t>
            </a:r>
            <a:r>
              <a:rPr lang="en-US" sz="2000" dirty="0" smtClean="0"/>
              <a:t>communicating </a:t>
            </a:r>
          </a:p>
          <a:p>
            <a:pPr eaLnBrk="1" hangingPunct="1"/>
            <a:r>
              <a:rPr lang="en-US" sz="2000" dirty="0" smtClean="0"/>
              <a:t>with your people?</a:t>
            </a:r>
            <a:endParaRPr lang="en-US" sz="2000" dirty="0"/>
          </a:p>
        </p:txBody>
      </p:sp>
      <p:sp>
        <p:nvSpPr>
          <p:cNvPr id="52235" name="TextBox 16"/>
          <p:cNvSpPr txBox="1">
            <a:spLocks noChangeArrowheads="1"/>
          </p:cNvSpPr>
          <p:nvPr/>
        </p:nvSpPr>
        <p:spPr bwMode="auto">
          <a:xfrm>
            <a:off x="5231175" y="5019675"/>
            <a:ext cx="2338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smtClean="0">
                <a:solidFill>
                  <a:srgbClr val="00FF00"/>
                </a:solidFill>
              </a:rPr>
              <a:t>What’s </a:t>
            </a:r>
            <a:r>
              <a:rPr lang="en-US" sz="2000" dirty="0">
                <a:solidFill>
                  <a:srgbClr val="00FF00"/>
                </a:solidFill>
              </a:rPr>
              <a:t>the feeling?</a:t>
            </a:r>
          </a:p>
        </p:txBody>
      </p:sp>
      <p:sp>
        <p:nvSpPr>
          <p:cNvPr id="52236" name="TextBox 17"/>
          <p:cNvSpPr txBox="1">
            <a:spLocks noChangeArrowheads="1"/>
          </p:cNvSpPr>
          <p:nvPr/>
        </p:nvSpPr>
        <p:spPr bwMode="auto">
          <a:xfrm>
            <a:off x="1890713" y="5459413"/>
            <a:ext cx="3724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How are you shaping the path?</a:t>
            </a:r>
          </a:p>
        </p:txBody>
      </p:sp>
      <p:sp>
        <p:nvSpPr>
          <p:cNvPr id="52237" name="TextBox 18"/>
          <p:cNvSpPr txBox="1">
            <a:spLocks noChangeArrowheads="1"/>
          </p:cNvSpPr>
          <p:nvPr/>
        </p:nvSpPr>
        <p:spPr bwMode="auto">
          <a:xfrm>
            <a:off x="947738" y="5883275"/>
            <a:ext cx="760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hot spots are you focusing on?  What’s your first small win?</a:t>
            </a:r>
          </a:p>
        </p:txBody>
      </p:sp>
    </p:spTree>
    <p:extLst>
      <p:ext uri="{BB962C8B-B14F-4D97-AF65-F5344CB8AC3E}">
        <p14:creationId xmlns:p14="http://schemas.microsoft.com/office/powerpoint/2010/main" val="3202109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a:t>Now the edgy stuff</a:t>
            </a:r>
          </a:p>
        </p:txBody>
      </p:sp>
      <p:sp>
        <p:nvSpPr>
          <p:cNvPr id="200707" name="Rectangle 3" descr="Rectangle: Click to edit Master text styles&#10;Second level&#10;Third level&#10;Fourth level&#10;Fifth level"/>
          <p:cNvSpPr>
            <a:spLocks noGrp="1" noChangeArrowheads="1"/>
          </p:cNvSpPr>
          <p:nvPr>
            <p:ph idx="1"/>
          </p:nvPr>
        </p:nvSpPr>
        <p:spPr/>
        <p:txBody>
          <a:bodyPr/>
          <a:lstStyle/>
          <a:p>
            <a:r>
              <a:rPr lang="en-US" dirty="0">
                <a:hlinkClick r:id="rId2"/>
              </a:rPr>
              <a:t>Chaos Theory</a:t>
            </a:r>
            <a:endParaRPr lang="en-US" dirty="0"/>
          </a:p>
          <a:p>
            <a:r>
              <a:rPr lang="en-US" dirty="0" smtClean="0"/>
              <a:t>Tipping Point</a:t>
            </a:r>
            <a:endParaRPr lang="en-US" dirty="0"/>
          </a:p>
          <a:p>
            <a:r>
              <a:rPr lang="en-US" dirty="0"/>
              <a:t>Grendel’s Mother</a:t>
            </a:r>
          </a:p>
          <a:p>
            <a:r>
              <a:rPr lang="en-US" dirty="0"/>
              <a:t>Darkest at </a:t>
            </a:r>
            <a:r>
              <a:rPr lang="en-US" dirty="0" smtClean="0"/>
              <a:t>Dawn</a:t>
            </a:r>
            <a:endParaRPr lang="en-US" dirty="0"/>
          </a:p>
        </p:txBody>
      </p:sp>
    </p:spTree>
    <p:extLst>
      <p:ext uri="{BB962C8B-B14F-4D97-AF65-F5344CB8AC3E}">
        <p14:creationId xmlns:p14="http://schemas.microsoft.com/office/powerpoint/2010/main" val="2389336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05774" y="422694"/>
            <a:ext cx="7704826" cy="1143000"/>
          </a:xfrm>
        </p:spPr>
        <p:txBody>
          <a:bodyPr/>
          <a:lstStyle/>
          <a:p>
            <a:r>
              <a:rPr lang="en-US" sz="4000" dirty="0"/>
              <a:t>Tipping Point Leadership</a:t>
            </a:r>
            <a:br>
              <a:rPr lang="en-US" sz="4000" dirty="0"/>
            </a:br>
            <a:r>
              <a:rPr lang="en-US" sz="2400" dirty="0"/>
              <a:t>Kim and </a:t>
            </a:r>
            <a:r>
              <a:rPr lang="en-US" sz="2400" dirty="0" err="1"/>
              <a:t>Mauborgne</a:t>
            </a:r>
            <a:r>
              <a:rPr lang="en-US" sz="2400" dirty="0"/>
              <a:t> HBR, 2003</a:t>
            </a:r>
          </a:p>
        </p:txBody>
      </p:sp>
      <p:sp>
        <p:nvSpPr>
          <p:cNvPr id="41987" name="Rectangle 3"/>
          <p:cNvSpPr>
            <a:spLocks noGrp="1" noChangeArrowheads="1"/>
          </p:cNvSpPr>
          <p:nvPr>
            <p:ph idx="1"/>
          </p:nvPr>
        </p:nvSpPr>
        <p:spPr>
          <a:xfrm>
            <a:off x="304800" y="1907876"/>
            <a:ext cx="8839200" cy="5562600"/>
          </a:xfrm>
        </p:spPr>
        <p:txBody>
          <a:bodyPr/>
          <a:lstStyle/>
          <a:p>
            <a:pPr algn="ctr">
              <a:lnSpc>
                <a:spcPct val="90000"/>
              </a:lnSpc>
              <a:buFontTx/>
              <a:buNone/>
            </a:pPr>
            <a:r>
              <a:rPr lang="en-US" sz="2800" dirty="0"/>
              <a:t>Bill Bratton – Police Leader</a:t>
            </a:r>
          </a:p>
          <a:p>
            <a:pPr>
              <a:lnSpc>
                <a:spcPct val="90000"/>
              </a:lnSpc>
              <a:buFontTx/>
              <a:buNone/>
            </a:pPr>
            <a:r>
              <a:rPr lang="en-US" sz="2800" dirty="0"/>
              <a:t>Cognitive Hurdle</a:t>
            </a:r>
          </a:p>
          <a:p>
            <a:pPr lvl="1">
              <a:lnSpc>
                <a:spcPct val="90000"/>
              </a:lnSpc>
            </a:pPr>
            <a:r>
              <a:rPr lang="en-US" sz="2400" dirty="0"/>
              <a:t>Get people to </a:t>
            </a:r>
            <a:r>
              <a:rPr lang="en-US" sz="2400" dirty="0">
                <a:solidFill>
                  <a:srgbClr val="00FF00"/>
                </a:solidFill>
              </a:rPr>
              <a:t>agree on current problem </a:t>
            </a:r>
            <a:r>
              <a:rPr lang="en-US" sz="2400" dirty="0"/>
              <a:t>(face-to-face with problems)</a:t>
            </a:r>
          </a:p>
          <a:p>
            <a:pPr lvl="1">
              <a:lnSpc>
                <a:spcPct val="90000"/>
              </a:lnSpc>
            </a:pPr>
            <a:r>
              <a:rPr lang="en-US" sz="2400" dirty="0"/>
              <a:t>Bratton began requiring that all transit police officials-beginning with himself-ride the subway to work, to meetings, and at </a:t>
            </a:r>
            <a:r>
              <a:rPr lang="en-US" sz="2400" dirty="0" smtClean="0"/>
              <a:t>night</a:t>
            </a:r>
            <a:endParaRPr lang="en-US" sz="2400" dirty="0"/>
          </a:p>
        </p:txBody>
      </p:sp>
    </p:spTree>
    <p:extLst>
      <p:ext uri="{BB962C8B-B14F-4D97-AF65-F5344CB8AC3E}">
        <p14:creationId xmlns:p14="http://schemas.microsoft.com/office/powerpoint/2010/main" val="3460041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Tipping Point Leadership</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a:t>Resource Hurdle</a:t>
            </a:r>
          </a:p>
          <a:p>
            <a:r>
              <a:rPr lang="en-US" dirty="0"/>
              <a:t>Focus on “</a:t>
            </a:r>
            <a:r>
              <a:rPr lang="en-US" dirty="0">
                <a:solidFill>
                  <a:srgbClr val="00FF00"/>
                </a:solidFill>
              </a:rPr>
              <a:t>hot spots</a:t>
            </a:r>
            <a:r>
              <a:rPr lang="en-US" dirty="0"/>
              <a:t>” and bargain with partner organizations (concentrate resources)</a:t>
            </a:r>
          </a:p>
          <a:p>
            <a:r>
              <a:rPr lang="en-US" dirty="0"/>
              <a:t>de-emphasizing or virtually eliminating some traditional features of transit police work while increasing emphasis on others or creating new ones - introducing mobile processing centers known as "bust buses."</a:t>
            </a:r>
          </a:p>
          <a:p>
            <a:endParaRPr lang="en-US" dirty="0"/>
          </a:p>
        </p:txBody>
      </p:sp>
      <p:sp>
        <p:nvSpPr>
          <p:cNvPr id="4" name="Slide Number Placeholder 3"/>
          <p:cNvSpPr>
            <a:spLocks noGrp="1"/>
          </p:cNvSpPr>
          <p:nvPr>
            <p:ph type="sldNum" sz="quarter" idx="12"/>
          </p:nvPr>
        </p:nvSpPr>
        <p:spPr/>
        <p:txBody>
          <a:bodyPr/>
          <a:lstStyle/>
          <a:p>
            <a:fld id="{EDECBF49-93B6-7D45-A36E-4579E1523599}" type="slidenum">
              <a:rPr lang="en-US" smtClean="0"/>
              <a:pPr/>
              <a:t>95</a:t>
            </a:fld>
            <a:endParaRPr lang="en-US"/>
          </a:p>
        </p:txBody>
      </p:sp>
    </p:spTree>
    <p:extLst>
      <p:ext uri="{BB962C8B-B14F-4D97-AF65-F5344CB8AC3E}">
        <p14:creationId xmlns:p14="http://schemas.microsoft.com/office/powerpoint/2010/main" val="4269624603"/>
      </p:ext>
    </p:extLst>
  </p:cSld>
  <p:clrMapOvr>
    <a:masterClrMapping/>
  </p:clrMapOvr>
  <p:transition>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4000" dirty="0"/>
              <a:t>Tipping Point Leadership</a:t>
            </a:r>
            <a:br>
              <a:rPr lang="en-US" sz="4000" dirty="0"/>
            </a:br>
            <a:endParaRPr lang="en-US" sz="2400" dirty="0"/>
          </a:p>
        </p:txBody>
      </p:sp>
      <p:sp>
        <p:nvSpPr>
          <p:cNvPr id="66563" name="Rectangle 3"/>
          <p:cNvSpPr>
            <a:spLocks noGrp="1" noChangeArrowheads="1"/>
          </p:cNvSpPr>
          <p:nvPr>
            <p:ph idx="1"/>
          </p:nvPr>
        </p:nvSpPr>
        <p:spPr>
          <a:xfrm>
            <a:off x="457200" y="1600200"/>
            <a:ext cx="8382000" cy="5029200"/>
          </a:xfrm>
        </p:spPr>
        <p:txBody>
          <a:bodyPr/>
          <a:lstStyle/>
          <a:p>
            <a:pPr>
              <a:lnSpc>
                <a:spcPct val="90000"/>
              </a:lnSpc>
              <a:buFontTx/>
              <a:buNone/>
            </a:pPr>
            <a:r>
              <a:rPr lang="en-US" sz="2800" dirty="0"/>
              <a:t>Motivational </a:t>
            </a:r>
            <a:r>
              <a:rPr lang="en-US" sz="2800" dirty="0" smtClean="0"/>
              <a:t>Hurdle</a:t>
            </a:r>
          </a:p>
          <a:p>
            <a:pPr>
              <a:lnSpc>
                <a:spcPct val="90000"/>
              </a:lnSpc>
            </a:pPr>
            <a:r>
              <a:rPr lang="en-US" sz="2800" dirty="0" smtClean="0"/>
              <a:t>Put </a:t>
            </a:r>
            <a:r>
              <a:rPr lang="en-US" sz="2800" dirty="0"/>
              <a:t>the stage lights on and </a:t>
            </a:r>
            <a:r>
              <a:rPr lang="en-US" sz="2800" dirty="0">
                <a:solidFill>
                  <a:schemeClr val="tx2"/>
                </a:solidFill>
              </a:rPr>
              <a:t>frame the challenge</a:t>
            </a:r>
            <a:r>
              <a:rPr lang="en-US" sz="2800" dirty="0"/>
              <a:t> to </a:t>
            </a:r>
            <a:r>
              <a:rPr lang="en-US" sz="2800" dirty="0">
                <a:solidFill>
                  <a:srgbClr val="00FF00"/>
                </a:solidFill>
              </a:rPr>
              <a:t>match organizations </a:t>
            </a:r>
            <a:r>
              <a:rPr lang="en-US" sz="2800" dirty="0" smtClean="0">
                <a:solidFill>
                  <a:srgbClr val="00FF00"/>
                </a:solidFill>
              </a:rPr>
              <a:t>values</a:t>
            </a:r>
          </a:p>
          <a:p>
            <a:pPr>
              <a:lnSpc>
                <a:spcPct val="90000"/>
              </a:lnSpc>
            </a:pPr>
            <a:r>
              <a:rPr lang="en-US" sz="2800" dirty="0" smtClean="0"/>
              <a:t>Bratton </a:t>
            </a:r>
            <a:r>
              <a:rPr lang="en-US" sz="2800" dirty="0"/>
              <a:t>had selected precinct commanders called before a panel of the senior staff (the selected officer was given only two days' notice, in order to keep all the commanders on their toes). The </a:t>
            </a:r>
            <a:r>
              <a:rPr lang="en-US" sz="2800" dirty="0">
                <a:solidFill>
                  <a:srgbClr val="F54E0B"/>
                </a:solidFill>
              </a:rPr>
              <a:t>commander in the spotlight </a:t>
            </a:r>
            <a:r>
              <a:rPr lang="en-US" sz="2800" dirty="0"/>
              <a:t>was questioned by both the panel and other commanders about the precinct's performance (KEY: based on fair processes and known goals: "block by block, precinct by precinct, and borough by borough</a:t>
            </a:r>
            <a:r>
              <a:rPr lang="en-US" sz="2800" dirty="0" smtClean="0"/>
              <a:t>.</a:t>
            </a:r>
            <a:endParaRPr lang="en-US" sz="2800" dirty="0"/>
          </a:p>
        </p:txBody>
      </p:sp>
    </p:spTree>
    <p:extLst>
      <p:ext uri="{BB962C8B-B14F-4D97-AF65-F5344CB8AC3E}">
        <p14:creationId xmlns:p14="http://schemas.microsoft.com/office/powerpoint/2010/main" val="1088480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Tipping Point Leadership</a:t>
            </a:r>
            <a:endParaRPr lang="en-US" dirty="0"/>
          </a:p>
        </p:txBody>
      </p:sp>
      <p:sp>
        <p:nvSpPr>
          <p:cNvPr id="3" name="Content Placeholder 2"/>
          <p:cNvSpPr>
            <a:spLocks noGrp="1"/>
          </p:cNvSpPr>
          <p:nvPr>
            <p:ph idx="1"/>
          </p:nvPr>
        </p:nvSpPr>
        <p:spPr/>
        <p:txBody>
          <a:bodyPr>
            <a:normAutofit/>
          </a:bodyPr>
          <a:lstStyle/>
          <a:p>
            <a:pPr marL="0" indent="0">
              <a:buNone/>
            </a:pPr>
            <a:r>
              <a:rPr lang="en-US" dirty="0"/>
              <a:t>Political Hurdle</a:t>
            </a:r>
          </a:p>
          <a:p>
            <a:r>
              <a:rPr lang="en-US" dirty="0">
                <a:solidFill>
                  <a:srgbClr val="00FF00"/>
                </a:solidFill>
              </a:rPr>
              <a:t>Identify</a:t>
            </a:r>
            <a:r>
              <a:rPr lang="en-US" dirty="0"/>
              <a:t> and silence internal opponents and isolate external ones</a:t>
            </a:r>
          </a:p>
          <a:p>
            <a:r>
              <a:rPr lang="en-US" dirty="0"/>
              <a:t>Bratton's alliance with the mayor's office and the New York Times isolated the courts which had opposed his zero-tolerance policing out of fear that it would clog court schedules.  And, large cars.</a:t>
            </a:r>
          </a:p>
          <a:p>
            <a:endParaRPr lang="en-US" dirty="0"/>
          </a:p>
          <a:p>
            <a:endParaRPr lang="en-US" dirty="0"/>
          </a:p>
        </p:txBody>
      </p:sp>
      <p:sp>
        <p:nvSpPr>
          <p:cNvPr id="4" name="Slide Number Placeholder 3"/>
          <p:cNvSpPr>
            <a:spLocks noGrp="1"/>
          </p:cNvSpPr>
          <p:nvPr>
            <p:ph type="sldNum" sz="quarter" idx="12"/>
          </p:nvPr>
        </p:nvSpPr>
        <p:spPr/>
        <p:txBody>
          <a:bodyPr/>
          <a:lstStyle/>
          <a:p>
            <a:fld id="{EDECBF49-93B6-7D45-A36E-4579E1523599}" type="slidenum">
              <a:rPr lang="en-US" smtClean="0"/>
              <a:pPr/>
              <a:t>97</a:t>
            </a:fld>
            <a:endParaRPr lang="en-US"/>
          </a:p>
        </p:txBody>
      </p:sp>
    </p:spTree>
    <p:extLst>
      <p:ext uri="{BB962C8B-B14F-4D97-AF65-F5344CB8AC3E}">
        <p14:creationId xmlns:p14="http://schemas.microsoft.com/office/powerpoint/2010/main" val="3734241539"/>
      </p:ext>
    </p:extLst>
  </p:cSld>
  <p:clrMapOvr>
    <a:masterClrMapping/>
  </p:clrMapOvr>
  <p:transition>
    <p:rand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t>Grendel’s Mother (Beowulf)</a:t>
            </a:r>
          </a:p>
        </p:txBody>
      </p:sp>
      <p:sp>
        <p:nvSpPr>
          <p:cNvPr id="202755" name="Rectangle 3" descr="Rectangle: Click to edit Master text styles&#10;Second level&#10;Third level&#10;Fourth level&#10;Fifth level"/>
          <p:cNvSpPr>
            <a:spLocks noGrp="1" noChangeArrowheads="1"/>
          </p:cNvSpPr>
          <p:nvPr>
            <p:ph sz="half" idx="1"/>
          </p:nvPr>
        </p:nvSpPr>
        <p:spPr/>
        <p:txBody>
          <a:bodyPr/>
          <a:lstStyle/>
          <a:p>
            <a:pPr>
              <a:lnSpc>
                <a:spcPct val="90000"/>
              </a:lnSpc>
            </a:pPr>
            <a:endParaRPr lang="en-US"/>
          </a:p>
        </p:txBody>
      </p:sp>
      <p:sp>
        <p:nvSpPr>
          <p:cNvPr id="202756" name="Rectangle 4" descr="Rectangle: Click to edit Master text styles&#10;Second level&#10;Third level&#10;Fourth level&#10;Fifth level"/>
          <p:cNvSpPr>
            <a:spLocks noGrp="1" noChangeArrowheads="1"/>
          </p:cNvSpPr>
          <p:nvPr>
            <p:ph sz="half" idx="2"/>
          </p:nvPr>
        </p:nvSpPr>
        <p:spPr/>
        <p:txBody>
          <a:bodyPr/>
          <a:lstStyle/>
          <a:p>
            <a:pPr>
              <a:lnSpc>
                <a:spcPct val="90000"/>
              </a:lnSpc>
            </a:pPr>
            <a:r>
              <a:rPr lang="en-US"/>
              <a:t>Hero – Beowulf</a:t>
            </a:r>
          </a:p>
          <a:p>
            <a:pPr>
              <a:lnSpc>
                <a:spcPct val="90000"/>
              </a:lnSpc>
            </a:pPr>
            <a:r>
              <a:rPr lang="en-US"/>
              <a:t>Grendel – monster who eats men</a:t>
            </a:r>
          </a:p>
          <a:p>
            <a:pPr>
              <a:lnSpc>
                <a:spcPct val="90000"/>
              </a:lnSpc>
            </a:pPr>
            <a:r>
              <a:rPr lang="en-US"/>
              <a:t>Beowulf mortally wounds Grendel</a:t>
            </a:r>
          </a:p>
          <a:p>
            <a:pPr>
              <a:lnSpc>
                <a:spcPct val="90000"/>
              </a:lnSpc>
            </a:pPr>
            <a:r>
              <a:rPr lang="en-US"/>
              <a:t>Happy days</a:t>
            </a:r>
          </a:p>
          <a:p>
            <a:pPr>
              <a:lnSpc>
                <a:spcPct val="90000"/>
              </a:lnSpc>
            </a:pPr>
            <a:r>
              <a:rPr lang="en-US"/>
              <a:t>Grendel’s Mother</a:t>
            </a:r>
          </a:p>
          <a:p>
            <a:pPr>
              <a:lnSpc>
                <a:spcPct val="90000"/>
              </a:lnSpc>
            </a:pPr>
            <a:r>
              <a:rPr lang="en-US"/>
              <a:t>Visit her lair</a:t>
            </a:r>
          </a:p>
          <a:p>
            <a:pPr>
              <a:lnSpc>
                <a:spcPct val="90000"/>
              </a:lnSpc>
            </a:pPr>
            <a:r>
              <a:rPr lang="en-US"/>
              <a:t>New tools</a:t>
            </a:r>
          </a:p>
        </p:txBody>
      </p:sp>
      <p:pic>
        <p:nvPicPr>
          <p:cNvPr id="202757" name="Picture 5" descr="gren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4267200" cy="335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329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a:t>Change’s path</a:t>
            </a:r>
          </a:p>
        </p:txBody>
      </p:sp>
      <p:sp>
        <p:nvSpPr>
          <p:cNvPr id="206851" name="Rectangle 3" descr="Rectangle: Click to edit Master text styles&#10;Second level&#10;Third level&#10;Fourth level&#10;Fifth level"/>
          <p:cNvSpPr>
            <a:spLocks noGrp="1" noChangeArrowheads="1"/>
          </p:cNvSpPr>
          <p:nvPr>
            <p:ph idx="1"/>
          </p:nvPr>
        </p:nvSpPr>
        <p:spPr/>
        <p:txBody>
          <a:bodyPr/>
          <a:lstStyle/>
          <a:p>
            <a:r>
              <a:rPr lang="en-US"/>
              <a:t>The learning curve</a:t>
            </a:r>
          </a:p>
        </p:txBody>
      </p:sp>
      <p:sp>
        <p:nvSpPr>
          <p:cNvPr id="206852" name="Line 4"/>
          <p:cNvSpPr>
            <a:spLocks noChangeShapeType="1"/>
          </p:cNvSpPr>
          <p:nvPr/>
        </p:nvSpPr>
        <p:spPr bwMode="auto">
          <a:xfrm flipV="1">
            <a:off x="1143000" y="3962400"/>
            <a:ext cx="1447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3" name="Line 5"/>
          <p:cNvSpPr>
            <a:spLocks noChangeShapeType="1"/>
          </p:cNvSpPr>
          <p:nvPr/>
        </p:nvSpPr>
        <p:spPr bwMode="auto">
          <a:xfrm>
            <a:off x="2590800" y="3962400"/>
            <a:ext cx="137160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4" name="Line 6"/>
          <p:cNvSpPr>
            <a:spLocks noChangeShapeType="1"/>
          </p:cNvSpPr>
          <p:nvPr/>
        </p:nvSpPr>
        <p:spPr bwMode="auto">
          <a:xfrm flipV="1">
            <a:off x="3962400" y="5029200"/>
            <a:ext cx="7620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5" name="Line 7"/>
          <p:cNvSpPr>
            <a:spLocks noChangeShapeType="1"/>
          </p:cNvSpPr>
          <p:nvPr/>
        </p:nvSpPr>
        <p:spPr bwMode="auto">
          <a:xfrm flipV="1">
            <a:off x="4724400" y="2667000"/>
            <a:ext cx="1219200" cy="2362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6" name="Text Box 8"/>
          <p:cNvSpPr txBox="1">
            <a:spLocks noChangeArrowheads="1"/>
          </p:cNvSpPr>
          <p:nvPr/>
        </p:nvSpPr>
        <p:spPr bwMode="auto">
          <a:xfrm>
            <a:off x="1965325" y="3233738"/>
            <a:ext cx="1195388" cy="457200"/>
          </a:xfrm>
          <a:prstGeom prst="rect">
            <a:avLst/>
          </a:prstGeom>
          <a:solidFill>
            <a:srgbClr val="FF0000"/>
          </a:solidFill>
          <a:ln>
            <a:noFill/>
          </a:ln>
          <a:effectLst/>
          <a:extLst/>
        </p:spPr>
        <p:txBody>
          <a:bodyPr wrap="none">
            <a:spAutoFit/>
          </a:bodyPr>
          <a:lstStyle/>
          <a:p>
            <a:r>
              <a:rPr lang="en-US" dirty="0"/>
              <a:t>Change</a:t>
            </a:r>
          </a:p>
        </p:txBody>
      </p:sp>
      <p:sp>
        <p:nvSpPr>
          <p:cNvPr id="206857" name="Line 9"/>
          <p:cNvSpPr>
            <a:spLocks noChangeShapeType="1"/>
          </p:cNvSpPr>
          <p:nvPr/>
        </p:nvSpPr>
        <p:spPr bwMode="auto">
          <a:xfrm>
            <a:off x="2514600" y="36576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8" name="Text Box 10"/>
          <p:cNvSpPr txBox="1">
            <a:spLocks noChangeArrowheads="1"/>
          </p:cNvSpPr>
          <p:nvPr/>
        </p:nvSpPr>
        <p:spPr bwMode="auto">
          <a:xfrm>
            <a:off x="5622925" y="5062538"/>
            <a:ext cx="2078038" cy="457200"/>
          </a:xfrm>
          <a:prstGeom prst="rect">
            <a:avLst/>
          </a:prstGeom>
          <a:solidFill>
            <a:srgbClr val="FF0000"/>
          </a:solidFill>
          <a:ln>
            <a:noFill/>
          </a:ln>
          <a:effectLst/>
          <a:extLst/>
        </p:spPr>
        <p:txBody>
          <a:bodyPr wrap="none">
            <a:spAutoFit/>
          </a:bodyPr>
          <a:lstStyle/>
          <a:p>
            <a:r>
              <a:rPr lang="en-US"/>
              <a:t>Failed Change</a:t>
            </a:r>
          </a:p>
        </p:txBody>
      </p:sp>
      <p:sp>
        <p:nvSpPr>
          <p:cNvPr id="206859" name="Line 11"/>
          <p:cNvSpPr>
            <a:spLocks noChangeShapeType="1"/>
          </p:cNvSpPr>
          <p:nvPr/>
        </p:nvSpPr>
        <p:spPr bwMode="auto">
          <a:xfrm flipH="1">
            <a:off x="5029200" y="5334000"/>
            <a:ext cx="381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0" name="Text Box 12"/>
          <p:cNvSpPr txBox="1">
            <a:spLocks noChangeArrowheads="1"/>
          </p:cNvSpPr>
          <p:nvPr/>
        </p:nvSpPr>
        <p:spPr bwMode="auto">
          <a:xfrm>
            <a:off x="6156325" y="3081338"/>
            <a:ext cx="2682875" cy="457200"/>
          </a:xfrm>
          <a:prstGeom prst="rect">
            <a:avLst/>
          </a:prstGeom>
          <a:solidFill>
            <a:srgbClr val="FF0000"/>
          </a:solidFill>
          <a:ln>
            <a:noFill/>
          </a:ln>
          <a:effectLst/>
          <a:extLst/>
        </p:spPr>
        <p:txBody>
          <a:bodyPr wrap="none">
            <a:spAutoFit/>
          </a:bodyPr>
          <a:lstStyle/>
          <a:p>
            <a:r>
              <a:rPr lang="en-US" dirty="0"/>
              <a:t>Successful Change</a:t>
            </a:r>
          </a:p>
        </p:txBody>
      </p:sp>
      <p:sp>
        <p:nvSpPr>
          <p:cNvPr id="206861" name="Line 13"/>
          <p:cNvSpPr>
            <a:spLocks noChangeShapeType="1"/>
          </p:cNvSpPr>
          <p:nvPr/>
        </p:nvSpPr>
        <p:spPr bwMode="auto">
          <a:xfrm flipV="1">
            <a:off x="5943600" y="2286000"/>
            <a:ext cx="19812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2" name="Line 14"/>
          <p:cNvSpPr>
            <a:spLocks noChangeShapeType="1"/>
          </p:cNvSpPr>
          <p:nvPr/>
        </p:nvSpPr>
        <p:spPr bwMode="auto">
          <a:xfrm>
            <a:off x="3962400" y="5105400"/>
            <a:ext cx="16764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3" name="Text Box 15"/>
          <p:cNvSpPr txBox="1">
            <a:spLocks noChangeArrowheads="1"/>
          </p:cNvSpPr>
          <p:nvPr/>
        </p:nvSpPr>
        <p:spPr bwMode="auto">
          <a:xfrm>
            <a:off x="974725" y="4757738"/>
            <a:ext cx="995363" cy="822325"/>
          </a:xfrm>
          <a:prstGeom prst="rect">
            <a:avLst/>
          </a:prstGeom>
          <a:solidFill>
            <a:srgbClr val="FF0000"/>
          </a:solidFill>
          <a:ln>
            <a:noFill/>
          </a:ln>
          <a:effectLst/>
          <a:extLst/>
        </p:spPr>
        <p:txBody>
          <a:bodyPr wrap="none">
            <a:spAutoFit/>
          </a:bodyPr>
          <a:lstStyle/>
          <a:p>
            <a:r>
              <a:rPr lang="en-US" dirty="0"/>
              <a:t>Doubt</a:t>
            </a:r>
          </a:p>
          <a:p>
            <a:r>
              <a:rPr lang="en-US" dirty="0"/>
              <a:t>Point</a:t>
            </a:r>
          </a:p>
        </p:txBody>
      </p:sp>
      <p:sp>
        <p:nvSpPr>
          <p:cNvPr id="206864" name="Line 16"/>
          <p:cNvSpPr>
            <a:spLocks noChangeShapeType="1"/>
          </p:cNvSpPr>
          <p:nvPr/>
        </p:nvSpPr>
        <p:spPr bwMode="auto">
          <a:xfrm flipV="1">
            <a:off x="2057400" y="4876800"/>
            <a:ext cx="1447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5" name="Text Box 17"/>
          <p:cNvSpPr txBox="1">
            <a:spLocks noChangeArrowheads="1"/>
          </p:cNvSpPr>
          <p:nvPr/>
        </p:nvSpPr>
        <p:spPr bwMode="auto">
          <a:xfrm>
            <a:off x="111919" y="5714999"/>
            <a:ext cx="3716338" cy="822325"/>
          </a:xfrm>
          <a:prstGeom prst="rect">
            <a:avLst/>
          </a:prstGeom>
          <a:solidFill>
            <a:srgbClr val="FF0000"/>
          </a:solidFill>
          <a:ln>
            <a:noFill/>
          </a:ln>
          <a:effectLst/>
          <a:extLst/>
        </p:spPr>
        <p:txBody>
          <a:bodyPr wrap="none">
            <a:spAutoFit/>
          </a:bodyPr>
          <a:lstStyle/>
          <a:p>
            <a:r>
              <a:rPr lang="en-US"/>
              <a:t>Escalating Commitment or</a:t>
            </a:r>
          </a:p>
          <a:p>
            <a:r>
              <a:rPr lang="en-US"/>
              <a:t>Darkest before the Dawn?</a:t>
            </a:r>
          </a:p>
        </p:txBody>
      </p:sp>
    </p:spTree>
    <p:extLst>
      <p:ext uri="{BB962C8B-B14F-4D97-AF65-F5344CB8AC3E}">
        <p14:creationId xmlns:p14="http://schemas.microsoft.com/office/powerpoint/2010/main" val="910309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36561</TotalTime>
  <Words>7010</Words>
  <Application>Microsoft Office PowerPoint</Application>
  <PresentationFormat>On-screen Show (4:3)</PresentationFormat>
  <Paragraphs>1328</Paragraphs>
  <Slides>101</Slides>
  <Notes>54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101</vt:i4>
      </vt:variant>
    </vt:vector>
  </HeadingPairs>
  <TitlesOfParts>
    <vt:vector size="114" baseType="lpstr">
      <vt:lpstr>MS PGothic</vt:lpstr>
      <vt:lpstr>MS PGothic</vt:lpstr>
      <vt:lpstr>Arial</vt:lpstr>
      <vt:lpstr>Calibri</vt:lpstr>
      <vt:lpstr>Corbel</vt:lpstr>
      <vt:lpstr>Franklin Gothic Book</vt:lpstr>
      <vt:lpstr>Lato</vt:lpstr>
      <vt:lpstr>Palatino</vt:lpstr>
      <vt:lpstr>Tahoma</vt:lpstr>
      <vt:lpstr>Times New Roman</vt:lpstr>
      <vt:lpstr>Trebuchet MS</vt:lpstr>
      <vt:lpstr>Wingdings</vt:lpstr>
      <vt:lpstr>Default Design</vt:lpstr>
      <vt:lpstr>(Successfully) Enacting Organizational Change</vt:lpstr>
      <vt:lpstr>Challenge of Change</vt:lpstr>
      <vt:lpstr>What is Organizational Change?</vt:lpstr>
      <vt:lpstr>Please finish this quote</vt:lpstr>
      <vt:lpstr>PowerPoint Presentation</vt:lpstr>
      <vt:lpstr>PowerPoint Presentation</vt:lpstr>
      <vt:lpstr>PowerPoint Presentation</vt:lpstr>
      <vt:lpstr>Agenda</vt:lpstr>
      <vt:lpstr>Change Prevalence</vt:lpstr>
      <vt:lpstr>Please finish this quote</vt:lpstr>
      <vt:lpstr>What is Change?</vt:lpstr>
      <vt:lpstr>Types of Change …     Content of Change</vt:lpstr>
      <vt:lpstr>A Formula for Change</vt:lpstr>
      <vt:lpstr>Lewin’s Three Step Change Model</vt:lpstr>
      <vt:lpstr>Force-Field Analysis</vt:lpstr>
      <vt:lpstr>Kotter’s Eight Step Leading Change Model</vt:lpstr>
      <vt:lpstr>Kotter’s Eight Step Leading Change Model</vt:lpstr>
      <vt:lpstr>Need for Change - Kotter</vt:lpstr>
      <vt:lpstr>Change Direction - Kotter</vt:lpstr>
      <vt:lpstr>Change Behaivour - Kotter</vt:lpstr>
      <vt:lpstr>Implementing &amp; Sustaining the Change - Kotter</vt:lpstr>
      <vt:lpstr>Organizational Change: Let’s Make a Model</vt:lpstr>
      <vt:lpstr>Change Team Roles</vt:lpstr>
      <vt:lpstr>Experience Point Change Model</vt:lpstr>
      <vt:lpstr>Change is How We Realize Great Solutions</vt:lpstr>
      <vt:lpstr>Change is How We Realize Great Solutions</vt:lpstr>
      <vt:lpstr>1. Understand</vt:lpstr>
      <vt:lpstr>1. Understand – Assess Support</vt:lpstr>
      <vt:lpstr>2. Enlist</vt:lpstr>
      <vt:lpstr>Change Team Considerations</vt:lpstr>
      <vt:lpstr>3. Envisage</vt:lpstr>
      <vt:lpstr>Change is How We Realize Great Solutions</vt:lpstr>
      <vt:lpstr>4. Motivate</vt:lpstr>
      <vt:lpstr>4. Motivate</vt:lpstr>
      <vt:lpstr>5. Communicate</vt:lpstr>
      <vt:lpstr>5. Communicate</vt:lpstr>
      <vt:lpstr>PowerPoint Presentation</vt:lpstr>
      <vt:lpstr>6. Act</vt:lpstr>
      <vt:lpstr>6. Act – Lean Practices</vt:lpstr>
      <vt:lpstr>6. Act – Lean Practices</vt:lpstr>
      <vt:lpstr>7. Consolidate</vt:lpstr>
      <vt:lpstr>Next Steps</vt:lpstr>
      <vt:lpstr>Change is How We Realize Great Solutions</vt:lpstr>
      <vt:lpstr>ExperienceChange: Lakeview</vt:lpstr>
      <vt:lpstr>Assess the Situation at Lakeview</vt:lpstr>
      <vt:lpstr>Force Field for Lakeview</vt:lpstr>
      <vt:lpstr>Force Field for Lakeview</vt:lpstr>
      <vt:lpstr>The Journey from Challenge to Impact is Not Linear</vt:lpstr>
      <vt:lpstr>The Journey from Challenge to Impact …</vt:lpstr>
      <vt:lpstr>Feeling the Dip</vt:lpstr>
      <vt:lpstr>Moderating the Dip</vt:lpstr>
      <vt:lpstr>Plan &amp; Implement Change</vt:lpstr>
      <vt:lpstr>When We Regroup …</vt:lpstr>
      <vt:lpstr>PowerPoint Presentation</vt:lpstr>
      <vt:lpstr>Report-in on Your Change Initiative</vt:lpstr>
      <vt:lpstr>Your Opinion On …</vt:lpstr>
      <vt:lpstr>Change is How We Realize Great Solutions</vt:lpstr>
      <vt:lpstr>Kotter &amp; EC</vt:lpstr>
      <vt:lpstr>Models Reviewed</vt:lpstr>
      <vt:lpstr>Summary: Models &amp; Tools</vt:lpstr>
      <vt:lpstr>Summary: Mindsets</vt:lpstr>
      <vt:lpstr>Summary: Reflexes</vt:lpstr>
      <vt:lpstr>Access to Simulation</vt:lpstr>
      <vt:lpstr>The (w)Right Change Model  TM</vt:lpstr>
      <vt:lpstr>2) Marshall: Urgency - Opportunity</vt:lpstr>
      <vt:lpstr>2) Marshall:  Create a Powerful Coalition</vt:lpstr>
      <vt:lpstr>3) MAP: Forces of Change </vt:lpstr>
      <vt:lpstr>3) MAP: Force Field Analysis Kurt Lewin</vt:lpstr>
      <vt:lpstr>Lewin’s Force Field Steps</vt:lpstr>
      <vt:lpstr>Reflection Time</vt:lpstr>
      <vt:lpstr>4) Message: Inspire a Shared Vision</vt:lpstr>
      <vt:lpstr> Vision: on a clear day you can see forever</vt:lpstr>
      <vt:lpstr>Strategic Visioning</vt:lpstr>
      <vt:lpstr>Vision: Cheering About Key Values</vt:lpstr>
      <vt:lpstr>Enlist Others Develop a shared sense of destiny </vt:lpstr>
      <vt:lpstr>Language of Change Leaders:  Enlist Others</vt:lpstr>
      <vt:lpstr>Power of Emotional Appeals</vt:lpstr>
      <vt:lpstr>And now for something …</vt:lpstr>
      <vt:lpstr>5 Motivate: </vt:lpstr>
      <vt:lpstr>Direct the Rider analytical / rational</vt:lpstr>
      <vt:lpstr>Direct the Elephant:  Putting Feelings First</vt:lpstr>
      <vt:lpstr>Shape the Path</vt:lpstr>
      <vt:lpstr>Commercial Break</vt:lpstr>
      <vt:lpstr>Exploring personal readiness for Change </vt:lpstr>
      <vt:lpstr>Examples</vt:lpstr>
      <vt:lpstr>Individual Reactions to Change</vt:lpstr>
      <vt:lpstr>Individual Reactions</vt:lpstr>
      <vt:lpstr>6) Manage: Cynicism about Change </vt:lpstr>
      <vt:lpstr>Random Reminders and Insights …</vt:lpstr>
      <vt:lpstr>Additional …</vt:lpstr>
      <vt:lpstr>Communication: Barrett</vt:lpstr>
      <vt:lpstr>Reflection Questions</vt:lpstr>
      <vt:lpstr>Now the edgy stuff</vt:lpstr>
      <vt:lpstr>Tipping Point Leadership Kim and Mauborgne HBR, 2003</vt:lpstr>
      <vt:lpstr>Tipping Point Leadership</vt:lpstr>
      <vt:lpstr>Tipping Point Leadership </vt:lpstr>
      <vt:lpstr>Tipping Point Leadership</vt:lpstr>
      <vt:lpstr>Grendel’s Mother (Beowulf)</vt:lpstr>
      <vt:lpstr>Change’s path</vt:lpstr>
      <vt:lpstr>Final Exam …</vt:lpstr>
      <vt:lpstr>The (w)Right Change Model  TM</vt:lpstr>
    </vt:vector>
  </TitlesOfParts>
  <Company>Faculty of Business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wright</dc:creator>
  <cp:lastModifiedBy>Barry Wright</cp:lastModifiedBy>
  <cp:revision>171</cp:revision>
  <cp:lastPrinted>2015-05-11T19:57:31Z</cp:lastPrinted>
  <dcterms:created xsi:type="dcterms:W3CDTF">2008-06-02T15:43:02Z</dcterms:created>
  <dcterms:modified xsi:type="dcterms:W3CDTF">2019-03-13T22:39:19Z</dcterms:modified>
</cp:coreProperties>
</file>