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08" r:id="rId2"/>
    <p:sldId id="498" r:id="rId3"/>
    <p:sldId id="528" r:id="rId4"/>
    <p:sldId id="415" r:id="rId5"/>
    <p:sldId id="510" r:id="rId6"/>
    <p:sldId id="534" r:id="rId7"/>
    <p:sldId id="550" r:id="rId8"/>
    <p:sldId id="532" r:id="rId9"/>
    <p:sldId id="533" r:id="rId10"/>
    <p:sldId id="553" r:id="rId11"/>
    <p:sldId id="535" r:id="rId12"/>
    <p:sldId id="529" r:id="rId13"/>
    <p:sldId id="530" r:id="rId14"/>
    <p:sldId id="514" r:id="rId15"/>
    <p:sldId id="515" r:id="rId16"/>
    <p:sldId id="516" r:id="rId17"/>
    <p:sldId id="537" r:id="rId18"/>
    <p:sldId id="554" r:id="rId19"/>
    <p:sldId id="517" r:id="rId20"/>
    <p:sldId id="538" r:id="rId21"/>
    <p:sldId id="518" r:id="rId22"/>
    <p:sldId id="569" r:id="rId23"/>
    <p:sldId id="503" r:id="rId24"/>
    <p:sldId id="555" r:id="rId25"/>
    <p:sldId id="556" r:id="rId26"/>
    <p:sldId id="557" r:id="rId27"/>
    <p:sldId id="558" r:id="rId28"/>
    <p:sldId id="485" r:id="rId29"/>
    <p:sldId id="585" r:id="rId30"/>
    <p:sldId id="584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66CCFF"/>
    <a:srgbClr val="6666FF"/>
    <a:srgbClr val="777777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CDAF4AE-AF54-43EB-817B-6332AD99D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2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1B7F378F-61C7-4F49-AE8B-408B953D60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C90F9-BB97-4139-A2E7-751E8B96B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C161-BCBF-4100-BFB2-265537CC3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12D57-6DF2-42E5-9B1E-F52B875EE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97030A-3A14-4989-87E0-4A6D5721CE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D7812C-7089-46BC-BFAD-9BE22DE99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D7427B-A19D-4692-9D91-3526950F6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D4E746-38A9-4CFE-85D6-7B9350385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75C1-1EAA-4233-B83F-B50CC057F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E65FF-1259-4FBF-BD7E-A0AABA0A7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768E6-1779-4D67-8668-25E46E6C7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AA90D-0201-430D-B5C4-1BB2E9B68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5DC25-885A-49E9-9B6A-208CAE71F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608D7-C565-48E0-BF73-86528CBAD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A4177-65C4-4FD1-8502-BEA4CA12F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ECCDC-CD6E-4013-BB17-4531CABB6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29287B-7B40-4393-B593-954946EE9B4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cademic.udayton.edu/gregelvers/hop/index.asp?m=3&amp;a=76&amp;key=1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Image:Janus-Vatica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/imgres?imgurl=http://www.oregonian.com/nie/learners/archives/012102_2.jpg&amp;imgrefurl=http://www.oregonian.com/nie/learners/archives/012102-index.htm&amp;h=197&amp;w=159&amp;sz=6&amp;tbnid=f810ovFVPgEJ:&amp;tbnh=98&amp;tbnw=79&amp;start=6&amp;prev=/images?q=Dr.+King&amp;svnum=20&amp;hl=en&amp;lr=&amp;safe=off&amp;rls=GGLD,GGLD:2003-35,GGLD:en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2.bp.blogspot.com/_zEfONZAsNLQ/TMmSEz7QngI/AAAAAAAAAf4/ls6ECPrfvnc/s1600/monty_python_02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JhBzxy7CneM&amp;feature=related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300" y="2286000"/>
            <a:ext cx="7772400" cy="1470025"/>
          </a:xfrm>
        </p:spPr>
        <p:txBody>
          <a:bodyPr/>
          <a:lstStyle/>
          <a:p>
            <a:r>
              <a:rPr lang="en-US" dirty="0"/>
              <a:t>(Successfully) Enacting Organizational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1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Barry Wright</a:t>
            </a:r>
          </a:p>
          <a:p>
            <a:r>
              <a:rPr lang="en-US" dirty="0" smtClean="0"/>
              <a:t>Goodman School</a:t>
            </a:r>
          </a:p>
          <a:p>
            <a:r>
              <a:rPr lang="en-US" dirty="0" smtClean="0"/>
              <a:t>Brock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722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(w)Right Change Model</a:t>
            </a:r>
            <a:r>
              <a:rPr lang="en-US" sz="1000" smtClean="0"/>
              <a:t> </a:t>
            </a:r>
            <a:r>
              <a:rPr lang="en-US" sz="1400" smtClean="0"/>
              <a:t> TM</a:t>
            </a:r>
            <a:endParaRPr lang="en-US" sz="1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Trust,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Leadership Skills</a:t>
            </a:r>
            <a:r>
              <a:rPr lang="en-US" sz="2800" dirty="0" smtClean="0"/>
              <a:t>, Sharpen the Saw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Marshall: </a:t>
            </a:r>
            <a:r>
              <a:rPr lang="en-US" sz="2800" dirty="0">
                <a:solidFill>
                  <a:srgbClr val="00FF00"/>
                </a:solidFill>
              </a:rPr>
              <a:t>Urgency-Opportunity, </a:t>
            </a:r>
            <a:r>
              <a:rPr lang="en-US" sz="2800" dirty="0"/>
              <a:t>Focus, </a:t>
            </a:r>
            <a:r>
              <a:rPr lang="en-US" sz="2800" dirty="0">
                <a:solidFill>
                  <a:srgbClr val="00FF00"/>
                </a:solidFill>
              </a:rPr>
              <a:t>Bright spots, Coalitions</a:t>
            </a:r>
            <a:r>
              <a:rPr lang="en-US" sz="2800" dirty="0"/>
              <a:t>/Networks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Map: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Political Terrain </a:t>
            </a:r>
            <a:r>
              <a:rPr lang="en-US" sz="2800" dirty="0" smtClean="0"/>
              <a:t>(Stakeholders), </a:t>
            </a:r>
            <a:r>
              <a:rPr lang="en-US" sz="2800" dirty="0" smtClean="0">
                <a:solidFill>
                  <a:srgbClr val="00FF00"/>
                </a:solidFill>
              </a:rPr>
              <a:t>Disruptive Technologies,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Message: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Vision,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Motivate:</a:t>
            </a:r>
            <a:r>
              <a:rPr lang="en-US" sz="2800" dirty="0" smtClean="0"/>
              <a:t> Communicate with the </a:t>
            </a:r>
            <a:r>
              <a:rPr lang="en-US" sz="2800" dirty="0" smtClean="0">
                <a:solidFill>
                  <a:srgbClr val="00FF00"/>
                </a:solidFill>
              </a:rPr>
              <a:t>Elephant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00FF00"/>
                </a:solidFill>
              </a:rPr>
              <a:t>Rider, Path</a:t>
            </a:r>
            <a:r>
              <a:rPr lang="en-US" sz="2800" dirty="0" smtClean="0"/>
              <a:t>, Small Wins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Manage:</a:t>
            </a:r>
            <a:r>
              <a:rPr lang="en-US" sz="2800" dirty="0" smtClean="0"/>
              <a:t> Clear Hurdles, </a:t>
            </a:r>
            <a:r>
              <a:rPr lang="en-US" sz="2800" dirty="0" smtClean="0">
                <a:solidFill>
                  <a:srgbClr val="00FF00"/>
                </a:solidFill>
              </a:rPr>
              <a:t>Overcome Resistance</a:t>
            </a:r>
            <a:r>
              <a:rPr lang="en-US" sz="2800" dirty="0" smtClean="0"/>
              <a:t>, Keep an eye out for </a:t>
            </a:r>
            <a:r>
              <a:rPr lang="en-US" sz="2800" dirty="0" smtClean="0">
                <a:solidFill>
                  <a:srgbClr val="00FF00"/>
                </a:solidFill>
              </a:rPr>
              <a:t>Grendel’s Mother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340806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FF00"/>
                </a:solidFill>
              </a:rPr>
              <a:t>3) MAP: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F00"/>
                </a:solidFill>
              </a:rPr>
              <a:t>Forces of Change 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Task: </a:t>
            </a:r>
            <a:r>
              <a:rPr lang="en-US" dirty="0" smtClean="0">
                <a:solidFill>
                  <a:srgbClr val="00FF00"/>
                </a:solidFill>
              </a:rPr>
              <a:t>What ‘environmental’ forces are causing </a:t>
            </a:r>
            <a:r>
              <a:rPr lang="en-US" dirty="0" smtClean="0">
                <a:solidFill>
                  <a:srgbClr val="00FF00"/>
                </a:solidFill>
              </a:rPr>
              <a:t>the organization </a:t>
            </a:r>
            <a:r>
              <a:rPr lang="en-US" dirty="0" smtClean="0">
                <a:solidFill>
                  <a:srgbClr val="00FF00"/>
                </a:solidFill>
              </a:rPr>
              <a:t>to change? (now / future)</a:t>
            </a:r>
          </a:p>
          <a:p>
            <a:pPr lvl="1" eaLnBrk="1" hangingPunct="1"/>
            <a:r>
              <a:rPr lang="en-US" b="1" dirty="0" smtClean="0"/>
              <a:t>Economic</a:t>
            </a:r>
          </a:p>
          <a:p>
            <a:pPr lvl="1" eaLnBrk="1" hangingPunct="1"/>
            <a:r>
              <a:rPr lang="en-US" b="1" dirty="0" smtClean="0"/>
              <a:t>Political/Legal</a:t>
            </a:r>
          </a:p>
          <a:p>
            <a:pPr lvl="1" eaLnBrk="1" hangingPunct="1"/>
            <a:r>
              <a:rPr lang="en-US" b="1" dirty="0" smtClean="0"/>
              <a:t>Technology</a:t>
            </a:r>
          </a:p>
          <a:p>
            <a:pPr lvl="1" eaLnBrk="1" hangingPunct="1"/>
            <a:r>
              <a:rPr lang="en-US" b="1" dirty="0" smtClean="0"/>
              <a:t>Social/Demographic</a:t>
            </a:r>
          </a:p>
          <a:p>
            <a:pPr lvl="1" eaLnBrk="1" hangingPunct="1"/>
            <a:r>
              <a:rPr lang="en-US" b="1" dirty="0" smtClean="0"/>
              <a:t>Other?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399"/>
            <a:ext cx="35306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5632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FF00"/>
                </a:solidFill>
              </a:rPr>
              <a:t>3) MAP: </a:t>
            </a:r>
            <a:r>
              <a:rPr lang="en-US" sz="4000" dirty="0">
                <a:solidFill>
                  <a:srgbClr val="00FF00"/>
                </a:solidFill>
              </a:rPr>
              <a:t>Force Field </a:t>
            </a:r>
            <a:r>
              <a:rPr lang="en-US" sz="4000" dirty="0" smtClean="0">
                <a:solidFill>
                  <a:srgbClr val="00FF00"/>
                </a:solidFill>
              </a:rPr>
              <a:t>Analysis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tx1"/>
                </a:solidFill>
              </a:rPr>
              <a:t>Kurt Lewin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7412" name="Picture 6" descr="lew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1858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189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Lewin’s Force Field Steps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Understand / Describe </a:t>
            </a:r>
            <a:r>
              <a:rPr lang="en-US" sz="2800" b="1" dirty="0" smtClean="0">
                <a:solidFill>
                  <a:srgbClr val="FFFF00"/>
                </a:solidFill>
              </a:rPr>
              <a:t>Current</a:t>
            </a:r>
            <a:r>
              <a:rPr lang="en-US" sz="2800" b="1" dirty="0" smtClean="0"/>
              <a:t> Situation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Identify where current situation will go if no action taken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List </a:t>
            </a:r>
            <a:r>
              <a:rPr lang="en-US" sz="2800" b="1" dirty="0" smtClean="0">
                <a:solidFill>
                  <a:srgbClr val="00FF00"/>
                </a:solidFill>
              </a:rPr>
              <a:t>forces driving change </a:t>
            </a:r>
            <a:r>
              <a:rPr lang="en-US" sz="2800" b="1" dirty="0" smtClean="0"/>
              <a:t>/ </a:t>
            </a:r>
            <a:r>
              <a:rPr lang="en-US" sz="2800" b="1" dirty="0" smtClean="0">
                <a:solidFill>
                  <a:srgbClr val="00FF00"/>
                </a:solidFill>
              </a:rPr>
              <a:t>restraining forces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Discuss all the forces – can they be changed?  Which are the </a:t>
            </a:r>
            <a:r>
              <a:rPr lang="en-US" sz="2800" b="1" dirty="0" smtClean="0">
                <a:solidFill>
                  <a:srgbClr val="00FF00"/>
                </a:solidFill>
              </a:rPr>
              <a:t>critical ones</a:t>
            </a:r>
            <a:r>
              <a:rPr lang="en-US" sz="2800" b="1" dirty="0" smtClean="0"/>
              <a:t>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Determine if you can </a:t>
            </a:r>
            <a:r>
              <a:rPr lang="en-US" sz="2800" b="1" dirty="0" smtClean="0">
                <a:solidFill>
                  <a:srgbClr val="FFFF00"/>
                </a:solidFill>
              </a:rPr>
              <a:t>negate the restraining / enhance the driving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Recognize that changing one might impact the others (both positively and negatively)</a:t>
            </a:r>
          </a:p>
        </p:txBody>
      </p:sp>
    </p:spTree>
    <p:extLst>
      <p:ext uri="{BB962C8B-B14F-4D97-AF65-F5344CB8AC3E}">
        <p14:creationId xmlns:p14="http://schemas.microsoft.com/office/powerpoint/2010/main" val="28515832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 Time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are driving and as you turn the corner you drive into fog – what do you do?</a:t>
            </a:r>
          </a:p>
          <a:p>
            <a:endParaRPr lang="en-US"/>
          </a:p>
        </p:txBody>
      </p:sp>
      <p:pic>
        <p:nvPicPr>
          <p:cNvPr id="112645" name="Picture 5" descr="20051008225447_f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5486400" cy="3718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0730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457200"/>
            <a:ext cx="8882063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FF00"/>
                </a:solidFill>
              </a:rPr>
              <a:t>4) Message:</a:t>
            </a:r>
            <a:r>
              <a:rPr lang="en-US" sz="4000" dirty="0" smtClean="0"/>
              <a:t> Inspire </a:t>
            </a:r>
            <a:r>
              <a:rPr lang="en-US" sz="4000" dirty="0"/>
              <a:t>a Shared Vision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86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You first need to develop a clear vision of the future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Then </a:t>
            </a:r>
            <a:r>
              <a:rPr lang="en-US" sz="2800" b="1" dirty="0"/>
              <a:t>share it with others to “enlist them”</a:t>
            </a:r>
          </a:p>
        </p:txBody>
      </p:sp>
      <p:pic>
        <p:nvPicPr>
          <p:cNvPr id="6146" name="Picture 2" descr="https://encrypted-tbn1.gstatic.com/images?q=tbn:ANd9GcSCTodkEYejK3Gd_i7qgtOWp-7RAZc2g5xgNBjRZd9aK-tL-6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QEBAQEBAUFRUWFBQUFhAUFhQVFBYUFxgVFBcVFRQXHCYeGB0jGRQUHy8gIycpLC0sFR4xNTAqNSYrLCkBCQoKDgwOGg8PGiokHCQpLSk1LCwuLykqLyosKikpLy0pKS0pLykvKik1KiwsKSwsLCwsKSwpKSksKSwsLCksKf/AABEIAOQA3QMBIgACEQEDEQH/xAAcAAABBQEBAQAAAAAAAAAAAAAAAQIEBQYDBwj/xABFEAABAwIDBAcEBwUHBAMAAAABAAIDBBEFEiEGMUFREyJhcYGRoQcyscEUI0JSYnLRgpKy4fAVJDNDY6LCFjRTs3N0g//EABkBAQEBAQEBAAAAAAAAAAAAAAABAgMEBf/EADERAAICAQMCAgkDBQEAAAAAAAABAgMRBBIhMUFRkQUiMkJhcYGh8BMU4SMzscHRUv/aAAwDAQACEQMRAD8A9xQkQgBKkQgFQkQgFQkQgFQkSoASIQgFSIQgBCVCAEIQgBCRCAEJUIAQhIgFQhCAEiVCARMlnawXc4NHMkD4p6qdoMNZM1nSC4aTbUjf3dy1FJv1uhmWcer1O7sfpwbGeP8AeC70+IxSG0crHHfZrgTbuC8u2tpGwBwbcNytcNe2x1Vls5gbzFHNJI5jnNuAzRwad13cyF7ZUVKCkpP6nljdbuw15Hor3gakgDmdEkcwd7rge4grC1mzZPWbI5x5P1J/aVBLVmndmzOY4HeLgg8tFqvR12L1Z8/IxPVTrfrQ4+Z64hYaq+muaXGoBFr9Rxbpa/BoVBhuP1c1Q+GOaTqMze/qetl+0VzWkTWd6NvUtP2GesIXnddtDWQBpkc4X0Fwwg+ICbhO3s5lyvaJBlPUAs6/O4Hy4rT0Fm3cmn9SLWQzhpo9GQsRLtvMD/hMaORDr+dx8FJwvbV8ssUZjZZ7mi4J0vxsuc9JZBZePM6Q1MJvCz5GuQuFZWNhYZJDZo3mxPZuCoX7dxXsI5COfVHpdcq6LLOYLJ0ndCv2ng0qFnm7bw8WSj9lvycuzdsaY73OHex3yWnprl7rMrU1P3kXaFVN2ppj/nDxDh8l2Zj9O7dUR/vAfFc3VYusX5G1bB+8vMnoUdmIxndKw/tN/Vd2uvqPNYaa6m00+gqEIUKCEIQAhCEAIQhAC4Vrbsd5rs4cl5xtRgsrYS+N8ssgNiHvJI4Zh2g2XWqEZvDeDlZKUVwsjfaHSl1MXD7rm+YzD4HzWgxCp6KB8jACWsu0cOQ8Nyi49H0lI8uGuVriOW6/oSmYNJ9IomtJ62QxOJ+80Zb+Oh8VtvMEn2ZlLEm/FFDsrtdO+ofT1To3AkBjmtyuBIvZw3EHcLcRxvo/2g4d1WTjiejf4jqu+I8lhK6eeGo6cMyuaQC3eMzDe2vHSy9c2ipxJTTNcLi2ax/CQ75LvzTYpI5cWwaF2fqempKd7t7omZu/KA71usRs0THjIaftQTsPeHROH8J9Vptgp81E1v3HyM/3Zh6OCzNc3osapHcDO5p7pGSAfFvkucffibfus3uKYeJ4nRnjuPJ3ArCbONdFiETXCxJkjI5ENcbf7V6FPUNZlLjYFwbfhd2g8zYeIVLi2FWq6aqYN0jWyftAsDvWx8Fqi3EZVvo19zNteZKa6ombRN/u7u9vxsszgTstRTA8JIx6gLVY6L08ncD6hZHDnWqIf/lZ/EFql/02hYvXTPUMViDonNcAQSLg7jqFQOwWE/5TfC4+C0ddTdLG5geWXt122uLEHS4IVFUYHPGC9tZcNFy18LDcDW2ZpFl5IzlH2Xg7yhGXVEd2BxH7JHc4rm/Z6M8XDxH6KzWIqfaFKyaSIUjXNY5zc4mLXWBIHVLCOHNdo3XPpJnGVNXeKIW2V6Z8UUbj1iwkm19XhttOC0kmypvpKPFv81Q7SYTV1NRTzvo3xRtfThzjJC4W6UEkZXXtqBqFvl3lq7IpNS5OS0tbbTXB57ipMM/Q6GwzFw7RcD1C2uJzPipKGCIkPkyMJBsbCJz3a8NWhee7TTuNdMWMzWOQ62tYNHLsWrw/aY11VTsMBiEMcryC7Ncno2NsbDcC7zXW52S2zkspLP2OdarjuhHu8DP7Knbuz/sv/moceMSsqY4OmlBzDOM7rAXBI3/dutmvLX1RdU104OrWTlve68TPWRvksx1UrItNIr00a2mmzWt2hqZQJmPe1rwHBob1QCLgC4T27SVQ/wA3za39FdYdTdFDFGPsRsb+60D5KQRdY/dVrj9Nfn0L+2s673+fUoW7XVI4xnvafkV2ZtpMN8cZ/eHzVo6nad7GnvAXI4dGf8tngAPgn7jTvrWP0L10mcqPbJ73sYYB1nBtw86XNr2tqtWsjhVE011mNs2JmY8sx0H8XotcvPqHXuWxY4PTp1NJ73kFldpdqqSmeWvlvKN8UbS93ZmDfdPfZaeV1mk8gSs5BSsiByta0aucbAXJ1c5x4km5JK8rz2PZW61/cTfy4++H/gxm0HtEhfTvjp2yOe8W1Y5oaDvJJ3m1xpdY7ZH2gS01Y4TMeYJLBzbdaMjdI1vHjccrW3WPpP8AbeH1cv0dxje/e1skZaT2sc5ov4G6zu1ewjY2OmpwSwC72EkuaB9prt7hzB1SUpJcHtop01ktssxb6Z6ef8GvbQ01XlnbkkB1ztNw78wG/wAVH2zxllNSvzHrPGRrOJvvPcBfVeKSVToTmhkLST7zCW3tuvbeOztW+iwmPGKeKamjZFK0FlQXGW7pNLBj+sWtAu6w/wDIORVV+7Gc8Et9G/pSzlJPq3x5kz2S4gZWVoIIAma5pIsCHMDSAeOrL3/Eo3tA+qqoJt2WWCQn8IewO9A5R8O2TrcMMstKGkvA6TUSXay5Bs6zja53arN47tm+sYW1MbCC3LeO7Dx1sSefNdK7luzLjOThdoJ7c14kljoz1/amm6Sknb2Ag8iCCCo2x+0ArIOufrYyGSjmbXa+3Jw177jgqvD9sHVmG1FT0AtG1zJGNlDpGm2hs5rQQbgjXnyWOwzad1HViWOImBxHSi3Wyn3ja+pGhHcRxTdHZ1OC01znhRZ6xi7bwS/kJ8tViaZ1pYzye0+oWjn2to5Y5Gsq4iSx1mlwa46H7LrFZrCon1MxZAxzi0glwtlGu8u3Bemh+ozzWwakuD2FR6//AApPyn4KrqNtqKOV0T6uJrxvBOgPIu3X7Lru/HIJon9FURPu02yvab91ivCms9T1yqsisuLx8iOvJpW3nnPOR38Tl6yvK6Juac/ilA83fzXrp9mX0PHZ7SPXMeb9Sxv+rCPJ7T8lHXfaB3/bDnOPSOV3xAUdzrAkrz9kdu5BlwKBxLjELkkkgkEk6kmxS0WDRwvL42kEjLqSdLg8e4LH7M49X1k4ibPEAc2skOawDc32Hs46LXYVUSuNQybITFL0YfGHNa6zGOJyuJtq4jfwXabsWYtnKMYP1kiVWz5I5H/dY53kCV5hs/T5wGnXpamCIn8ILpn/APob5re7XVGSinPNob+8QPgSstsbTXkoxybU1B7/AKuFv8Unmt1cQz8f8IzZzLH5yz0FYfb2gqppovoz6iNrGe/C+RoLnHUEMIvYAb+a3Cpv+s6IPdGayFrw4tLXuDDcGxHWtfUcFxrltecZOk1lYzg87DsUi0FdN/8AozN6vuV1j2nxZtgJYX/nYAfRq9QgxGKT3JY3fle0/AqHisIkdBCALvkFyAL5Rv18fRemNlcnhwODhOKypfnmWGxmHzMg6aqydNMGveGXytuL5deRJWhSAW0SrxylueT1xWFgQjgqCrptHxu4gt8CLLQKqx9xYwSNbmy+80by3s7VkHguN1nQ1JIjLnRtfHI0jLZwIIsTwvfXlZT4/aDWOieM5znRlhDkDQLHMHRl0jr2+0N+q32IYFS4gBISWvI95vUeQNOsxw1ta1yFMoNloIqcU3RiRly49IGuJcdS7doe625ctk88M+y9VpHBOUW5d1/tM8QwqoiZLnrKZ00d+tG15hc3XX3RqOy43bwvdNn2Q/R2SU0AhjkAkbEA1pAcBa4bpcgAnU7151tHgMbp3U9G1xzOjjJBc/o8zgHuDjewAPE7wvVY4w0BoFgAAB2DQJXFp8nP0hdCyMdrb+f/AA409a175Y2nrRkBw7wCD8R4LyL2ibNfRagvYLRTXe3k1+9zOzfcd/YtzTbO1cWIGqEsb4nl4fFdzXZHG4sLWJBA1uNx5q32owJtbTPhNs3vRuP2ZBuPxB7CVZpyXxM6W2OltTzmMlz+eKPItiMe+h1Ba4XinaIZGaEanqPsd+Vx8nOXsE+y9K+96aL9lob/AA2XgFcx0ZcHAtc0kEcWuG8ea+kIZMzWu5gHzF1mrnqer0mpUyjKDxnwfywedY3gsVNK+OJlm2aRclx1AJF3EnfdWOz8RdQ10bHFhc6mGYXFg95ad1uCdtiz6+/ONvxcP0Rso76msH/13fuy3V7tHnlOTjGzq+OfqVlV7MpAD0Zidy6z2eliPVZ2fZaekla+VrWGMiVpuHh2Q5hoDzbxsvaVifaFGXdVu8xEDzKzKqK5R66PS99ma54w0+cckzZvaWWpglqJJKZrIwx2Z4fG0h4cRrmdb3eR3rzqPEp45g+INIY6/WuWPINwQOq61+dty0mxOyQqAXVDnGKJwY2FpLWukDbl7rcs9h3nx3bMBpmD/tobcyxh8yQuynPDS4PBt0tUlvzJ+C6L692YjBfaLUS1DTiLmNiYHOaWRnSQgtHu3NrFy1FTtjSOilyVURd0b7MLsribG3VdYpsVLhtQSyP6K517FsbmB1+5huotd7N6d4+rL4zyvnb4h2vqpFySXcXftrZtrMPhjj7Gb2B2opaWr/vEwjux4DiHZczi213AWAyg6lb3Z92aOSS9+kqKiQEagtdK/JY8RlDV5TtRsSaWxkADSbCVnuE8iPsn+rlO9m+JO+mvgnlqDF0by0tnma2NzQXizc2QhwDhYtPDdqtu/fJ5WMi30cq6ozrllePY3ftHqLUrGXtmkHkGu+ZCNjIBne8bmQU8Y73B1Q71lHosNPBX19NG+Z0srC02cI27zYOtkAJ1bxUrZ7aGfDIegbTMc29znL4nXsBvykcOXFbV0NmPzqcZejL084T57NM9ZdextvtpfdfhdeaVPsykcS57Wvcd7g7ed5324qxi9qrQB0lFLfj0T43jwzll1Ywe0yjdbM6WM8nxPNu8sDh6rVV2zOMM81uks95NGIqfZeeMDvJrvgrXZfZWSOohZnkAL23a4uAytOY2BOmgO5bWl2wo5TZlZCT90vDXfuusVWYhtxT0lWJHh0oDSxoiyusdCXdYgW1I0PFelalYbcUuDzx0dlk1CGW32PSEKl2a2shxBr3QZ+plzB7cpGa9hxB3HcrlfPTTWUeqyuVcnCaw12FXOaIPaWnj/V09CpgwG0GGFsgk+71SOy/DxWkwlkNXA0uY1xtlcNRc8yBzT8foQ9p/ELX5Hgf65LK4ZiDqSXMR1SbSM+Y7VSGuOFU9NCWxxshjFnERta3du0A14LM1OP3D2sbYkODHk2sSNCQL21WixiQSxx5Dma67rjstb4rOV9K0C6IrZywIziQfSar6v7oDXEnmXEXAWpqKfJbW4O46LEdMdwO4rdbPVGeGx1ynLfuATAby8nkvtW2ayuFWwdWTqS24P+y/xGneBzWr9nu0DaqiiaXfWwtEUjTv6os1/aHAXvzvyWh2xoWSQCMsFnO6w3ZmgE2Nu2yxNDs7HQzsmgDhfQnO4jKdbWJ3LmoYllHus1MbdOq553R6P4fEl+0DDJ5GsfAwPGVzJBqXNG8Oa0b95HkvO8OinZUxBjn5i5jCAXZizM27C37uguN2l17/APQcwDmO0IuAf1UaSlLTcsPeBf1Ckq8vOTvpfSKpr2Sgn8f+jSsT7QpctiL36I2tvuSQPVaeox2FgN33P3WNc93dlaFR09N9Lqemq2GOEABkNxnIG7PY6DUkga8FuSysHgokoS3MxOwW3LqNzoqwOMUhDumAvkfa1yGjVpAG7UWHM29ZjljqI7tc2SN7SLtIc1zSNdR2Kkl9ntG4WMO6+V7HyNBZc5TYG26wOm8KpxHY00Eb6nDnT522JgD+o4cTlt1iBrbXcsLfHr0PbatNdJfpNxl8Vx5i4n7KoH36B5ZxDXDOAeYd7wPbcqXTYrWUMDI6mlfUBgy/SIXh5cAeqXNcA69ranldZ3DvahUxutVUzZWf+SI5JB3sdo437l6LhWKR1MLJ4TdjxcEix0NiCOBBBCR2v2WZvd8FjURyvH+UYzEfaHR1EEsM8NQwPaW3cxrxm4EdG5xFjY3sFhsEkZ/ei2cXZTPeNC1znjLGAGkf6lzfgNL629N2x2PZUxPkhaGTAFwI0EltS1w5ngd68ep8NcZ8ojt0mRpvwL3DTsN/gucsp8n0NIq5Vf036uVlPsz3bZWl6KhpGEWIhjJHaWhx9SrN7Ad4B7xdDGZQANwAHlolK9CWEfAnNym5eLIE2AU0l81PEe0NaD5hVs+wVI69o3N/K93wcSFkpfZnVMc58dRdznF7nRyywkuJuTZth6rn9DxenHVmqbDn0VR6uDnHzXLK7xPqRrtX9q5P64+zL+o9mER92Z/c5rXD0squu9nJhY54kiLWgm2UtPha9z5KMzb3EYf8aOF/545IXeJBt6K2w7aWpxT+7NpAwnrmQS5mZW8NWg3Li3msvY1hHort1tElKWMeOF0+eDU+zXBRT0z3jfK+/g3qjTvzLXKPh1IIYo4h9hrW95A1PiVIXWKwsHyNRa7rZWS7sLouhC0cBksYcC07isjjuFkXNtRo7tHBy2Ki11LnbcDrD1HEKojMHh9ZJCco1ZfNY8Odu/5KfUYzG4agX7QLqU2mZmIGh4sdoQVBxDZ1r94t2qkKSqqnTvEULC9x3Nb8SdzR2nRejYJh/wBHhZGSC7e48C477dnDwWFp9lgw3DyO4kX77K4pqC1gL95vbxUKWO0M9yRwY0j9p1ifQDzVDRET0w5jM3xabD0spWP1AZEQN/xJTsCwgx0bJOLiXOH4Do0+l/2lSFrsxiWdnROPWbu+am47UlkLrHVxDbjfrf5BZGtLoJBIzQ+8O3mP65q6lxqOqgu1wEjSH9GdDcbwL79LqYLkoGRHeEPqLA3Voeje24Nr8lTYnljaS0m97akblSFrg9e50MjSfdOcHkLgO8NfRK/HDELzM+1ZpjOa4te5ad27mUmwlCXsmleLMfeNl+LftHuuAPAoxKizR3tqNfEb/mgHYhQUjgySeKL6wXa97WjMCAfe46FSqSSFjAyJ0TWNFg1haGgdgCxW0FU49Cx56oaGsHJt7nyFgthsHRWjkmI942Hde5/4j9lZwjo5yktrbwc8QxJ7mujpInzSuBAc1pETL6ZnyuszTfYEnsWZl2W+hy4VSuIfLJNJUzyC9rxtAa0X1sMxtzIJ0uvRcSxtkGh6zvuDf4ngsfiWK9JUx1RYQ6NjmNbe7bOOp3XusuOTtTd+nldufPDSNKqfa7GXUlJJNGAXjK1gIuMziBqLjS1z4KVheKtnOUWDvuk7+64srCSnd9ph7rZvhcLTOFbUZJyWV4Hl1N7Vaptuloo5BxdHIWHt6rgR6q1pfa9TE2mp6mH8RY17O67HE+i1NTs/TS+/BGTzADT5tsVUVPs7pnDqdJH3Pzfx3XP10fQzo5/+o/dHWk9oGHzjq1cX5ZLxnuyyAX8EzYPF43VksQbd8kbpWublyNZm1Gh4kt3clSVvsqB1bKx3ZIy3+4E/BL7NYY4amUxNu/J0YcL9G1hcHOPabsbYd/jnMnJZR6FVRCixxnu46crk9dQmxuuAU5dj4wIQkQAhIhAcamkbILOAvwdxHcVUXI0O8aFXiqq9lnntsVSMjmRVmKYm6MXAv2blYZlVYvHcKkH0eCPrejllIbFcktBJc6xtbdp3rX5BbLYWta3C26yqdmHfUW5OI+BVtdRmjO4jQg3jO8atd2cP0Kpv7MsCCLH0PcVsq6ibKLEkEbnDePP4KolpXwuAc7O03sbW3cCFcmcGRqcPmjuY3acuCrzRTvcC8XHK2h7+a3roGnhbu/Rc3UzeZ9P0QEGkxioa0NzgAAANDGAADcAANFOo5uka8ONzc38dfmos5Y3Uk+a50NezpWtaRqCLDz/VAV1dhIlcIiQ0teC1x3AE2N+zit0WtpqezBoxtgOZ3C/eT6rK43GWvDwOF+8bipkePslpnxudZ4Atm0zZSDv56IyjIqPM4udck6knmUtThTSNyn07mvAc02NvBOlidyHmEIZOoozG4OabEHeFvsKq+liY877a96y9fDlF3W1O5aPA47QtJ+0S7wO70sjKic9gO8A94BXF1Aw8LdxPw3LuuFbWCJhcfAczyWSmY2lM8cc7YA17rFoabhwDhocw048lH2YwEUcLQ7WR2rrfePBToY3XdI52rzcjh5KfhNMXu6V50GjRzPPwVx3LueNvYuYmWaByCckSqEBCEiAEiVIgEUDE27j2FTyoleNB3oRlA6qDZGsJALrho5kAkgeAKbiMd2lZrbd7mOilYbOjka4H+vJanOJImvG5zQfMLRDvsxLpI3ud8j8lekrLYNLklA53b5/zstLmUZofdQsUF2t/MPgVKzKLiB6o/MPmoGV7kxyWd1kwG4WjBTYpHnc1nM/MD5ra1FI1zS2wBtYGwuOWvksmW3mZ+Zv8QWwuozSKKWLpWWPvNuLdu4hVc+FaHKLHkVoqzDMzi+N2Vx38Wu7xwPaFFgmzXDxqCQe8aFXJDLR4hJTmzgS3mFK/6sbbUnyKvZ8ODhuB+KrZNnWXvlITJcEfDquOokDp3lrAbhljd3eRuC2kNbG73Xt7r29FmIsLa3cnvphwKE6GjqcQZGNTc8h8+Spi50zs7/dG4cEkFIXdaTdwHzITp5TcMYLk6ABQDnAvc2NvH0HEq+ijDWho3AWCiYdQdELnV53n5DsU1CoVCRChRyRCEAiQpUiAQqLW+74qSVFrD1fFAYHbSK8blabMT56RnZcfoo21Ed2O7iuGwc94ns5ELRksHnK+471po58wDuYus3Xtsb9qscNqbstyQFtmUetNw0fi+RStcuVQ7rNHIE/BQpS4/WdFE954A2Hau9GD0bA73srCe8tDvmqXbOT6vLzt8VoC20jh+GP4W+SpCCdJWnkWn1WpustVaP8AD5rSMfexRlR3uqYf4kh/G74q1zKoptRm5knzN1EGSQ5OEq45kt0ILLVAbwFwjxRh3WHoudSzOQwcSB56K9NIwtawsaWtAABANgNBZClR9KMhyRi59B2k8ArahoBELnVx3u+Q5BdYYWsFmNDRyAsuqDAqVNulUKOQkSoASISFAF0hKQlNJQA4qHWSdUqQ8qJUahCGZx1wLTrwVPsXJlc7k4kA87f0VpK3Z9kmpBtyubeS5PwsNADBblbgtEHYi26TCJbucO75rjNTTu0Ab+Y3+CscLwnom6m5OpPMoCxaVweeu7sAHzXbcoxd7xUKzKbVm5YOb2j1Wlkded/5W/8AJZbaF15Yh/qN+K0FPLmlefwt+apDjXHrDxV5SSXY0/hHwVBiLrOHerbDX/Vt7kZUSqyW0buZFh3nRRmCwCWpdme1vLrH4D5rlXzhjC48ASoGMbNd5bfUcFKVLgYPQxyO96Z8jz+XQNHkB5q6toqQKOO8oPK5/rzVxdV2Ht6zj2fE/wAlYBRlQ5KE0JyhRwSpoSoBUqRKgCyQp1khCAYU0p5CQhAcXBcnRqSWphahDiyPSy5SU6lAWTnsVBHEAQ9uikNbomSN0UBEkCqKmcsvcGx4gXV25i4OprhVBmIqYzNK0hps03uQRr2K0oH5XkO4gWV46hA4KNJhYeNVSFTibxob7lb4cbRtB5LjHgDc2Y3Nt1ySpU4yggd3yUZUJTHMXP5nTuG5U+1VT9XkG9xDR4q7iGVoCzde/pKyBnAOzH9nX5KkLsxBj4Ihujit8B/xU/gq6F+aeR3LK3yF/iSrEoGd6L7Xh81MCh0fHvUwKM0hwTgmhOCgFSpAE4IASpEqAcksnIsgG2TSE+yLIDnlSZV0siyA5ZU4DROslDUAwNTHtXeyaWoCKWIYxdyxJlQHB8SYyJS3NTWsQhGdGquuFte1Xb2KLNT5tChSplm0Wfom3qJJTwGUeO/4eq0c2C30DnAcguDsHDGkNC0ZOeEahzubnH1VmVW4a+zbcRoQprpEBNo9x71MaFGoWdUKaGrJoAEoCUBOAQCWS2S2RZAFkWS2QgHIS2QgEQlQgG2RZOSIBLIKchANRZOSWQDcqblXSyLIBlkZU+yLIDi5qbkXchJlQHExLk+C6l5UmVAUtRgoJzNOU8x806nwcg3c4myuciMquSYOEcVl1ATrJbKFEsiydZFkAlkWTkIBLIS2RZAF0XQhAKkSoQCIQhAKhCEAiEIQAhCEAIQhACRCEAqRCEAtkiEIBbIQhACEIQAhCEAIuhCA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13" y="4413191"/>
            <a:ext cx="226178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5367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Vision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</a:rPr>
              <a:t>on </a:t>
            </a:r>
            <a:r>
              <a:rPr lang="en-US" sz="2800" b="1" dirty="0">
                <a:solidFill>
                  <a:schemeClr val="tx1"/>
                </a:solidFill>
              </a:rPr>
              <a:t>a clear day you can see forever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6248400" cy="5562600"/>
          </a:xfrm>
        </p:spPr>
        <p:txBody>
          <a:bodyPr/>
          <a:lstStyle/>
          <a:p>
            <a:r>
              <a:rPr lang="en-US" dirty="0"/>
              <a:t>Visions are about possibilities, about desired futures. </a:t>
            </a:r>
          </a:p>
          <a:p>
            <a:r>
              <a:rPr lang="en-US" dirty="0" smtClean="0"/>
              <a:t>Discovery </a:t>
            </a:r>
            <a:r>
              <a:rPr lang="en-US" dirty="0"/>
              <a:t>Points</a:t>
            </a:r>
          </a:p>
          <a:p>
            <a:pPr lvl="1"/>
            <a:r>
              <a:rPr lang="en-US" dirty="0" err="1"/>
              <a:t>Janusian</a:t>
            </a:r>
            <a:r>
              <a:rPr lang="en-US" dirty="0"/>
              <a:t> Thinking (Past/Future)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Imagine </a:t>
            </a:r>
            <a:r>
              <a:rPr lang="en-US" dirty="0">
                <a:solidFill>
                  <a:srgbClr val="FFFF00"/>
                </a:solidFill>
              </a:rPr>
              <a:t>the Ideal: what is the best that could happen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 lvl="1"/>
            <a:r>
              <a:rPr lang="en-US" dirty="0" smtClean="0"/>
              <a:t>Discover the Theme: what / who are you passionate about?</a:t>
            </a:r>
          </a:p>
          <a:p>
            <a:pPr lvl="2"/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14692" name="Picture 4" descr="300px-Janus-Vatican">
            <a:hlinkClick r:id="rId2" tooltip="Roman bust of Janus, Vatican Museums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267" y="1524000"/>
            <a:ext cx="2719106" cy="18288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75" y="34290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81" y="5172075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0094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Strategic Visioning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Henry </a:t>
            </a:r>
            <a:r>
              <a:rPr lang="en-US" sz="2800" dirty="0" err="1" smtClean="0"/>
              <a:t>Mintzberg</a:t>
            </a:r>
            <a:r>
              <a:rPr lang="en-US" sz="2800" dirty="0" smtClean="0"/>
              <a:t> (1994) strategy should involve intuitive glimpses of possibility: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66FF33"/>
                </a:solidFill>
              </a:rPr>
              <a:t>The anticipatory principle </a:t>
            </a:r>
            <a:r>
              <a:rPr lang="en-US" sz="2800" dirty="0" smtClean="0">
                <a:solidFill>
                  <a:srgbClr val="FFFF00"/>
                </a:solidFill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ongoing projection of a future image  (vision)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00"/>
                </a:solidFill>
              </a:rPr>
              <a:t>Taking back the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Let’s </a:t>
            </a:r>
            <a:r>
              <a:rPr lang="en-US" sz="2800" dirty="0" smtClean="0"/>
              <a:t>have some fun!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672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down the First thing that comes to mind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/>
              <a:t>ORG were </a:t>
            </a:r>
            <a:r>
              <a:rPr lang="en-US" dirty="0" smtClean="0"/>
              <a:t>an ….</a:t>
            </a:r>
          </a:p>
          <a:p>
            <a:r>
              <a:rPr lang="en-US" dirty="0" smtClean="0"/>
              <a:t>ANIMAL – what would it be?  (And Why?)</a:t>
            </a:r>
          </a:p>
          <a:p>
            <a:endParaRPr lang="en-US" dirty="0"/>
          </a:p>
          <a:p>
            <a:r>
              <a:rPr lang="en-US" dirty="0" smtClean="0"/>
              <a:t>SOUND?</a:t>
            </a:r>
          </a:p>
          <a:p>
            <a:endParaRPr lang="en-US" dirty="0"/>
          </a:p>
          <a:p>
            <a:r>
              <a:rPr lang="en-US" dirty="0" smtClean="0"/>
              <a:t>COLOUR?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should </a:t>
            </a:r>
            <a:r>
              <a:rPr lang="en-US" dirty="0" smtClean="0"/>
              <a:t>the ORG </a:t>
            </a:r>
            <a:r>
              <a:rPr lang="en-US" dirty="0" smtClean="0"/>
              <a:t>be</a:t>
            </a:r>
          </a:p>
          <a:p>
            <a:r>
              <a:rPr lang="en-US" dirty="0" smtClean="0"/>
              <a:t>ANIMAL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SOUND</a:t>
            </a:r>
          </a:p>
          <a:p>
            <a:endParaRPr lang="en-US" dirty="0"/>
          </a:p>
          <a:p>
            <a:r>
              <a:rPr lang="en-US" dirty="0" smtClean="0"/>
              <a:t>COLOUR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771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Vision: Cheering </a:t>
            </a:r>
            <a:r>
              <a:rPr lang="en-US" dirty="0">
                <a:solidFill>
                  <a:schemeClr val="tx1"/>
                </a:solidFill>
              </a:rPr>
              <a:t>About Key </a:t>
            </a:r>
            <a:r>
              <a:rPr lang="en-US" dirty="0">
                <a:solidFill>
                  <a:srgbClr val="FFFF00"/>
                </a:solidFill>
              </a:rPr>
              <a:t>Values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514600"/>
            <a:ext cx="4611688" cy="4114800"/>
          </a:xfrm>
        </p:spPr>
        <p:txBody>
          <a:bodyPr/>
          <a:lstStyle/>
          <a:p>
            <a:r>
              <a:rPr lang="en-US" sz="2800" dirty="0"/>
              <a:t>Aircraft Carrier</a:t>
            </a:r>
          </a:p>
          <a:p>
            <a:r>
              <a:rPr lang="en-US" sz="2800" dirty="0"/>
              <a:t>“the lost wrench”</a:t>
            </a:r>
          </a:p>
          <a:p>
            <a:r>
              <a:rPr lang="en-US" sz="2800" dirty="0"/>
              <a:t>What did the Captain do?</a:t>
            </a:r>
          </a:p>
          <a:p>
            <a:r>
              <a:rPr lang="en-US" sz="2800" dirty="0"/>
              <a:t>What does this story reinforce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What are </a:t>
            </a:r>
            <a:r>
              <a:rPr lang="en-US" sz="2800" dirty="0" err="1" smtClean="0"/>
              <a:t>Sofna’s</a:t>
            </a:r>
            <a:r>
              <a:rPr lang="en-US" sz="2800" dirty="0" smtClean="0"/>
              <a:t> Values and how will you Cheer?</a:t>
            </a:r>
            <a:endParaRPr lang="en-US" sz="2800" dirty="0"/>
          </a:p>
        </p:txBody>
      </p:sp>
      <p:pic>
        <p:nvPicPr>
          <p:cNvPr id="125956" name="Picture 4" descr="aircraft-carrier-george-washington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362200"/>
            <a:ext cx="3599136" cy="2620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377375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5486400" cy="2590800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Develop </a:t>
            </a:r>
            <a:r>
              <a:rPr lang="en-US" sz="4800" dirty="0">
                <a:solidFill>
                  <a:srgbClr val="FFFF00"/>
                </a:solidFill>
              </a:rPr>
              <a:t>your own Change </a:t>
            </a:r>
            <a:r>
              <a:rPr lang="en-US" sz="4800" dirty="0" smtClean="0">
                <a:solidFill>
                  <a:srgbClr val="FFFF00"/>
                </a:solidFill>
              </a:rPr>
              <a:t>Path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3020070"/>
            <a:ext cx="6134100" cy="4068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Team (perspective) get in groups of </a:t>
            </a:r>
            <a:r>
              <a:rPr lang="en-US" sz="2400" dirty="0" smtClean="0">
                <a:solidFill>
                  <a:schemeClr val="tx2"/>
                </a:solidFill>
              </a:rPr>
              <a:t>four or five 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Draw </a:t>
            </a:r>
            <a:r>
              <a:rPr lang="en-US" sz="2400" dirty="0">
                <a:solidFill>
                  <a:schemeClr val="tx2"/>
                </a:solidFill>
              </a:rPr>
              <a:t>from theories, principles, models to guide </a:t>
            </a:r>
            <a:r>
              <a:rPr lang="en-US" sz="2400" dirty="0" smtClean="0">
                <a:solidFill>
                  <a:schemeClr val="tx2"/>
                </a:solidFill>
              </a:rPr>
              <a:t>our </a:t>
            </a:r>
            <a:r>
              <a:rPr lang="en-US" sz="2400" dirty="0">
                <a:solidFill>
                  <a:schemeClr val="tx2"/>
                </a:solidFill>
              </a:rPr>
              <a:t>journey </a:t>
            </a:r>
            <a:r>
              <a:rPr lang="en-US" sz="2400" dirty="0" smtClean="0">
                <a:solidFill>
                  <a:srgbClr val="00FF00"/>
                </a:solidFill>
              </a:rPr>
              <a:t>(W)Right </a:t>
            </a:r>
            <a:r>
              <a:rPr lang="en-US" sz="2400" dirty="0">
                <a:solidFill>
                  <a:srgbClr val="00FF00"/>
                </a:solidFill>
              </a:rPr>
              <a:t>Model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Goal: Start the planning process </a:t>
            </a:r>
          </a:p>
          <a:p>
            <a:pPr>
              <a:buFontTx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1927" name="AutoShape 7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1929" name="AutoShape 9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AutoShape 2" descr="data:image/jpeg;base64,/9j/4AAQSkZJRgABAQAAAQABAAD/2wCEAAkGBhAPEBAPERQREhQVEBAQFRYQDxQXEBYSFhAVFBUXEhYXGyYeGBolGRUVHzIgIycpLCwsFR8yNTAqNSYsLCoBCQoKDgwOFw8PGiwfHBwpKSwpLCksLCwpKSksLSksKSwpLCw1LCksKSwsKSwpLCksLCksLCwsKSwsKSwsLCkpKf/AABEIAMkA+wMBIgACEQEDEQH/xAAbAAABBQEBAAAAAAAAAAAAAAAAAQIEBQcDBv/EAEgQAAEDAgIFBgsFBwMDBQAAAAEAAgMEERIhBRMxQVEGNGGBkbMWIjJSU2JxdIKDkxRCcpKhIzNzorGywWPC8BVU0SRD0uHj/8QAGQEAAwEBAQAAAAAAAAAAAAAAAAECAwQF/8QAJBEAAgIBAwQDAQEAAAAAAAAAAAECEQMSITEUMlFhBBNBcSL/2gAMAwEAAhEDEQA/ANT0LoKmfTU73Qxuc6CJzi5gLi4sBJJO03U3wcpPQQ/TCdoDmlL7vD3bVPSArfByk9BD9MI8HKT0EP0wrJIkBXeDlJ6CH6YR4OUnoIfphWKEhld4OUnoIfphHg5Segh+mFYoUgVvg7Segh+mEeDtJ6CH6YVihKwK7wdpPQQ/TCPB2k9BD9MKxQlYFd4O0noIfphHg7Segh+mFKq62OIYpHBoJsL7SeDQM3HoGaiHSE0n7qGw86odgHtDAC/qcGqXKuWMPB2k9BF9MI8HaT0EP0wk+yVDvLnw9EELAO2THf8ARJ/0knyp6k/NDf7GhZvKvIUO8HaT0EP0wjwdpPQRfTCT/pTh5NRUj4o3f3sKNRVM8mWOQcJorO/PGQB+QpfavIUL4O0noIfphHg7Segi+mEf9Wcz9/E+P12ftIustGJo6XNA6VNhma9ocwhzSLgtILSOgjanfsCF4O0noIvphHg7Segi+mFYIStgV/g7Segi+mEeDtJ6CL6YVghK2BXeD1J6CL6YR4O0noIvphWKRTbGV/g7Segi+mEeDtJ6CL6YVghLUwK/wdpPQRfTCPB2k9BF9MKwQlqfkCu8HqT0EX0ws45Ws1VZNHHdjBq7NY5zWi8TCbAGwzJPWtYWUct+fz/K7li0xN6hM0zQHNKb3eHu2qeoGgOaU3u8PdtU9dpIIQhIAQhCBghCFICIQhIAVc+tfKS2C2HMOlcLsBG0Ri/jnp8kdJBCR7jUktBIhBIcQc5SMi0HcwbCfvbNgOKcxgAAAAAFgAMgOhYznWyGkRqbRzIyX5ueRYyPzkPRfcPVFh0KUhC5nuMEIshKhghCEqARQpdGDEZIjqpCbktHiPP+qzIO9uTuBCnIQrXAESmrziEUowSZ2sbxvA2mN2/La05jpGZmLjUU7ZGlrhcZHbYgjMFpGYIOYIzC4U1Q5rtTKbnPA+wGsAGYNsg8bwNozG8N2jKxE1CEJgCRKkUgCEISAEIQpGCyjlvz+f5XcsWrrKOW/P5/ldyxa4e4TNM0BzSm93h7tqnqBoDmlN7vD3bVPXYSCEIRYAhCEACEISARV+kJC9wp2Ei7cUjgc2xXIsDuc4ggHcGuO0BTaidsbXPcbNa0uceDQLk9gUPRcDgwyPFpJHax43tuAGs+Foa32gnes5ukBLjYGgNaAAAAABYAAWAA3BKlQuaihEIQlQAhCEqAEWQhKhghCEgBcKylErcJuMwWuHlNcM2ub0g/8su6QqQI+j6syNIfYSMdgeBsxAAgt9VwIcOg22gqUq2tOqljn3Etgk/C537N3U829krjuVkt07ViBIlSJACEISAEIQpGCyjlvz+f5XcsWrrKOW/P5/ldyxa4e4TNM0BzSm93h7tqn3VfoDmlN7vD3bVPXUSLdF0iEALdF0iEALdF0iEAV2mPH1MG6SUB38NgMjr9BwtYfxqeoDvGrP4dN+ssv/4FT1jk5GgQhCzoYIQqDlPGJZaGmkvqZZ5RI25DZCynkkZG8g5tJaXYd+CxuLgiViL9IvL01VHSTGkpnAxhldI5jiXCGSNlK9sTD91lpi7DnbHYWAAHmXaeqgXVbHtacNRVPYWOMbnN0DRzAWxizQ4njtVaLA05C8rpDTtUaoUkJhYXS0zMUkTn4Q+kqp3nCHtubwNAzG0pvJTlLVVcjTLHhilhkmZeIMwWewNaHaxxlu1+bsLbFvrC06GM9YhCFkxgkKVIVDA41lMJY3xu2Pa5pttFxa46UzRVUZYY3u8rDZ9t0jThePzBykqBojJ1THubUOI9kkbJj/NI79VeN8oGWKRKkViBCEJACEIUjBZRy35/P8ruWLV1lHLfn8/yu5YtcPcJml6A5pTe7w921T1A0BzSm93h7tqnroJBCEIAEIQgAQuVVVsiaXyODWje49gHEnhtKpKnTc0mUQ1TfPkbeUji2PY32uueLVMpqO7LjCU3SJ0Lh9qqCcrQ0wz4XmP+SujtLwjY/F/Da5/9gK85Q04NTLrC6UmGBwMpxG4kmDrDyW7W5NAGauLLnlmt7I2WCuWSTphm5kp+WR/WyBphm9so+U4/0uo1kWWf2sr6UTYtJwuNg9oPB3iu7HWKXSOjYamMxTMbIy4dZ25wN2uaRmCDsIzCgOYCLEAjgRcdiayIs/duczoabs/IcuyxVLKS8L/Do/kpROjjhMEZYxznNbb7z74yTtdiucV74r53XXwcpPF/Yx+K4PGW8QNg6xqmtbY5ENCWLSZblKAPXbfB8Q2t/UdKsAQcxmNuS11XwYtNclZQcmaSnwmKFjC1weCL3xCN8YNybkhkj2+w23BPotA00Ej5oomMe/FicBn4zsbreaC7xiBa5zOal1VWyJpfI4NaN5O/cBxJ4DMqnn0rNLlENSzz5G3lI9WPYz2uueLVnPIoq5McYuXBdveGgkkADMkmwHtKrX8pKa9myaz+Cx8vaYwQFVnRzHHFJeZ228xx2PqtPit+EBSVxS+UvxHRH47/AFnc8o2boqk/JI/uISjlHHvjqG+2nef7AVHSLLqX4L6ePknQafpnkNErQ45Bsl2P6mvAP6IoOcVQ6IHdZYR/tCgSRhwwuAcDtDgCOsFQKGj1ckzoHOh8djbMsYzaJpzjddu124A9K1xfJje6Il8d/jPYJFTw6dczKoaGj0sdzF8bTnH7fGbxcFbseCAQQQQCCDkQdhC7VJSVo5nFx2YqEIQIEIQpGCyjlvz+f5XcsWrrKOW/P5/ldyxa4e4TNL0BzSm93h7tqn3VfoDmlN7vD3bVPW7ELdF0iEgFuoekdJNhaMsT3XDGDa4jb7Gi4u47L8SAX19a2Fhe652ANHlOccmtb0k/+TkFRMY4kySEGR1r28kAbGM9UX6zcnas8mTQjXFj1v0NLHPcJJTjeL2t5DAd0Y3fiOZ9mQ6WTrIsuFtyds9KKUVSIjjgqIH7nCWA+0tEre6cPiVtZVlfA58ZDPLGF7L7NYxwey/RcAHoJVhS1DZWMkbsc0OF9ovuPSNnUrjujGezH2RZOsiydE2NsiydZFkUFjbKNNX/AGa2AYsRNogdp3lp+4Be5OzPiRfpWVQiYXG52ANHlOcdjW9JP/k5AqvhhdcveQXutiI8kAbGM9UXPtzJzKznk+vdDUNezJEbTIRNI7G/O2VmM4iNp2cCT4x35ZDtZRQ4sOIbPvD/ACOkfr2KYDfMe1ckpOe7NNOjZDLJLJ5CSyzaHYxIn2TSFm0MRR9HZsx+e50nU512/wAuFFcThwDa86sdF/KPU0OPUpLWgAAZACwHQnEBVyp3PgN4s2Xu6K+XSYr5Mdvt5J6CcS6pFrGbg7RMoqSplzS1TJWh7DcHqIINiCDmCDkQcwuq882d0DjK0EtNta0C+IAWxtHngfmAtmQ21/HIHAOaQQQCCDcEEXBB3heljyKatHBODg6HIQhUQCyjlvz+f5XcsWrrKOW/P5/ldyxa4e4TNK0BzSm93h7tqnqBoDmlN7vD3bVPWrECEKDpqrdFC8s8t1o4/wCI8hrT7ATc9DSlYFZUT6+Zz/uRF0cfAv8AJkf23YPY/wA5PskggbG1rG7GtDRxsBbPpXSy45vU7PSgtKoZZFk+yLKKLsZZcKN2qlMR8iQukZwEnlSM683j4+AUqy5VFOJGlpuNhBB8Zrgbtc07iCAepVHYmStE6yLKNQ1ZdeN9hI0C9vJcNgezoPDccuBMta0YWNshLZRNLVDo4nFmT3WjZ/EeQ1p6icXsaUmFkEv10pk+5GXRs4F4OGR/aCwex3nLuQiCBsbWsbsa0NHsAtn0pxC8+b1OzqgqRzITqV1iWbs3N/yP1v19CCFzluPGG1pxDq2jrFx1rNbMqStE2ySycCCARsOfUghU0Y2MITbLoQos37QmMbBk8j+wdJ38AeJFs9NlWMgGNxl3AFjPZfxndZAA6G33qQnBtsh/9JCE6GhEiVIpGC6aFn1chpz5Lg6SLoz/AGjOouDh0OI2NXNR664aJGi743CVoG04fKaPxMLm/EtcM9EvTM8sNUT0yE2KUPa1zSCHAOBGwgi4I6k5ekeeCyjlvz+f5XcsWrrKOW/P5/ldyxa4e4TNK0BzSm93h7tqnqBoDmlN7vD3bVOVsQqptMuxT08e5omnPta0RN75x+FXCpKjOrk9Wnpx+aWcn+0dimT2ZeNf6Q+yLJ9kWXNR3WMsiyfZFkUFjLIsn2RZFBZHqKYPsblrmm7XN8pp6OI4g5HenU+kPGEcoDHnJpH7uT8BOx3qHPhiAuu1kyaFr2lrgHNORDgCD7QVSdENWSlV6ROKeBm5olnPtAETe9cfhQGTRfu3axvmTOOIfglzPU4O9oUNmkmuqZDIHREQQNtLYDOSYmzgS03sN+7oSk9nQknassSEhCc0gi4sRxGY7UELjaOhM5kJpC6WXKaVrBdxDR6xAH6rNopM7UR8S3mkt6gcv0suxVfRVuIyCNpf4wN/JYLsH3jt2fdBUr7IXZykO9QC0fWNruvLoC002YN0znrDJkzJu9/H+Hx/Fs4X3d2RBoDQLALrZIQiqGjmQkITyE0hZtFIYQmp5CaQs2UIhCFJRK5Nv/YCP0T5IfhY84P5CxWipuT5s+qb/qxv7aeMf7Fcr1ou4pnmSVSaBZRy35/P8ruWLV1lHLfn8/yu5Yt8PcQzStAc0pvd4e7apyg6A5pTe7w921TlT5AFTSD/ANXP0wUp/nqArlVFY3DVtPpKdw64pAR+kzuxS+CodyOlkWT7IssqOqxlkWT7Isigs85pbT9RFLUsiigeynpoql5lqHRuIfriQy0bmiwhObiBmFNg5R0z3tjx4XOYHWc1wAJiE2Bz7YA8RnEW4r2ztZcZ+SkM1ZLVTxQTAw00cetia9zHRumLyMQsAdYzZ5vsVbVcjHyTzElmqllmmxmacyNMlO6ItbBcRYg5xIk22ytfNXUSLkWY5XUZZjEptjjYBqpcbnSNc6LAzBieHhrsJAIdY2JTBypgxOOIGLUU0rHtDnOe6aaaMMawNxF14rWAvckWFlUVmjK1slNOWwOkEtLA1rHSGIsihqy58j8F2YjLYeK7DlmblJLyMmIxl0bn4o5i0SSxtMv2itllaJGeOxtqwhrhn4mYsSEmojTkeopaxkzGyxuDmuFwRcbCQQQcwQQQQcwQQocQ/wDUz9MNMf5pwn6E0eaeBsbsIdike7A6Rzbvlc8+NIS5x8bNx2m5sL2DX+LVD16dw64pAR+kzuxYS/UjZfg99DGTfC0Hi0YXdrbFNNIPOl+tJ/lylkJhCwdmqoimjG8yH2zSf/JNZSMabta0HjYX7dqlEJhCzZoqH6KHjznpjH8l/wDKqqvlPPG+odqoTBBVRUzjr3ic4xD4zGavCTedvi4hexVzohniyO86V3Y0Nj/qwqDQ8lYG1NRVyxQSSPqRNG8xNMrGiGJgGJwuCHMccuK6YUlucWRtydCO5X0Vi7W3Ac9pLYpT5H7xwszNjfvP8lpyJBXeTlDStkMRlaHAEkkO1YtFrbGS2AO1fj4b3w52sqyPk9Uwsh1Jgc9tPU0zhKXiO0swla9tmkkgjNpAxX2i2fDwSnbBLQsfF9nka4axwcagXpBDhwWt5YDsWK+G7bb03GHklSkWfhTSYNZjdbFgtqJtbfV6y+rwY8ODxsVrWzun+ENMX6vWNvhxXs7VfutdbWWwX1fj4b3w52sqJ/JKctLiyDWGRhsK2t1gDYntD2VRvIx2J5OENthJBJJukqOR9TI5zXSsAkg1U0zJJWvmvRGA62n/AHbnayzxJcOAAb0qHCHkpSkXLeU9KWF4e4jE1lhDLrSXML24Y8GMgsBcCBYgE7ip8E7ZGNkYQ5rmte1wORa4XBHRYryw5JzYHEsgLy+A2+2VhfaNkoxMqXEyROxSkgNbYDECTiuPSaMp5I4IY5X6yRsbGvf57w0BzusrHJGK4NIt/p3KROKaudmp00CP21UfWhb2RX/3K6VTycb4s8nn1D7eyNrYf6xu7VbL1YKor+HmzdyYLKOW/P5/ldyxauso5b8/n+V3LFvh7iGaVoDmlN7vD3bVOUDQPNKb3eHu2qfdD5AFWadbhbHN6KUPd/DcDG8+wB+L4FZ3TJomva5jgC1wLSDsIIsQepKwItkWUbRznBpiebviOAk7XNtdj/iba/rBw3KXZTR0J2NsiydZCAsZZNKeUwqWUhpTCnFNKhmiGFV+lfFEc3o5A538NwMbz7AH4vgVgVyljDmlrhcEFpB2EEWI7FFljiEwhR9GyHCY3G74zgJO1wt4j/ibY+0OG5SiFDRSZzIXGaTC0u22BNuPAdexdyE2GLWSNbuZaR3tB8QdoxfB0qFG3RTlpVk2jp9XGxh2hoB6XbXHrNz1roQnlIQtmcgwppTymlQykMKaU8ppWbLQ0ppTimlZMtDSuFVUCNjpCL4Wk2G0ncB0k2HWu5XKKHXTsj+7Hhmf7Qf2TfzDH8scUoQ1ySCUtMWy20VR6mGKI5lrAHEb3nN563EnrUpCF6Z5wLKOW/P5/ldyxauso5b8/n+V3LFrh7hM0nQPNab3eHu2qcoOgea03u8PdtU5S+QBCEJAQNIwFrmzsBLmgte0DN8V7kDi5p8YfEPvXXaKRr2hzSC0gOBGwgi4IUlV80RgcXsBdG4lz2NF3NcTcvjA2g7S0e0Z3DqTspOiTZNKGyBwDmkEEAgg3BB2EHegpM0QwphTymFZs0QwppTimFQzRDSmFPKYVmzREKrYWuEzASWjC9o2vjvew4uBzHxD7ylskDmhzSCCA4EbCCLghIVBkl+znEAXMe7NjQS8POd4mjN18yWjpcN9xO9hvbcmyutsFyTYAbSTsH/NgBKnUlLq222knE48XH/GwDoATKCnFhKSHFwu3CQWhp80jbfef8KWVqo0c056v4MKQpxTSkyUNKaU8ppWbLQwppTikKyZaGFNKcVxnnDBc3NzhAAu5zjsDRvP/NiirKuhtRNhAsMTiQ1rRtc87AOG8k7gCdgVnoyh1LLE4nuJe93F5te3QAA0Dg0Ljo3R5B10tsZFg0G4jadwO9xyueoZBWK7MWPQt+TlyZNT24BCELQyBZRy35/P8ruWLV1lHLfn8/yu5YtcPcJmk6B5rTe7w921TlB0DzWm93h7tqnLN8gCEISGCEIQBXzaPcwl8BaCSS6N19U8naRbNjvWAIO8E5jnFpBrnCNwMcnmSZOP4DseOlpPTZWi51FMyVpZI1r2nc4AjsKd+Rp0Rimlc3aHc39zM9o82X9qz+Yh4/PboXJzKtu2OKTpjmLXH4HtsPzpNGqmjsUwriaib/tp+p9Mf6zBNMs52U0vxSQAdeGRyhxZqpx8nYphSNoqt+6CIcS58rvygMA7Su0fJ5hzmc+boeQIvpts1w/FiU/W/wBB5orggRzulOGBusOwvvaFvtfvPQ25422q10folsRxuOskItjIsAN7Y254G9pNhcmynNaAABYACwA2AdCVaRio8GE8kp8kCagcwl8BaCTd0br6pxO0i2bHesAQd4JzDYdItc4RuBjk8yTJx/Adjx0tJ6bKxXOopmStLHta9p3OAI/VVd8kJ0cimlcDol7P3Mz2jzZgZWfzEPH57dC5u+1N2xxSdMcxa4/A9th+dQ4+C1JEkppUY1U3/bT9T6Y/1mCT7ROdlNL8UlOB/LIVm4MtSRIKaVyFNVv3QRDiXPld+UBgHaV0ZoFjs5nvm9V5Ai+m2zXD8WJT9TfI/tSIjasyktgGtOYLr2gafWfY3PqtueNtqsqHRYjOsedZIRbERYAb2xtzwt7SbZkqY1oAAFgALADYB0JVrGCjwZSm5AhCFZAIQhAAso5b8/n+V3LFq6yjlvz+f5XcsWuHuEzRtAyD7LTZjm8O/wD02qfrBxHasVm8p34nf3FMWr+P7FZtusHEdqNYOI7ViSEun9hZtusHEdqNYOI7ViSEdP7CzbdYOI7UawcR2rEkI6f2Fm26wcR2o1g4jtWJIR0/sLNt1g4jtRrBxHasSQjp/YWbbrBxHajWDiO1YkhHT+ws23WDiO1GsHEdqxJCOn9hZtusHEdqNYOI7ViSEdP7CzbdYOI7UawcR2rEkI6f2Fm26wcR2o1g4jtWJIR0/sLNt1g4jtRrBxHasSQjp/YWbbrBxHajWDiO1YkhHT+ws23WDiO1GsHEdqxJCOn9hZtusHEdqNYOI7ViSEdP7CzbdYOI7VlPLZ4+3z5j/wBrf/osVQrCk8gdf9xVww6Xdis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APEBAPERQREhQVEBAQFRYQDxQXEBYSFhAVFBUXEhYXGyYeGBolGRUVHzIgIycpLCwsFR8yNTAqNSYsLCoBCQoKDgwOFw8PGiwfHBwpKSwpLCksLCwpKSksLSksKSwpLCw1LCksKSwsKSwpLCksLCksLCwsKSwsKSwsLCkpKf/AABEIAMkA+wMBIgACEQEDEQH/xAAbAAABBQEBAAAAAAAAAAAAAAAAAQIEBQcDBv/EAEgQAAEDAgIFBgsFBwMDBQAAAAEAAgMEERIhBRMxQVEGNGGBkbMWIjJSU2JxdIKDkxRCcpKhIzNzorGywWPC8BVU0SRD0uHj/8QAGQEAAwEBAQAAAAAAAAAAAAAAAAECAwQF/8QAJBEAAgIBAwQDAQEAAAAAAAAAAAECEQMSITEUMlFhBBNBcSL/2gAMAwEAAhEDEQA/ANT0LoKmfTU73Qxuc6CJzi5gLi4sBJJO03U3wcpPQQ/TCdoDmlL7vD3bVPSArfByk9BD9MI8HKT0EP0wrJIkBXeDlJ6CH6YR4OUnoIfphWKEhld4OUnoIfphHg5Segh+mFYoUgVvg7Segh+mEeDtJ6CH6YVihKwK7wdpPQQ/TCPB2k9BD9MKxQlYFd4O0noIfphHg7Segh+mFKq62OIYpHBoJsL7SeDQM3HoGaiHSE0n7qGw86odgHtDAC/qcGqXKuWMPB2k9BF9MI8HaT0EP0wk+yVDvLnw9EELAO2THf8ARJ/0knyp6k/NDf7GhZvKvIUO8HaT0EP0wjwdpPQRfTCT/pTh5NRUj4o3f3sKNRVM8mWOQcJorO/PGQB+QpfavIUL4O0noIfphHg7Segi+mEf9Wcz9/E+P12ftIustGJo6XNA6VNhma9ocwhzSLgtILSOgjanfsCF4O0noIvphHg7Segi+mFYIStgV/g7Segi+mEeDtJ6CL6YVghK2BXeD1J6CL6YR4O0noIvphWKRTbGV/g7Segi+mEeDtJ6CL6YVghLUwK/wdpPQRfTCPB2k9BF9MKwQlqfkCu8HqT0EX0ws45Ws1VZNHHdjBq7NY5zWi8TCbAGwzJPWtYWUct+fz/K7li0xN6hM0zQHNKb3eHu2qeoGgOaU3u8PdtU9dpIIQhIAQhCBghCFICIQhIAVc+tfKS2C2HMOlcLsBG0Ri/jnp8kdJBCR7jUktBIhBIcQc5SMi0HcwbCfvbNgOKcxgAAAAAFgAMgOhYznWyGkRqbRzIyX5ueRYyPzkPRfcPVFh0KUhC5nuMEIshKhghCEqARQpdGDEZIjqpCbktHiPP+qzIO9uTuBCnIQrXAESmrziEUowSZ2sbxvA2mN2/La05jpGZmLjUU7ZGlrhcZHbYgjMFpGYIOYIzC4U1Q5rtTKbnPA+wGsAGYNsg8bwNozG8N2jKxE1CEJgCRKkUgCEISAEIQpGCyjlvz+f5XcsWrrKOW/P5/ldyxa4e4TNM0BzSm93h7tqnqBoDmlN7vD3bVPXYSCEIRYAhCEACEISARV+kJC9wp2Ei7cUjgc2xXIsDuc4ggHcGuO0BTaidsbXPcbNa0uceDQLk9gUPRcDgwyPFpJHax43tuAGs+Foa32gnes5ukBLjYGgNaAAAAABYAAWAA3BKlQuaihEIQlQAhCEqAEWQhKhghCEgBcKylErcJuMwWuHlNcM2ub0g/8su6QqQI+j6syNIfYSMdgeBsxAAgt9VwIcOg22gqUq2tOqljn3Etgk/C537N3U829krjuVkt07ViBIlSJACEISAEIQpGCyjlvz+f5XcsWrrKOW/P5/ldyxa4e4TNM0BzSm93h7tqn3VfoDmlN7vD3bVPXUSLdF0iEALdF0iEALdF0iEAV2mPH1MG6SUB38NgMjr9BwtYfxqeoDvGrP4dN+ssv/4FT1jk5GgQhCzoYIQqDlPGJZaGmkvqZZ5RI25DZCynkkZG8g5tJaXYd+CxuLgiViL9IvL01VHSTGkpnAxhldI5jiXCGSNlK9sTD91lpi7DnbHYWAAHmXaeqgXVbHtacNRVPYWOMbnN0DRzAWxizQ4njtVaLA05C8rpDTtUaoUkJhYXS0zMUkTn4Q+kqp3nCHtubwNAzG0pvJTlLVVcjTLHhilhkmZeIMwWewNaHaxxlu1+bsLbFvrC06GM9YhCFkxgkKVIVDA41lMJY3xu2Pa5pttFxa46UzRVUZYY3u8rDZ9t0jThePzBykqBojJ1THubUOI9kkbJj/NI79VeN8oGWKRKkViBCEJACEIUjBZRy35/P8ruWLV1lHLfn8/yu5YtcPcJml6A5pTe7w921T1A0BzSm93h7tqnroJBCEIAEIQgAQuVVVsiaXyODWje49gHEnhtKpKnTc0mUQ1TfPkbeUji2PY32uueLVMpqO7LjCU3SJ0Lh9qqCcrQ0wz4XmP+SujtLwjY/F/Da5/9gK85Q04NTLrC6UmGBwMpxG4kmDrDyW7W5NAGauLLnlmt7I2WCuWSTphm5kp+WR/WyBphm9so+U4/0uo1kWWf2sr6UTYtJwuNg9oPB3iu7HWKXSOjYamMxTMbIy4dZ25wN2uaRmCDsIzCgOYCLEAjgRcdiayIs/duczoabs/IcuyxVLKS8L/Do/kpROjjhMEZYxznNbb7z74yTtdiucV74r53XXwcpPF/Yx+K4PGW8QNg6xqmtbY5ENCWLSZblKAPXbfB8Q2t/UdKsAQcxmNuS11XwYtNclZQcmaSnwmKFjC1weCL3xCN8YNybkhkj2+w23BPotA00Ej5oomMe/FicBn4zsbreaC7xiBa5zOal1VWyJpfI4NaN5O/cBxJ4DMqnn0rNLlENSzz5G3lI9WPYz2uueLVnPIoq5McYuXBdveGgkkADMkmwHtKrX8pKa9myaz+Cx8vaYwQFVnRzHHFJeZ228xx2PqtPit+EBSVxS+UvxHRH47/AFnc8o2boqk/JI/uISjlHHvjqG+2nef7AVHSLLqX4L6ePknQafpnkNErQ45Bsl2P6mvAP6IoOcVQ6IHdZYR/tCgSRhwwuAcDtDgCOsFQKGj1ckzoHOh8djbMsYzaJpzjddu124A9K1xfJje6Il8d/jPYJFTw6dczKoaGj0sdzF8bTnH7fGbxcFbseCAQQQQCCDkQdhC7VJSVo5nFx2YqEIQIEIQpGCyjlvz+f5XcsWrrKOW/P5/ldyxa4e4TNL0BzSm93h7tqn3VfoDmlN7vD3bVPW7ELdF0iEgFuoekdJNhaMsT3XDGDa4jb7Gi4u47L8SAX19a2Fhe652ANHlOccmtb0k/+TkFRMY4kySEGR1r28kAbGM9UX6zcnas8mTQjXFj1v0NLHPcJJTjeL2t5DAd0Y3fiOZ9mQ6WTrIsuFtyds9KKUVSIjjgqIH7nCWA+0tEre6cPiVtZVlfA58ZDPLGF7L7NYxwey/RcAHoJVhS1DZWMkbsc0OF9ovuPSNnUrjujGezH2RZOsiydE2NsiydZFkUFjbKNNX/AGa2AYsRNogdp3lp+4Be5OzPiRfpWVQiYXG52ANHlOcdjW9JP/k5AqvhhdcveQXutiI8kAbGM9UXPtzJzKznk+vdDUNezJEbTIRNI7G/O2VmM4iNp2cCT4x35ZDtZRQ4sOIbPvD/ACOkfr2KYDfMe1ckpOe7NNOjZDLJLJ5CSyzaHYxIn2TSFm0MRR9HZsx+e50nU512/wAuFFcThwDa86sdF/KPU0OPUpLWgAAZACwHQnEBVyp3PgN4s2Xu6K+XSYr5Mdvt5J6CcS6pFrGbg7RMoqSplzS1TJWh7DcHqIINiCDmCDkQcwuq882d0DjK0EtNta0C+IAWxtHngfmAtmQ21/HIHAOaQQQCCDcEEXBB3heljyKatHBODg6HIQhUQCyjlvz+f5XcsWrrKOW/P5/ldyxa4e4TNK0BzSm93h7tqnqBoDmlN7vD3bVPWrECEKDpqrdFC8s8t1o4/wCI8hrT7ATc9DSlYFZUT6+Zz/uRF0cfAv8AJkf23YPY/wA5PskggbG1rG7GtDRxsBbPpXSy45vU7PSgtKoZZFk+yLKKLsZZcKN2qlMR8iQukZwEnlSM683j4+AUqy5VFOJGlpuNhBB8Zrgbtc07iCAepVHYmStE6yLKNQ1ZdeN9hI0C9vJcNgezoPDccuBMta0YWNshLZRNLVDo4nFmT3WjZ/EeQ1p6icXsaUmFkEv10pk+5GXRs4F4OGR/aCwex3nLuQiCBsbWsbsa0NHsAtn0pxC8+b1OzqgqRzITqV1iWbs3N/yP1v19CCFzluPGG1pxDq2jrFx1rNbMqStE2ySycCCARsOfUghU0Y2MITbLoQos37QmMbBk8j+wdJ38AeJFs9NlWMgGNxl3AFjPZfxndZAA6G33qQnBtsh/9JCE6GhEiVIpGC6aFn1chpz5Lg6SLoz/AGjOouDh0OI2NXNR664aJGi743CVoG04fKaPxMLm/EtcM9EvTM8sNUT0yE2KUPa1zSCHAOBGwgi4I6k5ekeeCyjlvz+f5XcsWrrKOW/P5/ldyxa4e4TNK0BzSm93h7tqnqBoDmlN7vD3bVOVsQqptMuxT08e5omnPta0RN75x+FXCpKjOrk9Wnpx+aWcn+0dimT2ZeNf6Q+yLJ9kWXNR3WMsiyfZFkUFjLIsn2RZFBZHqKYPsblrmm7XN8pp6OI4g5HenU+kPGEcoDHnJpH7uT8BOx3qHPhiAuu1kyaFr2lrgHNORDgCD7QVSdENWSlV6ROKeBm5olnPtAETe9cfhQGTRfu3axvmTOOIfglzPU4O9oUNmkmuqZDIHREQQNtLYDOSYmzgS03sN+7oSk9nQknassSEhCc0gi4sRxGY7UELjaOhM5kJpC6WXKaVrBdxDR6xAH6rNopM7UR8S3mkt6gcv0suxVfRVuIyCNpf4wN/JYLsH3jt2fdBUr7IXZykO9QC0fWNruvLoC002YN0znrDJkzJu9/H+Hx/Fs4X3d2RBoDQLALrZIQiqGjmQkITyE0hZtFIYQmp5CaQs2UIhCFJRK5Nv/YCP0T5IfhY84P5CxWipuT5s+qb/qxv7aeMf7Fcr1ou4pnmSVSaBZRy35/P8ruWLV1lHLfn8/yu5Yt8PcQzStAc0pvd4e7apyg6A5pTe7w921TlT5AFTSD/ANXP0wUp/nqArlVFY3DVtPpKdw64pAR+kzuxS+CodyOlkWT7IssqOqxlkWT7Isigs85pbT9RFLUsiigeynpoql5lqHRuIfriQy0bmiwhObiBmFNg5R0z3tjx4XOYHWc1wAJiE2Bz7YA8RnEW4r2ztZcZ+SkM1ZLVTxQTAw00cetia9zHRumLyMQsAdYzZ5vsVbVcjHyTzElmqllmmxmacyNMlO6ItbBcRYg5xIk22ytfNXUSLkWY5XUZZjEptjjYBqpcbnSNc6LAzBieHhrsJAIdY2JTBypgxOOIGLUU0rHtDnOe6aaaMMawNxF14rWAvckWFlUVmjK1slNOWwOkEtLA1rHSGIsihqy58j8F2YjLYeK7DlmblJLyMmIxl0bn4o5i0SSxtMv2itllaJGeOxtqwhrhn4mYsSEmojTkeopaxkzGyxuDmuFwRcbCQQQcwQQQQcwQQocQ/wDUz9MNMf5pwn6E0eaeBsbsIdike7A6Rzbvlc8+NIS5x8bNx2m5sL2DX+LVD16dw64pAR+kzuxYS/UjZfg99DGTfC0Hi0YXdrbFNNIPOl+tJ/lylkJhCwdmqoimjG8yH2zSf/JNZSMabta0HjYX7dqlEJhCzZoqH6KHjznpjH8l/wDKqqvlPPG+odqoTBBVRUzjr3ic4xD4zGavCTedvi4hexVzohniyO86V3Y0Nj/qwqDQ8lYG1NRVyxQSSPqRNG8xNMrGiGJgGJwuCHMccuK6YUlucWRtydCO5X0Vi7W3Ac9pLYpT5H7xwszNjfvP8lpyJBXeTlDStkMRlaHAEkkO1YtFrbGS2AO1fj4b3w52sqyPk9Uwsh1Jgc9tPU0zhKXiO0swla9tmkkgjNpAxX2i2fDwSnbBLQsfF9nka4axwcagXpBDhwWt5YDsWK+G7bb03GHklSkWfhTSYNZjdbFgtqJtbfV6y+rwY8ODxsVrWzun+ENMX6vWNvhxXs7VfutdbWWwX1fj4b3w52sqJ/JKctLiyDWGRhsK2t1gDYntD2VRvIx2J5OENthJBJJukqOR9TI5zXSsAkg1U0zJJWvmvRGA62n/AHbnayzxJcOAAb0qHCHkpSkXLeU9KWF4e4jE1lhDLrSXML24Y8GMgsBcCBYgE7ip8E7ZGNkYQ5rmte1wORa4XBHRYryw5JzYHEsgLy+A2+2VhfaNkoxMqXEyROxSkgNbYDECTiuPSaMp5I4IY5X6yRsbGvf57w0BzusrHJGK4NIt/p3KROKaudmp00CP21UfWhb2RX/3K6VTycb4s8nn1D7eyNrYf6xu7VbL1YKor+HmzdyYLKOW/P5/ldyxauso5b8/n+V3LFvh7iGaVoDmlN7vD3bVOUDQPNKb3eHu2qfdD5AFWadbhbHN6KUPd/DcDG8+wB+L4FZ3TJomva5jgC1wLSDsIIsQepKwItkWUbRznBpiebviOAk7XNtdj/iba/rBw3KXZTR0J2NsiydZCAsZZNKeUwqWUhpTCnFNKhmiGFV+lfFEc3o5A538NwMbz7AH4vgVgVyljDmlrhcEFpB2EEWI7FFljiEwhR9GyHCY3G74zgJO1wt4j/ibY+0OG5SiFDRSZzIXGaTC0u22BNuPAdexdyE2GLWSNbuZaR3tB8QdoxfB0qFG3RTlpVk2jp9XGxh2hoB6XbXHrNz1roQnlIQtmcgwppTymlQykMKaU8ppWbLQ0ppTimlZMtDSuFVUCNjpCL4Wk2G0ncB0k2HWu5XKKHXTsj+7Hhmf7Qf2TfzDH8scUoQ1ySCUtMWy20VR6mGKI5lrAHEb3nN563EnrUpCF6Z5wLKOW/P5/ldyxauso5b8/n+V3LFrh7hM0nQPNab3eHu2qcoOgea03u8PdtU5S+QBCEJAQNIwFrmzsBLmgte0DN8V7kDi5p8YfEPvXXaKRr2hzSC0gOBGwgi4IUlV80RgcXsBdG4lz2NF3NcTcvjA2g7S0e0Z3DqTspOiTZNKGyBwDmkEEAgg3BB2EHegpM0QwphTymFZs0QwppTimFQzRDSmFPKYVmzREKrYWuEzASWjC9o2vjvew4uBzHxD7ylskDmhzSCCA4EbCCLghIVBkl+znEAXMe7NjQS8POd4mjN18yWjpcN9xO9hvbcmyutsFyTYAbSTsH/NgBKnUlLq222knE48XH/GwDoATKCnFhKSHFwu3CQWhp80jbfef8KWVqo0c056v4MKQpxTSkyUNKaU8ppWbLQwppTikKyZaGFNKcVxnnDBc3NzhAAu5zjsDRvP/NiirKuhtRNhAsMTiQ1rRtc87AOG8k7gCdgVnoyh1LLE4nuJe93F5te3QAA0Dg0Ljo3R5B10tsZFg0G4jadwO9xyueoZBWK7MWPQt+TlyZNT24BCELQyBZRy35/P8ruWLV1lHLfn8/yu5YtcPcJmk6B5rTe7w921TlB0DzWm93h7tqnLN8gCEISGCEIQBXzaPcwl8BaCSS6N19U8naRbNjvWAIO8E5jnFpBrnCNwMcnmSZOP4DseOlpPTZWi51FMyVpZI1r2nc4AjsKd+Rp0Rimlc3aHc39zM9o82X9qz+Yh4/PboXJzKtu2OKTpjmLXH4HtsPzpNGqmjsUwriaib/tp+p9Mf6zBNMs52U0vxSQAdeGRyhxZqpx8nYphSNoqt+6CIcS58rvygMA7Su0fJ5hzmc+boeQIvpts1w/FiU/W/wBB5orggRzulOGBusOwvvaFvtfvPQ25422q10folsRxuOskItjIsAN7Y254G9pNhcmynNaAABYACwA2AdCVaRio8GE8kp8kCagcwl8BaCTd0br6pxO0i2bHesAQd4JzDYdItc4RuBjk8yTJx/Adjx0tJ6bKxXOopmStLHta9p3OAI/VVd8kJ0cimlcDol7P3Mz2jzZgZWfzEPH57dC5u+1N2xxSdMcxa4/A9th+dQ4+C1JEkppUY1U3/bT9T6Y/1mCT7ROdlNL8UlOB/LIVm4MtSRIKaVyFNVv3QRDiXPld+UBgHaV0ZoFjs5nvm9V5Ai+m2zXD8WJT9TfI/tSIjasyktgGtOYLr2gafWfY3PqtueNtqsqHRYjOsedZIRbERYAb2xtzwt7SbZkqY1oAAFgALADYB0JVrGCjwZSm5AhCFZAIQhAAso5b8/n+V3LFq6yjlvz+f5XcsWuHuEzRtAyD7LTZjm8O/wD02qfrBxHasVm8p34nf3FMWr+P7FZtusHEdqNYOI7ViSEun9hZtusHEdqNYOI7ViSEdP7CzbdYOI7UawcR2rEkI6f2Fm26wcR2o1g4jtWJIR0/sLNt1g4jtRrBxHasSQjp/YWbbrBxHajWDiO1YkhHT+ws23WDiO1GsHEdqxJCOn9hZtusHEdqNYOI7ViSEdP7CzbdYOI7UawcR2rEkI6f2Fm26wcR2o1g4jtWJIR0/sLNt1g4jtRrBxHasSQjp/YWbbrBxHajWDiO1YkhHT+ws23WDiO1GsHEdqxJCOn9hZtusHEdqNYOI7ViSEdP7CzbdYOI7VlPLZ4+3z5j/wBrf/osVQrCk8gdf9xVww6Xdis//9k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APEBAPERQREhQVEBAQFRYQDxQXEBYSFhAVFBUXEhYXGyYeGBolGRUVHzIgIycpLCwsFR8yNTAqNSYsLCoBCQoKDgwOFw8PGiwfHBwpKSwpLCksLCwpKSksLSksKSwpLCw1LCksKSwsKSwpLCksLCksLCwsKSwsKSwsLCkpKf/AABEIAMkA+wMBIgACEQEDEQH/xAAbAAABBQEBAAAAAAAAAAAAAAAAAQIEBQcDBv/EAEgQAAEDAgIFBgsFBwMDBQAAAAEAAgMEERIhBRMxQVEGNGGBkbMWIjJSU2JxdIKDkxRCcpKhIzNzorGywWPC8BVU0SRD0uHj/8QAGQEAAwEBAQAAAAAAAAAAAAAAAAECAwQF/8QAJBEAAgIBAwQDAQEAAAAAAAAAAAECEQMSITEUMlFhBBNBcSL/2gAMAwEAAhEDEQA/ANT0LoKmfTU73Qxuc6CJzi5gLi4sBJJO03U3wcpPQQ/TCdoDmlL7vD3bVPSArfByk9BD9MI8HKT0EP0wrJIkBXeDlJ6CH6YR4OUnoIfphWKEhld4OUnoIfphHg5Segh+mFYoUgVvg7Segh+mEeDtJ6CH6YVihKwK7wdpPQQ/TCPB2k9BD9MKxQlYFd4O0noIfphHg7Segh+mFKq62OIYpHBoJsL7SeDQM3HoGaiHSE0n7qGw86odgHtDAC/qcGqXKuWMPB2k9BF9MI8HaT0EP0wk+yVDvLnw9EELAO2THf8ARJ/0knyp6k/NDf7GhZvKvIUO8HaT0EP0wjwdpPQRfTCT/pTh5NRUj4o3f3sKNRVM8mWOQcJorO/PGQB+QpfavIUL4O0noIfphHg7Segi+mEf9Wcz9/E+P12ftIustGJo6XNA6VNhma9ocwhzSLgtILSOgjanfsCF4O0noIvphHg7Segi+mFYIStgV/g7Segi+mEeDtJ6CL6YVghK2BXeD1J6CL6YR4O0noIvphWKRTbGV/g7Segi+mEeDtJ6CL6YVghLUwK/wdpPQRfTCPB2k9BF9MKwQlqfkCu8HqT0EX0ws45Ws1VZNHHdjBq7NY5zWi8TCbAGwzJPWtYWUct+fz/K7li0xN6hM0zQHNKb3eHu2qeoGgOaU3u8PdtU9dpIIQhIAQhCBghCFICIQhIAVc+tfKS2C2HMOlcLsBG0Ri/jnp8kdJBCR7jUktBIhBIcQc5SMi0HcwbCfvbNgOKcxgAAAAAFgAMgOhYznWyGkRqbRzIyX5ueRYyPzkPRfcPVFh0KUhC5nuMEIshKhghCEqARQpdGDEZIjqpCbktHiPP+qzIO9uTuBCnIQrXAESmrziEUowSZ2sbxvA2mN2/La05jpGZmLjUU7ZGlrhcZHbYgjMFpGYIOYIzC4U1Q5rtTKbnPA+wGsAGYNsg8bwNozG8N2jKxE1CEJgCRKkUgCEISAEIQpGCyjlvz+f5XcsWrrKOW/P5/ldyxa4e4TNM0BzSm93h7tqnqBoDmlN7vD3bVPXYSCEIRYAhCEACEISARV+kJC9wp2Ei7cUjgc2xXIsDuc4ggHcGuO0BTaidsbXPcbNa0uceDQLk9gUPRcDgwyPFpJHax43tuAGs+Foa32gnes5ukBLjYGgNaAAAAABYAAWAA3BKlQuaihEIQlQAhCEqAEWQhKhghCEgBcKylErcJuMwWuHlNcM2ub0g/8su6QqQI+j6syNIfYSMdgeBsxAAgt9VwIcOg22gqUq2tOqljn3Etgk/C537N3U829krjuVkt07ViBIlSJACEISAEIQpGCyjlvz+f5XcsWrrKOW/P5/ldyxa4e4TNM0BzSm93h7tqn3VfoDmlN7vD3bVPXUSLdF0iEALdF0iEALdF0iEAV2mPH1MG6SUB38NgMjr9BwtYfxqeoDvGrP4dN+ssv/4FT1jk5GgQhCzoYIQqDlPGJZaGmkvqZZ5RI25DZCynkkZG8g5tJaXYd+CxuLgiViL9IvL01VHSTGkpnAxhldI5jiXCGSNlK9sTD91lpi7DnbHYWAAHmXaeqgXVbHtacNRVPYWOMbnN0DRzAWxizQ4njtVaLA05C8rpDTtUaoUkJhYXS0zMUkTn4Q+kqp3nCHtubwNAzG0pvJTlLVVcjTLHhilhkmZeIMwWewNaHaxxlu1+bsLbFvrC06GM9YhCFkxgkKVIVDA41lMJY3xu2Pa5pttFxa46UzRVUZYY3u8rDZ9t0jThePzBykqBojJ1THubUOI9kkbJj/NI79VeN8oGWKRKkViBCEJACEIUjBZRy35/P8ruWLV1lHLfn8/yu5YtcPcJml6A5pTe7w921T1A0BzSm93h7tqnroJBCEIAEIQgAQuVVVsiaXyODWje49gHEnhtKpKnTc0mUQ1TfPkbeUji2PY32uueLVMpqO7LjCU3SJ0Lh9qqCcrQ0wz4XmP+SujtLwjY/F/Da5/9gK85Q04NTLrC6UmGBwMpxG4kmDrDyW7W5NAGauLLnlmt7I2WCuWSTphm5kp+WR/WyBphm9so+U4/0uo1kWWf2sr6UTYtJwuNg9oPB3iu7HWKXSOjYamMxTMbIy4dZ25wN2uaRmCDsIzCgOYCLEAjgRcdiayIs/duczoabs/IcuyxVLKS8L/Do/kpROjjhMEZYxznNbb7z74yTtdiucV74r53XXwcpPF/Yx+K4PGW8QNg6xqmtbY5ENCWLSZblKAPXbfB8Q2t/UdKsAQcxmNuS11XwYtNclZQcmaSnwmKFjC1weCL3xCN8YNybkhkj2+w23BPotA00Ej5oomMe/FicBn4zsbreaC7xiBa5zOal1VWyJpfI4NaN5O/cBxJ4DMqnn0rNLlENSzz5G3lI9WPYz2uueLVnPIoq5McYuXBdveGgkkADMkmwHtKrX8pKa9myaz+Cx8vaYwQFVnRzHHFJeZ228xx2PqtPit+EBSVxS+UvxHRH47/AFnc8o2boqk/JI/uISjlHHvjqG+2nef7AVHSLLqX4L6ePknQafpnkNErQ45Bsl2P6mvAP6IoOcVQ6IHdZYR/tCgSRhwwuAcDtDgCOsFQKGj1ckzoHOh8djbMsYzaJpzjddu124A9K1xfJje6Il8d/jPYJFTw6dczKoaGj0sdzF8bTnH7fGbxcFbseCAQQQQCCDkQdhC7VJSVo5nFx2YqEIQIEIQpGCyjlvz+f5XcsWrrKOW/P5/ldyxa4e4TNL0BzSm93h7tqn3VfoDmlN7vD3bVPW7ELdF0iEgFuoekdJNhaMsT3XDGDa4jb7Gi4u47L8SAX19a2Fhe652ANHlOccmtb0k/+TkFRMY4kySEGR1r28kAbGM9UX6zcnas8mTQjXFj1v0NLHPcJJTjeL2t5DAd0Y3fiOZ9mQ6WTrIsuFtyds9KKUVSIjjgqIH7nCWA+0tEre6cPiVtZVlfA58ZDPLGF7L7NYxwey/RcAHoJVhS1DZWMkbsc0OF9ovuPSNnUrjujGezH2RZOsiydE2NsiydZFkUFjbKNNX/AGa2AYsRNogdp3lp+4Be5OzPiRfpWVQiYXG52ANHlOcdjW9JP/k5AqvhhdcveQXutiI8kAbGM9UXPtzJzKznk+vdDUNezJEbTIRNI7G/O2VmM4iNp2cCT4x35ZDtZRQ4sOIbPvD/ACOkfr2KYDfMe1ckpOe7NNOjZDLJLJ5CSyzaHYxIn2TSFm0MRR9HZsx+e50nU512/wAuFFcThwDa86sdF/KPU0OPUpLWgAAZACwHQnEBVyp3PgN4s2Xu6K+XSYr5Mdvt5J6CcS6pFrGbg7RMoqSplzS1TJWh7DcHqIINiCDmCDkQcwuq882d0DjK0EtNta0C+IAWxtHngfmAtmQ21/HIHAOaQQQCCDcEEXBB3heljyKatHBODg6HIQhUQCyjlvz+f5XcsWrrKOW/P5/ldyxa4e4TNK0BzSm93h7tqnqBoDmlN7vD3bVPWrECEKDpqrdFC8s8t1o4/wCI8hrT7ATc9DSlYFZUT6+Zz/uRF0cfAv8AJkf23YPY/wA5PskggbG1rG7GtDRxsBbPpXSy45vU7PSgtKoZZFk+yLKKLsZZcKN2qlMR8iQukZwEnlSM683j4+AUqy5VFOJGlpuNhBB8Zrgbtc07iCAepVHYmStE6yLKNQ1ZdeN9hI0C9vJcNgezoPDccuBMta0YWNshLZRNLVDo4nFmT3WjZ/EeQ1p6icXsaUmFkEv10pk+5GXRs4F4OGR/aCwex3nLuQiCBsbWsbsa0NHsAtn0pxC8+b1OzqgqRzITqV1iWbs3N/yP1v19CCFzluPGG1pxDq2jrFx1rNbMqStE2ySycCCARsOfUghU0Y2MITbLoQos37QmMbBk8j+wdJ38AeJFs9NlWMgGNxl3AFjPZfxndZAA6G33qQnBtsh/9JCE6GhEiVIpGC6aFn1chpz5Lg6SLoz/AGjOouDh0OI2NXNR664aJGi743CVoG04fKaPxMLm/EtcM9EvTM8sNUT0yE2KUPa1zSCHAOBGwgi4I6k5ekeeCyjlvz+f5XcsWrrKOW/P5/ldyxa4e4TNK0BzSm93h7tqnqBoDmlN7vD3bVOVsQqptMuxT08e5omnPta0RN75x+FXCpKjOrk9Wnpx+aWcn+0dimT2ZeNf6Q+yLJ9kWXNR3WMsiyfZFkUFjLIsn2RZFBZHqKYPsblrmm7XN8pp6OI4g5HenU+kPGEcoDHnJpH7uT8BOx3qHPhiAuu1kyaFr2lrgHNORDgCD7QVSdENWSlV6ROKeBm5olnPtAETe9cfhQGTRfu3axvmTOOIfglzPU4O9oUNmkmuqZDIHREQQNtLYDOSYmzgS03sN+7oSk9nQknassSEhCc0gi4sRxGY7UELjaOhM5kJpC6WXKaVrBdxDR6xAH6rNopM7UR8S3mkt6gcv0suxVfRVuIyCNpf4wN/JYLsH3jt2fdBUr7IXZykO9QC0fWNruvLoC002YN0znrDJkzJu9/H+Hx/Fs4X3d2RBoDQLALrZIQiqGjmQkITyE0hZtFIYQmp5CaQs2UIhCFJRK5Nv/YCP0T5IfhY84P5CxWipuT5s+qb/qxv7aeMf7Fcr1ou4pnmSVSaBZRy35/P8ruWLV1lHLfn8/yu5Yt8PcQzStAc0pvd4e7apyg6A5pTe7w921TlT5AFTSD/ANXP0wUp/nqArlVFY3DVtPpKdw64pAR+kzuxS+CodyOlkWT7IssqOqxlkWT7Isigs85pbT9RFLUsiigeynpoql5lqHRuIfriQy0bmiwhObiBmFNg5R0z3tjx4XOYHWc1wAJiE2Bz7YA8RnEW4r2ztZcZ+SkM1ZLVTxQTAw00cetia9zHRumLyMQsAdYzZ5vsVbVcjHyTzElmqllmmxmacyNMlO6ItbBcRYg5xIk22ytfNXUSLkWY5XUZZjEptjjYBqpcbnSNc6LAzBieHhrsJAIdY2JTBypgxOOIGLUU0rHtDnOe6aaaMMawNxF14rWAvckWFlUVmjK1slNOWwOkEtLA1rHSGIsihqy58j8F2YjLYeK7DlmblJLyMmIxl0bn4o5i0SSxtMv2itllaJGeOxtqwhrhn4mYsSEmojTkeopaxkzGyxuDmuFwRcbCQQQcwQQQQcwQQocQ/wDUz9MNMf5pwn6E0eaeBsbsIdike7A6Rzbvlc8+NIS5x8bNx2m5sL2DX+LVD16dw64pAR+kzuxYS/UjZfg99DGTfC0Hi0YXdrbFNNIPOl+tJ/lylkJhCwdmqoimjG8yH2zSf/JNZSMabta0HjYX7dqlEJhCzZoqH6KHjznpjH8l/wDKqqvlPPG+odqoTBBVRUzjr3ic4xD4zGavCTedvi4hexVzohniyO86V3Y0Nj/qwqDQ8lYG1NRVyxQSSPqRNG8xNMrGiGJgGJwuCHMccuK6YUlucWRtydCO5X0Vi7W3Ac9pLYpT5H7xwszNjfvP8lpyJBXeTlDStkMRlaHAEkkO1YtFrbGS2AO1fj4b3w52sqyPk9Uwsh1Jgc9tPU0zhKXiO0swla9tmkkgjNpAxX2i2fDwSnbBLQsfF9nka4axwcagXpBDhwWt5YDsWK+G7bb03GHklSkWfhTSYNZjdbFgtqJtbfV6y+rwY8ODxsVrWzun+ENMX6vWNvhxXs7VfutdbWWwX1fj4b3w52sqJ/JKctLiyDWGRhsK2t1gDYntD2VRvIx2J5OENthJBJJukqOR9TI5zXSsAkg1U0zJJWvmvRGA62n/AHbnayzxJcOAAb0qHCHkpSkXLeU9KWF4e4jE1lhDLrSXML24Y8GMgsBcCBYgE7ip8E7ZGNkYQ5rmte1wORa4XBHRYryw5JzYHEsgLy+A2+2VhfaNkoxMqXEyROxSkgNbYDECTiuPSaMp5I4IY5X6yRsbGvf57w0BzusrHJGK4NIt/p3KROKaudmp00CP21UfWhb2RX/3K6VTycb4s8nn1D7eyNrYf6xu7VbL1YKor+HmzdyYLKOW/P5/ldyxauso5b8/n+V3LFvh7iGaVoDmlN7vD3bVOUDQPNKb3eHu2qfdD5AFWadbhbHN6KUPd/DcDG8+wB+L4FZ3TJomva5jgC1wLSDsIIsQepKwItkWUbRznBpiebviOAk7XNtdj/iba/rBw3KXZTR0J2NsiydZCAsZZNKeUwqWUhpTCnFNKhmiGFV+lfFEc3o5A538NwMbz7AH4vgVgVyljDmlrhcEFpB2EEWI7FFljiEwhR9GyHCY3G74zgJO1wt4j/ibY+0OG5SiFDRSZzIXGaTC0u22BNuPAdexdyE2GLWSNbuZaR3tB8QdoxfB0qFG3RTlpVk2jp9XGxh2hoB6XbXHrNz1roQnlIQtmcgwppTymlQykMKaU8ppWbLQ0ppTimlZMtDSuFVUCNjpCL4Wk2G0ncB0k2HWu5XKKHXTsj+7Hhmf7Qf2TfzDH8scUoQ1ySCUtMWy20VR6mGKI5lrAHEb3nN563EnrUpCF6Z5wLKOW/P5/ldyxauso5b8/n+V3LFrh7hM0nQPNab3eHu2qcoOgea03u8PdtU5S+QBCEJAQNIwFrmzsBLmgte0DN8V7kDi5p8YfEPvXXaKRr2hzSC0gOBGwgi4IUlV80RgcXsBdG4lz2NF3NcTcvjA2g7S0e0Z3DqTspOiTZNKGyBwDmkEEAgg3BB2EHegpM0QwphTymFZs0QwppTimFQzRDSmFPKYVmzREKrYWuEzASWjC9o2vjvew4uBzHxD7ylskDmhzSCCA4EbCCLghIVBkl+znEAXMe7NjQS8POd4mjN18yWjpcN9xO9hvbcmyutsFyTYAbSTsH/NgBKnUlLq222knE48XH/GwDoATKCnFhKSHFwu3CQWhp80jbfef8KWVqo0c056v4MKQpxTSkyUNKaU8ppWbLQwppTikKyZaGFNKcVxnnDBc3NzhAAu5zjsDRvP/NiirKuhtRNhAsMTiQ1rRtc87AOG8k7gCdgVnoyh1LLE4nuJe93F5te3QAA0Dg0Ljo3R5B10tsZFg0G4jadwO9xyueoZBWK7MWPQt+TlyZNT24BCELQyBZRy35/P8ruWLV1lHLfn8/yu5YtcPcJmk6B5rTe7w921TlB0DzWm93h7tqnLN8gCEISGCEIQBXzaPcwl8BaCSS6N19U8naRbNjvWAIO8E5jnFpBrnCNwMcnmSZOP4DseOlpPTZWi51FMyVpZI1r2nc4AjsKd+Rp0Rimlc3aHc39zM9o82X9qz+Yh4/PboXJzKtu2OKTpjmLXH4HtsPzpNGqmjsUwriaib/tp+p9Mf6zBNMs52U0vxSQAdeGRyhxZqpx8nYphSNoqt+6CIcS58rvygMA7Su0fJ5hzmc+boeQIvpts1w/FiU/W/wBB5orggRzulOGBusOwvvaFvtfvPQ25422q10folsRxuOskItjIsAN7Y254G9pNhcmynNaAABYACwA2AdCVaRio8GE8kp8kCagcwl8BaCTd0br6pxO0i2bHesAQd4JzDYdItc4RuBjk8yTJx/Adjx0tJ6bKxXOopmStLHta9p3OAI/VVd8kJ0cimlcDol7P3Mz2jzZgZWfzEPH57dC5u+1N2xxSdMcxa4/A9th+dQ4+C1JEkppUY1U3/bT9T6Y/1mCT7ROdlNL8UlOB/LIVm4MtSRIKaVyFNVv3QRDiXPld+UBgHaV0ZoFjs5nvm9V5Ai+m2zXD8WJT9TfI/tSIjasyktgGtOYLr2gafWfY3PqtueNtqsqHRYjOsedZIRbERYAb2xtzwt7SbZkqY1oAAFgALADYB0JVrGCjwZSm5AhCFZAIQhAAso5b8/n+V3LFq6yjlvz+f5XcsWuHuEzRtAyD7LTZjm8O/wD02qfrBxHasVm8p34nf3FMWr+P7FZtusHEdqNYOI7ViSEun9hZtusHEdqNYOI7ViSEdP7CzbdYOI7UawcR2rEkI6f2Fm26wcR2o1g4jtWJIR0/sLNt1g4jtRrBxHasSQjp/YWbbrBxHajWDiO1YkhHT+ws23WDiO1GsHEdqxJCOn9hZtusHEdqNYOI7ViSEdP7CzbdYOI7UawcR2rEkI6f2Fm26wcR2o1g4jtWJIR0/sLNt1g4jtRrBxHasSQjp/YWbbrBxHajWDiO1YkhHT+ws23WDiO1GsHEdqxJCOn9hZtusHEdqNYOI7ViSEdP7CzbdYOI7VlPLZ4+3z5j/wBrf/osVQrCk8gdf9xVww6Xdis//9k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3200400" cy="25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Image result for good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429000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669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0" smtClean="0">
                <a:solidFill>
                  <a:srgbClr val="66FF33"/>
                </a:solidFill>
                <a:effectLst/>
              </a:rPr>
              <a:t>Enlist Others</a:t>
            </a:r>
            <a:r>
              <a:rPr lang="en-US" sz="4000" smtClean="0">
                <a:solidFill>
                  <a:schemeClr val="tx1"/>
                </a:solidFill>
              </a:rPr>
              <a:t/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  <a:effectLst/>
              </a:rPr>
              <a:t>Develop a shared sense of destiny</a:t>
            </a:r>
            <a:r>
              <a:rPr lang="en-US" sz="3200" b="0" smtClean="0">
                <a:solidFill>
                  <a:srgbClr val="3366FF"/>
                </a:solidFill>
                <a:effectLst/>
              </a:rPr>
              <a:t/>
            </a:r>
            <a:br>
              <a:rPr lang="en-US" sz="3200" b="0" smtClean="0">
                <a:solidFill>
                  <a:srgbClr val="3366FF"/>
                </a:solidFill>
                <a:effectLst/>
              </a:rPr>
            </a:br>
            <a:endParaRPr lang="en-US" sz="3200" b="0" smtClean="0">
              <a:solidFill>
                <a:srgbClr val="3366FF"/>
              </a:solidFill>
              <a:effectLst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FF00"/>
                </a:solidFill>
                <a:effectLst/>
              </a:rPr>
              <a:t>Listen deeply to others</a:t>
            </a:r>
            <a:r>
              <a:rPr lang="en-US" sz="2800" smtClean="0">
                <a:solidFill>
                  <a:srgbClr val="00FF00"/>
                </a:solidFill>
              </a:rPr>
              <a:t> </a:t>
            </a:r>
            <a:r>
              <a:rPr lang="en-US" sz="2800" b="1" smtClean="0">
                <a:solidFill>
                  <a:srgbClr val="00FF00"/>
                </a:solidFill>
                <a:effectLst/>
              </a:rPr>
              <a:t>- what excites them?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Find the common ground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FF00"/>
                </a:solidFill>
                <a:effectLst/>
              </a:rPr>
              <a:t>Discover and appeal to a common purpose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A chance to be tested, take part in a social experiment, to do something well, do something positive, a chance to change the way things 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FF00"/>
                </a:solidFill>
                <a:effectLst/>
              </a:rPr>
              <a:t>Give life to vision by communicating expressively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Use powerful language – use the three peat, speak from the heart, image-analogy-feel,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smtClean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81000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Reminder!</a:t>
            </a:r>
          </a:p>
        </p:txBody>
      </p:sp>
    </p:spTree>
    <p:extLst>
      <p:ext uri="{BB962C8B-B14F-4D97-AF65-F5344CB8AC3E}">
        <p14:creationId xmlns:p14="http://schemas.microsoft.com/office/powerpoint/2010/main" val="3017425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Language of </a:t>
            </a:r>
            <a:r>
              <a:rPr lang="en-US" dirty="0" smtClean="0">
                <a:solidFill>
                  <a:schemeClr val="tx1"/>
                </a:solidFill>
              </a:rPr>
              <a:t>Change Leaders: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Enlist Others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Jay Conger</a:t>
            </a:r>
          </a:p>
          <a:p>
            <a:r>
              <a:rPr lang="en-US" sz="2800" dirty="0"/>
              <a:t>How things are </a:t>
            </a:r>
            <a:r>
              <a:rPr lang="en-US" sz="2800" dirty="0">
                <a:solidFill>
                  <a:srgbClr val="FFFF00"/>
                </a:solidFill>
              </a:rPr>
              <a:t>framed </a:t>
            </a:r>
            <a:r>
              <a:rPr lang="en-US" sz="2800" dirty="0"/>
              <a:t>makes a difference</a:t>
            </a:r>
          </a:p>
          <a:p>
            <a:pPr lvl="1"/>
            <a:r>
              <a:rPr lang="en-US" sz="2400" dirty="0"/>
              <a:t>Focus on </a:t>
            </a:r>
            <a:r>
              <a:rPr lang="en-US" sz="2400" dirty="0">
                <a:solidFill>
                  <a:srgbClr val="FFFF00"/>
                </a:solidFill>
              </a:rPr>
              <a:t>intrinsically appealing goals </a:t>
            </a:r>
            <a:r>
              <a:rPr lang="en-US" sz="2400" dirty="0" smtClean="0">
                <a:solidFill>
                  <a:srgbClr val="FFFF00"/>
                </a:solidFill>
              </a:rPr>
              <a:t>(+)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values</a:t>
            </a:r>
          </a:p>
          <a:p>
            <a:pPr lvl="1"/>
            <a:r>
              <a:rPr lang="en-US" sz="2400" dirty="0" smtClean="0"/>
              <a:t>Highlight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FF00"/>
                </a:solidFill>
              </a:rPr>
              <a:t>significance of the </a:t>
            </a:r>
            <a:r>
              <a:rPr lang="en-US" sz="2400" dirty="0" smtClean="0">
                <a:solidFill>
                  <a:srgbClr val="FFFF00"/>
                </a:solidFill>
              </a:rPr>
              <a:t>project </a:t>
            </a:r>
            <a:r>
              <a:rPr lang="en-US" sz="2400" dirty="0" smtClean="0"/>
              <a:t>(answer </a:t>
            </a:r>
            <a:r>
              <a:rPr lang="en-US" sz="2400" dirty="0" smtClean="0">
                <a:solidFill>
                  <a:srgbClr val="00FF00"/>
                </a:solidFill>
              </a:rPr>
              <a:t>WHY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/>
              <a:t>Who are the </a:t>
            </a:r>
            <a:r>
              <a:rPr lang="en-US" sz="2400" dirty="0">
                <a:solidFill>
                  <a:srgbClr val="FFFF00"/>
                </a:solidFill>
              </a:rPr>
              <a:t>key antagonists</a:t>
            </a:r>
          </a:p>
          <a:p>
            <a:pPr lvl="1"/>
            <a:r>
              <a:rPr lang="en-US" sz="2400" dirty="0"/>
              <a:t>Highlight </a:t>
            </a:r>
            <a:r>
              <a:rPr lang="en-US" sz="2400" dirty="0">
                <a:solidFill>
                  <a:srgbClr val="FFFF00"/>
                </a:solidFill>
              </a:rPr>
              <a:t>why it will succeed</a:t>
            </a:r>
          </a:p>
          <a:p>
            <a:pPr lvl="1"/>
            <a:r>
              <a:rPr lang="en-US" sz="2400" dirty="0"/>
              <a:t>Use analogies, </a:t>
            </a:r>
            <a:r>
              <a:rPr lang="en-US" sz="2400" dirty="0">
                <a:solidFill>
                  <a:srgbClr val="FFFF00"/>
                </a:solidFill>
              </a:rPr>
              <a:t>stories</a:t>
            </a:r>
            <a:r>
              <a:rPr lang="en-US" sz="2400" dirty="0"/>
              <a:t>, metaphors to make your point</a:t>
            </a:r>
          </a:p>
          <a:p>
            <a:pPr lvl="1"/>
            <a:r>
              <a:rPr lang="en-US" sz="2400" dirty="0"/>
              <a:t>Allow your own </a:t>
            </a:r>
            <a:r>
              <a:rPr lang="en-US" sz="2400" dirty="0">
                <a:solidFill>
                  <a:srgbClr val="FFFF00"/>
                </a:solidFill>
              </a:rPr>
              <a:t>emotions</a:t>
            </a:r>
            <a:r>
              <a:rPr lang="en-US" sz="2400" dirty="0"/>
              <a:t> to surface when you speak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143000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Reminder!</a:t>
            </a:r>
          </a:p>
        </p:txBody>
      </p:sp>
    </p:spTree>
    <p:extLst>
      <p:ext uri="{BB962C8B-B14F-4D97-AF65-F5344CB8AC3E}">
        <p14:creationId xmlns:p14="http://schemas.microsoft.com/office/powerpoint/2010/main" val="33938871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of Emotional Appeals</a:t>
            </a:r>
          </a:p>
        </p:txBody>
      </p:sp>
      <p:pic>
        <p:nvPicPr>
          <p:cNvPr id="144388" name="Picture 4" descr="012102_2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698" y="2763328"/>
            <a:ext cx="1503363" cy="18653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2156604" y="2017713"/>
            <a:ext cx="6798484" cy="4383087"/>
          </a:xfrm>
        </p:spPr>
        <p:txBody>
          <a:bodyPr/>
          <a:lstStyle/>
          <a:p>
            <a:r>
              <a:rPr lang="en-US" sz="2800" dirty="0"/>
              <a:t>Emotional Arguments – danger, loss, unpleasantness, risk</a:t>
            </a:r>
          </a:p>
          <a:p>
            <a:r>
              <a:rPr lang="en-US" sz="2800" dirty="0"/>
              <a:t>Metaphors – machine, family, turn out the lights</a:t>
            </a:r>
          </a:p>
          <a:p>
            <a:r>
              <a:rPr lang="en-US" sz="2800" dirty="0"/>
              <a:t>Emotional Modes – pictures, slogans, music, </a:t>
            </a:r>
            <a:r>
              <a:rPr lang="en-US" sz="2800" dirty="0" err="1"/>
              <a:t>colour</a:t>
            </a:r>
            <a:endParaRPr lang="en-US" sz="2800" dirty="0"/>
          </a:p>
          <a:p>
            <a:r>
              <a:rPr lang="en-US" sz="2800" dirty="0" err="1"/>
              <a:t>Humour</a:t>
            </a:r>
            <a:r>
              <a:rPr lang="en-US" sz="2800" dirty="0"/>
              <a:t> – appropriate / un</a:t>
            </a:r>
          </a:p>
          <a:p>
            <a:r>
              <a:rPr lang="en-US" sz="2800" dirty="0"/>
              <a:t>Display emotions – smiles, speech tone, expressive</a:t>
            </a:r>
          </a:p>
        </p:txBody>
      </p:sp>
    </p:spTree>
    <p:extLst>
      <p:ext uri="{BB962C8B-B14F-4D97-AF65-F5344CB8AC3E}">
        <p14:creationId xmlns:p14="http://schemas.microsoft.com/office/powerpoint/2010/main" val="12521720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now for something …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… completely different</a:t>
            </a:r>
          </a:p>
        </p:txBody>
      </p:sp>
      <p:pic>
        <p:nvPicPr>
          <p:cNvPr id="95237" name="Picture 5" descr="monty_python_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19400"/>
            <a:ext cx="4495800" cy="295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7244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162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FF00"/>
                </a:solidFill>
                <a:latin typeface="Tahoma" charset="0"/>
              </a:rPr>
              <a:t>5 Motivate: </a:t>
            </a:r>
            <a:endParaRPr lang="en-US" dirty="0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581400" y="2209800"/>
            <a:ext cx="48768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Direct the Rider</a:t>
            </a:r>
          </a:p>
          <a:p>
            <a:pPr eaLnBrk="1" hangingPunct="1"/>
            <a:r>
              <a:rPr lang="en-US" dirty="0">
                <a:latin typeface="Tahoma" charset="0"/>
              </a:rPr>
              <a:t>Motivate the Elephant</a:t>
            </a:r>
          </a:p>
          <a:p>
            <a:pPr eaLnBrk="1" hangingPunct="1"/>
            <a:r>
              <a:rPr lang="en-US" dirty="0">
                <a:latin typeface="Tahoma" charset="0"/>
              </a:rPr>
              <a:t>Shape the Path</a:t>
            </a:r>
          </a:p>
        </p:txBody>
      </p:sp>
      <p:pic>
        <p:nvPicPr>
          <p:cNvPr id="21508" name="Picture 5" descr="switch-book-203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1933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507111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ahoma" charset="0"/>
              </a:rPr>
              <a:t>Direct the </a:t>
            </a:r>
            <a:r>
              <a:rPr lang="en-US" dirty="0" smtClean="0">
                <a:latin typeface="Tahoma" charset="0"/>
              </a:rPr>
              <a:t>Rider</a:t>
            </a:r>
            <a:br>
              <a:rPr lang="en-US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analytical / rational</a:t>
            </a:r>
            <a:endParaRPr lang="en-US" dirty="0">
              <a:latin typeface="Tahoma" charset="0"/>
            </a:endParaRP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Follow the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Bright Spots: </a:t>
            </a:r>
            <a:r>
              <a:rPr lang="en-US" dirty="0">
                <a:latin typeface="Tahoma" charset="0"/>
              </a:rPr>
              <a:t>find out what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dirty="0">
                <a:latin typeface="Tahoma" charset="0"/>
              </a:rPr>
              <a:t>s working and clone it (story: malnutrition)</a:t>
            </a:r>
          </a:p>
          <a:p>
            <a:pPr eaLnBrk="1" hangingPunct="1"/>
            <a:r>
              <a:rPr lang="en-US" dirty="0">
                <a:latin typeface="Tahoma" charset="0"/>
              </a:rPr>
              <a:t>Point to the </a:t>
            </a:r>
            <a:r>
              <a:rPr lang="en-US" dirty="0">
                <a:solidFill>
                  <a:srgbClr val="00FF00"/>
                </a:solidFill>
                <a:latin typeface="Tahoma" charset="0"/>
              </a:rPr>
              <a:t>Destinations: </a:t>
            </a:r>
            <a:r>
              <a:rPr lang="en-US" dirty="0">
                <a:latin typeface="Tahoma" charset="0"/>
              </a:rPr>
              <a:t>Know where you are heading and why </a:t>
            </a:r>
            <a:r>
              <a:rPr lang="en-US" dirty="0" smtClean="0">
                <a:latin typeface="Tahoma" charset="0"/>
              </a:rPr>
              <a:t>it’s </a:t>
            </a:r>
            <a:r>
              <a:rPr lang="en-US" dirty="0">
                <a:latin typeface="Tahoma" charset="0"/>
              </a:rPr>
              <a:t>worth </a:t>
            </a:r>
            <a:r>
              <a:rPr lang="en-US" dirty="0" smtClean="0">
                <a:latin typeface="Tahoma" charset="0"/>
              </a:rPr>
              <a:t>it </a:t>
            </a:r>
            <a:r>
              <a:rPr lang="en-US" dirty="0">
                <a:latin typeface="Tahoma" charset="0"/>
              </a:rPr>
              <a:t>(story: </a:t>
            </a:r>
            <a:r>
              <a:rPr lang="en-US" dirty="0" smtClean="0">
                <a:latin typeface="Tahoma" charset="0"/>
              </a:rPr>
              <a:t>destination card – ROUTE NHS, New Car)</a:t>
            </a:r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Script the </a:t>
            </a:r>
            <a:r>
              <a:rPr lang="en-US" dirty="0">
                <a:solidFill>
                  <a:srgbClr val="00FF00"/>
                </a:solidFill>
                <a:latin typeface="Tahoma" charset="0"/>
              </a:rPr>
              <a:t>Critical Moves: </a:t>
            </a:r>
            <a:r>
              <a:rPr lang="en-US" dirty="0">
                <a:latin typeface="Tahoma" charset="0"/>
              </a:rPr>
              <a:t>Think Specific a-b-c (story: 125 </a:t>
            </a:r>
            <a:r>
              <a:rPr lang="en-US" dirty="0" smtClean="0">
                <a:latin typeface="Tahoma" charset="0"/>
              </a:rPr>
              <a:t>calls / month, </a:t>
            </a:r>
            <a:r>
              <a:rPr lang="en-US" dirty="0">
                <a:latin typeface="Tahoma" charset="0"/>
              </a:rPr>
              <a:t>cite colleagues </a:t>
            </a:r>
            <a:r>
              <a:rPr lang="en-US" dirty="0" smtClean="0">
                <a:latin typeface="Tahoma" charset="0"/>
              </a:rPr>
              <a:t>research)</a:t>
            </a:r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</p:txBody>
      </p:sp>
      <p:pic>
        <p:nvPicPr>
          <p:cNvPr id="22532" name="Picture 5" descr="4116583149_d29623c6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6098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14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Tahoma" charset="0"/>
              </a:rPr>
              <a:t>Direct the Elephant: </a:t>
            </a:r>
            <a:br>
              <a:rPr lang="en-US" sz="4000" dirty="0">
                <a:latin typeface="Tahoma" charset="0"/>
              </a:rPr>
            </a:br>
            <a:r>
              <a:rPr lang="en-US" sz="4000" dirty="0">
                <a:latin typeface="Tahoma" charset="0"/>
                <a:hlinkClick r:id="rId2"/>
              </a:rPr>
              <a:t>Putting Feelings First</a:t>
            </a:r>
            <a:endParaRPr lang="en-US" sz="4000" dirty="0">
              <a:latin typeface="Tahoma" charset="0"/>
            </a:endParaRPr>
          </a:p>
        </p:txBody>
      </p:sp>
      <p:sp>
        <p:nvSpPr>
          <p:cNvPr id="23555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2"/>
          </p:nvPr>
        </p:nvSpPr>
        <p:spPr>
          <a:xfrm>
            <a:off x="381000" y="1828800"/>
            <a:ext cx="8382000" cy="2185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Tahoma" charset="0"/>
              </a:rPr>
              <a:t>Our elephant is lazy and skittish: seeking short-term benefits </a:t>
            </a:r>
            <a:r>
              <a:rPr lang="en-US" sz="2400" dirty="0" smtClean="0">
                <a:latin typeface="Tahoma" charset="0"/>
              </a:rPr>
              <a:t>vs. </a:t>
            </a:r>
            <a:r>
              <a:rPr lang="en-US" sz="2400" dirty="0">
                <a:latin typeface="Tahoma" charset="0"/>
              </a:rPr>
              <a:t>short-term sacrifices to gain long-term </a:t>
            </a:r>
            <a:r>
              <a:rPr lang="en-US" sz="2400" dirty="0" smtClean="0">
                <a:latin typeface="Tahoma" charset="0"/>
              </a:rPr>
              <a:t>benefits.</a:t>
            </a:r>
            <a:endParaRPr lang="en-US" sz="2400" dirty="0">
              <a:latin typeface="Tahoma" charset="0"/>
            </a:endParaRPr>
          </a:p>
          <a:p>
            <a:pPr eaLnBrk="1" hangingPunct="1">
              <a:buFont typeface="Wingdings" charset="0"/>
              <a:buChar char="•"/>
            </a:pPr>
            <a:endParaRPr lang="en-US" sz="2400" dirty="0">
              <a:latin typeface="Tahoma" charset="0"/>
            </a:endParaRPr>
          </a:p>
        </p:txBody>
      </p:sp>
      <p:sp>
        <p:nvSpPr>
          <p:cNvPr id="23556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3"/>
          </p:nvPr>
        </p:nvSpPr>
        <p:spPr>
          <a:xfrm>
            <a:off x="3200400" y="3048000"/>
            <a:ext cx="5943600" cy="3276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 dirty="0">
                <a:latin typeface="Tahoma" charset="0"/>
              </a:rPr>
              <a:t>So MOTIVATE the Elephant:</a:t>
            </a:r>
          </a:p>
          <a:p>
            <a:pPr lvl="1" eaLnBrk="1" hangingPunct="1"/>
            <a:r>
              <a:rPr lang="en-US" sz="2400" dirty="0">
                <a:solidFill>
                  <a:srgbClr val="00FF00"/>
                </a:solidFill>
                <a:latin typeface="Tahoma" charset="0"/>
              </a:rPr>
              <a:t>Find the Feeling: </a:t>
            </a:r>
            <a:r>
              <a:rPr lang="en-US" sz="2400" dirty="0">
                <a:latin typeface="Tahoma" charset="0"/>
              </a:rPr>
              <a:t>Make people feel something (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Red</a:t>
            </a:r>
            <a:r>
              <a:rPr lang="en-US" sz="2400" dirty="0">
                <a:latin typeface="Tahoma" charset="0"/>
              </a:rPr>
              <a:t> is fading)</a:t>
            </a:r>
          </a:p>
          <a:p>
            <a:pPr lvl="1" eaLnBrk="1" hangingPunct="1"/>
            <a:r>
              <a:rPr lang="en-US" sz="2400" dirty="0">
                <a:solidFill>
                  <a:srgbClr val="00FF00"/>
                </a:solidFill>
                <a:latin typeface="Tahoma" charset="0"/>
              </a:rPr>
              <a:t>Shrink the Change: </a:t>
            </a:r>
            <a:r>
              <a:rPr lang="en-US" sz="2400" dirty="0">
                <a:latin typeface="Tahoma" charset="0"/>
              </a:rPr>
              <a:t>Break down the change (Head-start car wash)</a:t>
            </a:r>
          </a:p>
          <a:p>
            <a:pPr lvl="1" eaLnBrk="1" hangingPunct="1"/>
            <a:r>
              <a:rPr lang="en-US" sz="2400" dirty="0">
                <a:solidFill>
                  <a:srgbClr val="00FF00"/>
                </a:solidFill>
                <a:latin typeface="Tahoma" charset="0"/>
              </a:rPr>
              <a:t>Grow your People: </a:t>
            </a:r>
            <a:r>
              <a:rPr lang="en-US" sz="2400" dirty="0">
                <a:latin typeface="Tahoma" charset="0"/>
              </a:rPr>
              <a:t>Cultivate a sense of identity  (ST. Lucia parrot)</a:t>
            </a:r>
          </a:p>
          <a:p>
            <a:pPr eaLnBrk="1" hangingPunct="1"/>
            <a:endParaRPr lang="en-US" sz="2400" dirty="0">
              <a:latin typeface="Tahoma" charset="0"/>
            </a:endParaRPr>
          </a:p>
        </p:txBody>
      </p:sp>
      <p:pic>
        <p:nvPicPr>
          <p:cNvPr id="23557" name="Picture 7" descr="https://encrypted-tbn0.gstatic.com/images?q=tbn:ANd9GcRqAELEH8gUw-FPHZtuU3Le0mIknRUIVbO5bLJBuhp9gZxyYn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352800"/>
            <a:ext cx="320516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Shape the Path</a:t>
            </a:r>
          </a:p>
        </p:txBody>
      </p:sp>
      <p:sp>
        <p:nvSpPr>
          <p:cNvPr id="2457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>
              <a:latin typeface="Tahoma" charset="0"/>
            </a:endParaRPr>
          </a:p>
        </p:txBody>
      </p:sp>
      <p:sp>
        <p:nvSpPr>
          <p:cNvPr id="245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600200"/>
            <a:ext cx="5181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  <a:latin typeface="Tahoma" charset="0"/>
              </a:rPr>
              <a:t>Tweak the Environment: </a:t>
            </a:r>
            <a:r>
              <a:rPr lang="en-US" sz="2800" dirty="0">
                <a:latin typeface="Tahoma" charset="0"/>
              </a:rPr>
              <a:t>Change the situation (wearing safety glasses / cross the line)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  <a:latin typeface="Tahoma" charset="0"/>
              </a:rPr>
              <a:t>Build Habits:</a:t>
            </a:r>
            <a:r>
              <a:rPr lang="en-US" sz="2800" dirty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US" sz="2800" dirty="0">
                <a:latin typeface="Tahoma" charset="0"/>
              </a:rPr>
              <a:t>rider is not taxed (action triggers, meatless Mondays)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  <a:latin typeface="Tahoma" charset="0"/>
              </a:rPr>
              <a:t>Rally the Herd: </a:t>
            </a:r>
            <a:r>
              <a:rPr lang="en-US" sz="2800" dirty="0">
                <a:latin typeface="Tahoma" charset="0"/>
              </a:rPr>
              <a:t>Behaviour is contagious (majority of guests reuse their towel…)</a:t>
            </a:r>
          </a:p>
        </p:txBody>
      </p:sp>
      <p:pic>
        <p:nvPicPr>
          <p:cNvPr id="24581" name="Picture 8" descr="tree_lined_path_wollaton_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9527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enchanted_forr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FF00"/>
                </a:solidFill>
              </a:rPr>
              <a:t>6) Manage:</a:t>
            </a:r>
            <a:r>
              <a:rPr lang="en-US" sz="4000" dirty="0" smtClean="0"/>
              <a:t> Cynicism </a:t>
            </a:r>
            <a:r>
              <a:rPr lang="en-US" sz="4000" dirty="0"/>
              <a:t>about Change</a:t>
            </a:r>
            <a:br>
              <a:rPr lang="en-US" sz="4000" dirty="0"/>
            </a:br>
            <a:endParaRPr lang="en-US" sz="28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25-40% will respond cynically to the next change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Why?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66CCFF"/>
                </a:solidFill>
              </a:rPr>
              <a:t>Uninformed – lack of communication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Action: </a:t>
            </a:r>
            <a:r>
              <a:rPr lang="en-US" sz="2000" dirty="0" smtClean="0">
                <a:solidFill>
                  <a:srgbClr val="FFFF00"/>
                </a:solidFill>
              </a:rPr>
              <a:t>Over-communicate</a:t>
            </a:r>
            <a:r>
              <a:rPr lang="en-US" sz="2000" dirty="0" smtClean="0"/>
              <a:t> </a:t>
            </a:r>
            <a:r>
              <a:rPr lang="en-US" sz="2000" dirty="0"/>
              <a:t>– credible spokespersons, positive messages, multiple channels / repetition, two-way </a:t>
            </a:r>
            <a:r>
              <a:rPr lang="en-US" sz="2000" dirty="0" smtClean="0"/>
              <a:t>communication, </a:t>
            </a:r>
            <a:r>
              <a:rPr lang="en-US" sz="2000" dirty="0">
                <a:solidFill>
                  <a:srgbClr val="FFFF00"/>
                </a:solidFill>
              </a:rPr>
              <a:t>F</a:t>
            </a:r>
            <a:r>
              <a:rPr lang="en-US" sz="2000" dirty="0" smtClean="0">
                <a:solidFill>
                  <a:srgbClr val="FFFF00"/>
                </a:solidFill>
              </a:rPr>
              <a:t>ind the Feeling</a:t>
            </a:r>
            <a:endParaRPr lang="en-US" sz="2000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66CCFF"/>
                </a:solidFill>
              </a:rPr>
              <a:t>Previous experience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Action: </a:t>
            </a:r>
            <a:r>
              <a:rPr lang="en-US" sz="2000" dirty="0" smtClean="0">
                <a:solidFill>
                  <a:srgbClr val="FFFF00"/>
                </a:solidFill>
              </a:rPr>
              <a:t>Deal </a:t>
            </a:r>
            <a:r>
              <a:rPr lang="en-US" sz="2000" dirty="0">
                <a:solidFill>
                  <a:srgbClr val="FFFF00"/>
                </a:solidFill>
              </a:rPr>
              <a:t>with the past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66CCFF"/>
                </a:solidFill>
              </a:rPr>
              <a:t>Negative disposition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Action: </a:t>
            </a:r>
            <a:r>
              <a:rPr lang="en-US" sz="2000" dirty="0" smtClean="0">
                <a:solidFill>
                  <a:srgbClr val="FFFF00"/>
                </a:solidFill>
              </a:rPr>
              <a:t>Hire well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Action: </a:t>
            </a:r>
            <a:r>
              <a:rPr lang="en-US" sz="2000" dirty="0" smtClean="0">
                <a:solidFill>
                  <a:srgbClr val="FFFF00"/>
                </a:solidFill>
              </a:rPr>
              <a:t>See </a:t>
            </a:r>
            <a:r>
              <a:rPr lang="en-US" sz="2000" dirty="0">
                <a:solidFill>
                  <a:srgbClr val="FFFF00"/>
                </a:solidFill>
              </a:rPr>
              <a:t>world from employees perspective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66CCFF"/>
                </a:solidFill>
              </a:rPr>
              <a:t>Lack of opportunity to be involved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Action: </a:t>
            </a:r>
            <a:r>
              <a:rPr lang="en-US" sz="2000" dirty="0" smtClean="0">
                <a:solidFill>
                  <a:srgbClr val="FFFF00"/>
                </a:solidFill>
              </a:rPr>
              <a:t>Keep </a:t>
            </a:r>
            <a:r>
              <a:rPr lang="en-US" sz="2000" dirty="0">
                <a:solidFill>
                  <a:srgbClr val="FFFF00"/>
                </a:solidFill>
              </a:rPr>
              <a:t>them involved </a:t>
            </a:r>
            <a:r>
              <a:rPr lang="en-US" sz="2000" dirty="0" smtClean="0"/>
              <a:t>– ask </a:t>
            </a:r>
            <a:r>
              <a:rPr lang="en-US" sz="2000" dirty="0"/>
              <a:t>for input</a:t>
            </a:r>
          </a:p>
        </p:txBody>
      </p:sp>
    </p:spTree>
    <p:extLst>
      <p:ext uri="{BB962C8B-B14F-4D97-AF65-F5344CB8AC3E}">
        <p14:creationId xmlns:p14="http://schemas.microsoft.com/office/powerpoint/2010/main" val="522369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Reflection Questions</a:t>
            </a:r>
          </a:p>
        </p:txBody>
      </p:sp>
      <p:sp>
        <p:nvSpPr>
          <p:cNvPr id="52227" name="TextBox 7"/>
          <p:cNvSpPr txBox="1">
            <a:spLocks noChangeArrowheads="1"/>
          </p:cNvSpPr>
          <p:nvPr/>
        </p:nvSpPr>
        <p:spPr bwMode="auto">
          <a:xfrm>
            <a:off x="817563" y="1181100"/>
            <a:ext cx="621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FF00"/>
                </a:solidFill>
              </a:rPr>
              <a:t>What critical forces that are causing you to change?</a:t>
            </a:r>
          </a:p>
        </p:txBody>
      </p:sp>
      <p:sp>
        <p:nvSpPr>
          <p:cNvPr id="52228" name="TextBox 8"/>
          <p:cNvSpPr txBox="1">
            <a:spLocks noChangeArrowheads="1"/>
          </p:cNvSpPr>
          <p:nvPr/>
        </p:nvSpPr>
        <p:spPr bwMode="auto">
          <a:xfrm>
            <a:off x="809625" y="2209800"/>
            <a:ext cx="6450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What driving forces do you need to Enhance? Restrain?</a:t>
            </a:r>
          </a:p>
        </p:txBody>
      </p:sp>
      <p:sp>
        <p:nvSpPr>
          <p:cNvPr id="52229" name="TextBox 9"/>
          <p:cNvSpPr txBox="1">
            <a:spLocks noChangeArrowheads="1"/>
          </p:cNvSpPr>
          <p:nvPr/>
        </p:nvSpPr>
        <p:spPr bwMode="auto">
          <a:xfrm>
            <a:off x="1490663" y="1676400"/>
            <a:ext cx="621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How will you dissatisfy people from the current state?</a:t>
            </a:r>
          </a:p>
        </p:txBody>
      </p:sp>
      <p:sp>
        <p:nvSpPr>
          <p:cNvPr id="52230" name="TextBox 10"/>
          <p:cNvSpPr txBox="1">
            <a:spLocks noChangeArrowheads="1"/>
          </p:cNvSpPr>
          <p:nvPr/>
        </p:nvSpPr>
        <p:spPr bwMode="auto">
          <a:xfrm>
            <a:off x="1600200" y="2630488"/>
            <a:ext cx="5292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FF00"/>
                </a:solidFill>
              </a:rPr>
              <a:t>What is your sense of </a:t>
            </a:r>
            <a:r>
              <a:rPr lang="en-US" sz="2000" dirty="0" smtClean="0">
                <a:solidFill>
                  <a:srgbClr val="00FF00"/>
                </a:solidFill>
              </a:rPr>
              <a:t>urgency / opportunity?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52231" name="TextBox 12"/>
          <p:cNvSpPr txBox="1">
            <a:spLocks noChangeArrowheads="1"/>
          </p:cNvSpPr>
          <p:nvPr/>
        </p:nvSpPr>
        <p:spPr bwMode="auto">
          <a:xfrm>
            <a:off x="914400" y="3128963"/>
            <a:ext cx="4046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Who is in your Powerful Coalition?</a:t>
            </a:r>
          </a:p>
        </p:txBody>
      </p:sp>
      <p:sp>
        <p:nvSpPr>
          <p:cNvPr id="52232" name="TextBox 13"/>
          <p:cNvSpPr txBox="1">
            <a:spLocks noChangeArrowheads="1"/>
          </p:cNvSpPr>
          <p:nvPr/>
        </p:nvSpPr>
        <p:spPr bwMode="auto">
          <a:xfrm>
            <a:off x="1695450" y="3581400"/>
            <a:ext cx="391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FF00"/>
                </a:solidFill>
              </a:rPr>
              <a:t>What is your vision – few words?</a:t>
            </a:r>
          </a:p>
        </p:txBody>
      </p:sp>
      <p:sp>
        <p:nvSpPr>
          <p:cNvPr id="52233" name="TextBox 14"/>
          <p:cNvSpPr txBox="1">
            <a:spLocks noChangeArrowheads="1"/>
          </p:cNvSpPr>
          <p:nvPr/>
        </p:nvSpPr>
        <p:spPr bwMode="auto">
          <a:xfrm>
            <a:off x="938213" y="4000500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FF00"/>
                </a:solidFill>
              </a:rPr>
              <a:t>What’s your key value(s)?</a:t>
            </a:r>
          </a:p>
        </p:txBody>
      </p:sp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1673211" y="4558223"/>
            <a:ext cx="349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/>
              <a:t>How are you </a:t>
            </a:r>
            <a:r>
              <a:rPr lang="en-US" sz="2000" dirty="0" smtClean="0"/>
              <a:t>communicating </a:t>
            </a:r>
          </a:p>
          <a:p>
            <a:pPr eaLnBrk="1" hangingPunct="1"/>
            <a:r>
              <a:rPr lang="en-US" sz="2000" dirty="0" smtClean="0"/>
              <a:t>with your people?</a:t>
            </a:r>
            <a:endParaRPr lang="en-US" sz="2000" dirty="0"/>
          </a:p>
        </p:txBody>
      </p:sp>
      <p:sp>
        <p:nvSpPr>
          <p:cNvPr id="52235" name="TextBox 16"/>
          <p:cNvSpPr txBox="1">
            <a:spLocks noChangeArrowheads="1"/>
          </p:cNvSpPr>
          <p:nvPr/>
        </p:nvSpPr>
        <p:spPr bwMode="auto">
          <a:xfrm>
            <a:off x="5231175" y="5019675"/>
            <a:ext cx="2338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FF00"/>
                </a:solidFill>
              </a:rPr>
              <a:t>What’s </a:t>
            </a:r>
            <a:r>
              <a:rPr lang="en-US" sz="2000" dirty="0">
                <a:solidFill>
                  <a:srgbClr val="00FF00"/>
                </a:solidFill>
              </a:rPr>
              <a:t>the feeling?</a:t>
            </a:r>
          </a:p>
        </p:txBody>
      </p:sp>
      <p:sp>
        <p:nvSpPr>
          <p:cNvPr id="52236" name="TextBox 17"/>
          <p:cNvSpPr txBox="1">
            <a:spLocks noChangeArrowheads="1"/>
          </p:cNvSpPr>
          <p:nvPr/>
        </p:nvSpPr>
        <p:spPr bwMode="auto">
          <a:xfrm>
            <a:off x="1890713" y="5459413"/>
            <a:ext cx="372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/>
              <a:t>How are you shaping the path?</a:t>
            </a:r>
          </a:p>
        </p:txBody>
      </p:sp>
      <p:sp>
        <p:nvSpPr>
          <p:cNvPr id="52237" name="TextBox 18"/>
          <p:cNvSpPr txBox="1">
            <a:spLocks noChangeArrowheads="1"/>
          </p:cNvSpPr>
          <p:nvPr/>
        </p:nvSpPr>
        <p:spPr bwMode="auto">
          <a:xfrm>
            <a:off x="947738" y="5883275"/>
            <a:ext cx="760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FF00"/>
                </a:solidFill>
              </a:rPr>
              <a:t>What hot spots are you focusing on?  What’s your first small win?</a:t>
            </a:r>
          </a:p>
        </p:txBody>
      </p:sp>
      <p:pic>
        <p:nvPicPr>
          <p:cNvPr id="522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3101437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(w)Right Change Model</a:t>
            </a:r>
            <a:r>
              <a:rPr lang="en-US" sz="1000" smtClean="0"/>
              <a:t> </a:t>
            </a:r>
            <a:r>
              <a:rPr lang="en-US" sz="1400" smtClean="0"/>
              <a:t> TM</a:t>
            </a:r>
            <a:endParaRPr lang="en-US" sz="1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Trust,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Leadership Skills</a:t>
            </a:r>
            <a:r>
              <a:rPr lang="en-US" sz="2800" dirty="0" smtClean="0"/>
              <a:t>, Sharpen the Saw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Marshall: </a:t>
            </a:r>
            <a:r>
              <a:rPr lang="en-US" sz="2800" dirty="0">
                <a:solidFill>
                  <a:srgbClr val="00FF00"/>
                </a:solidFill>
              </a:rPr>
              <a:t>Urgency-Opportunity, </a:t>
            </a:r>
            <a:r>
              <a:rPr lang="en-US" sz="2800" dirty="0"/>
              <a:t>Focus, Bright spots, </a:t>
            </a:r>
            <a:r>
              <a:rPr lang="en-US" sz="2800" dirty="0">
                <a:solidFill>
                  <a:srgbClr val="00FF00"/>
                </a:solidFill>
              </a:rPr>
              <a:t>Coalitions</a:t>
            </a:r>
            <a:r>
              <a:rPr lang="en-US" sz="2800" dirty="0"/>
              <a:t>/Networks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Map: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Political Terrain </a:t>
            </a:r>
            <a:r>
              <a:rPr lang="en-US" sz="2800" dirty="0" smtClean="0"/>
              <a:t>(Stakeholders), Disruptive Technologies,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Message: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Vision,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Motivate:</a:t>
            </a:r>
            <a:r>
              <a:rPr lang="en-US" sz="2800" dirty="0" smtClean="0"/>
              <a:t> Communicate with the </a:t>
            </a:r>
            <a:r>
              <a:rPr lang="en-US" sz="2800" dirty="0" smtClean="0">
                <a:solidFill>
                  <a:srgbClr val="00FF00"/>
                </a:solidFill>
              </a:rPr>
              <a:t>Elephant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00FF00"/>
                </a:solidFill>
              </a:rPr>
              <a:t>Rider, Path</a:t>
            </a:r>
            <a:r>
              <a:rPr lang="en-US" sz="2800" dirty="0" smtClean="0"/>
              <a:t>, Small Wins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Manage:</a:t>
            </a:r>
            <a:r>
              <a:rPr lang="en-US" sz="2800" dirty="0" smtClean="0"/>
              <a:t> Clear Hurdles, </a:t>
            </a:r>
            <a:r>
              <a:rPr lang="en-US" sz="2800" dirty="0" smtClean="0">
                <a:solidFill>
                  <a:srgbClr val="00FF00"/>
                </a:solidFill>
              </a:rPr>
              <a:t>Overcome Resistance</a:t>
            </a:r>
            <a:r>
              <a:rPr lang="en-US" sz="2800" dirty="0" smtClean="0"/>
              <a:t>, Keep an eye out for </a:t>
            </a:r>
            <a:r>
              <a:rPr lang="en-US" sz="2800" dirty="0" smtClean="0">
                <a:solidFill>
                  <a:srgbClr val="00FF00"/>
                </a:solidFill>
              </a:rPr>
              <a:t>Grendel’s Mother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43872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(w)Right Change Model</a:t>
            </a:r>
            <a:r>
              <a:rPr lang="en-US" sz="1000" smtClean="0"/>
              <a:t> </a:t>
            </a:r>
            <a:r>
              <a:rPr lang="en-US" sz="1400" smtClean="0"/>
              <a:t> TM</a:t>
            </a:r>
            <a:endParaRPr lang="en-US" sz="1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Trust,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Leadership Skills</a:t>
            </a:r>
            <a:r>
              <a:rPr lang="en-US" sz="2800" dirty="0" smtClean="0"/>
              <a:t>, Sharpen the Saw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Marshall: </a:t>
            </a:r>
            <a:r>
              <a:rPr lang="en-US" sz="2800" dirty="0">
                <a:solidFill>
                  <a:srgbClr val="00FF00"/>
                </a:solidFill>
              </a:rPr>
              <a:t>Urgency-Opportunity, </a:t>
            </a:r>
            <a:r>
              <a:rPr lang="en-US" sz="2800" dirty="0"/>
              <a:t>Focus, Bright spots, </a:t>
            </a:r>
            <a:r>
              <a:rPr lang="en-US" sz="2800" dirty="0">
                <a:solidFill>
                  <a:srgbClr val="00FF00"/>
                </a:solidFill>
              </a:rPr>
              <a:t>Coalitions</a:t>
            </a:r>
            <a:r>
              <a:rPr lang="en-US" sz="2800" dirty="0"/>
              <a:t>/Networks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Map: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Political Terrain </a:t>
            </a:r>
            <a:r>
              <a:rPr lang="en-US" sz="2800" dirty="0" smtClean="0"/>
              <a:t>(Stakeholders), Disruptive Technologies,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Message: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Vision,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Motivate:</a:t>
            </a:r>
            <a:r>
              <a:rPr lang="en-US" sz="2800" dirty="0" smtClean="0"/>
              <a:t> Communicate with the </a:t>
            </a:r>
            <a:r>
              <a:rPr lang="en-US" sz="2800" dirty="0" smtClean="0">
                <a:solidFill>
                  <a:srgbClr val="00FF00"/>
                </a:solidFill>
              </a:rPr>
              <a:t>Elephant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00FF00"/>
                </a:solidFill>
              </a:rPr>
              <a:t>Rider, Path</a:t>
            </a:r>
            <a:r>
              <a:rPr lang="en-US" sz="2800" dirty="0" smtClean="0"/>
              <a:t>, Small Wins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Manage:</a:t>
            </a:r>
            <a:r>
              <a:rPr lang="en-US" sz="2800" dirty="0" smtClean="0"/>
              <a:t> Clear Hurdles, </a:t>
            </a:r>
            <a:r>
              <a:rPr lang="en-US" sz="2800" dirty="0" smtClean="0">
                <a:solidFill>
                  <a:srgbClr val="00FF00"/>
                </a:solidFill>
              </a:rPr>
              <a:t>Overcome Resistance</a:t>
            </a:r>
            <a:r>
              <a:rPr lang="en-US" sz="2800" dirty="0" smtClean="0"/>
              <a:t>, Keep an eye out for </a:t>
            </a:r>
            <a:r>
              <a:rPr lang="en-US" sz="2800" dirty="0" smtClean="0">
                <a:solidFill>
                  <a:srgbClr val="00FF00"/>
                </a:solidFill>
              </a:rPr>
              <a:t>Grendel’s Mother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309258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447800"/>
          </a:xfrm>
        </p:spPr>
        <p:txBody>
          <a:bodyPr/>
          <a:lstStyle/>
          <a:p>
            <a:r>
              <a:rPr lang="en-US" sz="4000" dirty="0" smtClean="0">
                <a:solidFill>
                  <a:srgbClr val="00FF00"/>
                </a:solidFill>
              </a:rPr>
              <a:t>1) ME: </a:t>
            </a:r>
            <a:r>
              <a:rPr lang="en-US" sz="4000" dirty="0" smtClean="0">
                <a:solidFill>
                  <a:schemeClr val="tx1"/>
                </a:solidFill>
              </a:rPr>
              <a:t>What do followers want from (change) leaders? 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905000"/>
            <a:ext cx="5257800" cy="464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b="1" dirty="0"/>
              <a:t>Honest</a:t>
            </a:r>
            <a:r>
              <a:rPr lang="en-US" sz="2800" dirty="0"/>
              <a:t> -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consistency</a:t>
            </a:r>
          </a:p>
          <a:p>
            <a:pPr>
              <a:lnSpc>
                <a:spcPct val="120000"/>
              </a:lnSpc>
            </a:pPr>
            <a:r>
              <a:rPr lang="en-US" sz="2800" b="1" dirty="0"/>
              <a:t>Forward Looking</a:t>
            </a:r>
            <a:r>
              <a:rPr lang="en-US" sz="2800" dirty="0"/>
              <a:t> - </a:t>
            </a:r>
            <a:r>
              <a:rPr lang="en-US" sz="2800" dirty="0">
                <a:solidFill>
                  <a:srgbClr val="FFFF00"/>
                </a:solidFill>
              </a:rPr>
              <a:t>vision</a:t>
            </a:r>
          </a:p>
          <a:p>
            <a:pPr>
              <a:lnSpc>
                <a:spcPct val="120000"/>
              </a:lnSpc>
            </a:pPr>
            <a:r>
              <a:rPr lang="en-US" sz="2800" b="1" dirty="0"/>
              <a:t>Inspiring</a:t>
            </a:r>
            <a:r>
              <a:rPr lang="en-US" sz="2800" dirty="0"/>
              <a:t> -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cheerleader, excited,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passionate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dirty="0"/>
              <a:t>Competent</a:t>
            </a:r>
            <a:r>
              <a:rPr lang="en-US" sz="2800" dirty="0"/>
              <a:t> - </a:t>
            </a:r>
            <a:r>
              <a:rPr lang="en-US" sz="2800" dirty="0">
                <a:solidFill>
                  <a:srgbClr val="FFFF00"/>
                </a:solidFill>
              </a:rPr>
              <a:t>record of achievement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b="1" dirty="0"/>
              <a:t>Credible - </a:t>
            </a:r>
            <a:r>
              <a:rPr lang="en-US" b="1" dirty="0" smtClean="0">
                <a:solidFill>
                  <a:srgbClr val="00FF00"/>
                </a:solidFill>
              </a:rPr>
              <a:t>Trust</a:t>
            </a:r>
            <a:r>
              <a:rPr lang="en-US" b="1" dirty="0" smtClean="0"/>
              <a:t>worthy</a:t>
            </a:r>
            <a:endParaRPr lang="en-US" b="1" dirty="0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3886200" y="5638800"/>
            <a:ext cx="441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C:\Users\bwright\Desktop\banner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2895600"/>
            <a:ext cx="4762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Credible Leader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525963"/>
          </a:xfrm>
        </p:spPr>
        <p:txBody>
          <a:bodyPr/>
          <a:lstStyle/>
          <a:p>
            <a:r>
              <a:rPr lang="en-US" dirty="0" smtClean="0"/>
              <a:t>People will first follow the leader – then they follow the plan.</a:t>
            </a:r>
          </a:p>
          <a:p>
            <a:r>
              <a:rPr lang="en-US" dirty="0">
                <a:solidFill>
                  <a:srgbClr val="00FF00"/>
                </a:solidFill>
              </a:rPr>
              <a:t>DWYSYWD</a:t>
            </a:r>
          </a:p>
          <a:p>
            <a:endParaRPr lang="en-US" dirty="0" smtClean="0"/>
          </a:p>
        </p:txBody>
      </p:sp>
      <p:sp>
        <p:nvSpPr>
          <p:cNvPr id="5" name="AutoShape 2" descr="data:image/jpeg;base64,/9j/4AAQSkZJRgABAQAAAQABAAD/2wCEAAkGBxASEBASEBAUFBAUEBARDxAQFBAPEBAPFBUXFhQUFBQYHCggGBolHRQUITEhJSkrLi4uFx8zOTMsNygtLisBCgoKBQUFDgUFDisZExkrKysrKysrKysrKysrKysrKysrKysrKysrKysrKysrKysrKysrKysrKysrKysrKysrK//AABEIALcBEwMBIgACEQEDEQH/xAAbAAABBQEBAAAAAAAAAAAAAAAEAAECAwUGB//EADsQAAIBAwMCBQIEAwcDBQAAAAECAwAEEQUSIQYxEyJBUWFxgQcUMpFCUqEVI4KiscHwJDNiFlNystL/xAAUAQEAAAAAAAAAAAAAAAAAAAAA/8QAFBEBAAAAAAAAAAAAAAAAAAAAAP/aAAwDAQACEQMRAD8A9wpUqVA1QmPFWUzDNBkNIS2Kk0THNHeAM5qRUCgz0tjgValrRm4Cm8UHtQDpZjvV4hFCi5OajDfZbBoD1jApnlAqY7VlXbEsRQH/AJgY4oeK9y2KFsI35B7UTHZ85oD88VlXTEkitVRxVfhLn5oAdKVhkNR9w2AaomukRgvqe1WJMGOKCizhznPrRKW4FVG5HIX0qM90Qm6gMwKH/NLv2Z83t8VjX+qtFJCT+h2Ck+xPam1IFLqGXB2MCrEeh9KDYmvFDbc8+1NaXockY5FZd/YMbiOZDlQCGX3Hoa04E5zjFAZmkRkYqNPQYmmKYp5UK+VjuQ+nPer7e2dZ5D/A4H71qFRnOKWaDNs9MC+Ip5R2JwfTPer0tYlXaSMD3rO6znkjsp5Imw6IWHzj0onTIhLbxs/d41J+4oNDIC5XkAcUyTgoGPAxXEdNXM2dVtmYtHE7G2f1Csudufg5oW91W5/sS2uFBdw0fjhOTsD7XOPjFBvdV660BtSnaS5jib2IbiidQ1xku4rUL5pIzICO+AcH/WsXqyRZ7W3MCl9s9vLnHOFYE/fGaO1HSpm1Szuk5iSGSOQfD4wf6CgA1XXLmKZ4948pHfGeQD/vSrS1bpUTTPIWPmIPf2AH+1NQdTT01KgelSpUAV/MVqqaY7Qauv7feOKb8rlQD6UAcs5wPmq7Jn3EHtWmLNeKtWECgAihO45qaWfOaPApnYAZoJKOKqaIZzVAutwyvIoHWNUMXhDH62C59jQbCgVUblc4zzQNv4m8HPlI7VRFHtu2BzhlBHtmgvutSKzRpjh/X5qy9uSkkef0scfeq9ZsWcIyfqRgR8j1FTvLQzRqDwwII+CKADVkC3MDk8Nlfv6VdeuUuIiP0sCp9s+lH3FisgTf3Ugg/Iq8wKcZGcdqDLhhkjmc4yjcj4NF3FuZY2U8ZFFQyA5x6HFQnvI0BLHgdz7UAH9jh41STnGCD65HrWi1upABGQPes3XNejtrcXB80eVG4HgbjgH+tBX/AFE0DWzSL/cTSpFv/kd/0Z+CcD70HQkACnHauZ1a7uY7hx4e+BlUoRnKnsQaJ0PWkaGTcGBgbbIpGSPUEe4waDdNYC9TxM0yqQHhbZIG7g+n2reSQEBhyCAQfg1wlx07L/ad3Kq/3M8SBgB/GuRmg2L7XSLi0gbymdXIzwCy8kA041QQ3yW7MSZULL6jK0j04JkUXGcoVaB8+eNgMd60LbRY1ZHY7nTOxiMEZ70AnXMTvYXEcYy7xlV+pqvRHuGtIY2Qo4iVW79wMHmuibHr2+aqW7jJ2h1J7AAjJNAFp2jJGjr/ABSZ3n3q3TNKjhi8JeY8scHGOTkjH1zQusa1GjGHkyMp4BxtB7c1yH4c6xdOdSs5X/6mCQSQkjvG+QO/plf81B2GrXltYw+I6BYwQDgDAJowalAdmJU8wVk8w8wYZBFcHpeoPrGmapbzJtnjaaAqcEpMgyn7MP6Vz/SGnwXuglmnKXESSxpg4aKVOUBHfH6ePY0HsTTYONrH5AGKevPOiOpr0afbCeIvKEYM5zkgO23PyF2j7UqD0ilSpUCp6alQJjihpLwAZ9B3NW3CZUj3BrG0wOI3jkHmBYA+49KAnUdR2xh05BI/Y0XZliAT6jNZ0emE2xjz74+OeK1LJCqKG7gAUFpqMqblI9xUzSoMXTLaSHch5XcSp+D6Ubc2KyqA47HI+DUF1NPzJtzw/h+Iv/kucHH0/wB6strwNJJHnzJgkeoB7UE4IAvr2q4IpO71965PR9Qkl1C7hfymEoVH80bjg/0NaGkak5lvYGXDwsCh9HR1ypH3yPtQbryKO5A+tVz3SoQCeT2HvXM9O3yXtq5kbDeJJG65wyOrEdvtU+prowpayBGkUSqjsv6lBGNxHtQbVrq0byvDnEqqGKnuVPqKxun9SlN/fW0p/wC2Y5I/mOQcH9wazNRtZv7SsruBcoEeKcDuY2wQfsRW3eaE/wCfjvYWwTAYJ09HTO5T9Qc/vQD2d46alcWrt5ZIFuIM9+DtkH2O0/ehOjrxmW7gu1IminlXDA+eEnKMvuCDW7daGklzDdE4liVlBHqrdx9KM/Lwu5YbS6nYxUjIP8rY+o4NBxGn9PyvpN9aMSQz3At93JVCSyAH4zWnd6LLeaVFBN5J1EJJHGJYyCGH3Ga6eS4ii2h3RNxCqGZU3MTgAZ7kmsy+6ptYbyCycv8AmZuYkEUpVhjJO/G3gAk88Y5oL/yLsY2ZsOqbXxyG+f8AWiIbFF3cAlwA3yPai6YCgC1C7jtoWkYYjQDge2cYrB6s6u/IvZl0zb3EyRGQfwlyOSfTg5+xqP4lyn8tFCP1T3EUf23ZNCfi5pYm0eZB+qLwpUx3zGRkD/DuoOhbqCIXRtsHxBtLewDdjXO6/wBU3CaglgiYeWMvC4H6gM9ifXjmuT6fu7+D8tqOw3Mc6JBOhwJIXXjd+4NdX1bpU9zc6Xe2ow9uzMQRyY3A3o37Y+9Bl9fazfWulxPKB43jGOTGcMOSjcenGPvUNEtY5o47qSVoyvhzRMmMMRzjGea7bqvSobq0aO4QlMo+BjcjjsftXJaZ06I1CQhig4VOTgDkY9hQU6lNNBrEN+Immsbi3CccmCXHcj6jH+L4oyytJzrgvok/6ea2EEwA74xtY/IKqPpXR9P36SLLCQC0OMx4HHxj6im6b6ot7uS4hi8rwEB09QDkdvqCKDP6b6YlttQvroN/d3TBpE4A3js4A+rfvRth0baw+J4YKh3dmVcAYYk4+2ap6Z1+SW7vLaUgmIhoiONyZIrK0bq+aXVrmzKYVFBKnupBxkfBBFB21vaRxoqKoCqMAU1cpqdpq3jSeC6mLd5MnBxT0HaUqVKgVKlSoFUCAOTip1yHVutmG+0+FztinZ13nhQ4GQCaDq1lXOARkDOPXFUQ36yI7RncVLKR6hl7g1zGqXgg1Sww/kuFmgcZyC4Xeh/ysPvSshJaX94pQmC5KTwv/Csu3bIp/YH70GsuuiW0/MQjjOHB7qVba4+owayuo+oJLR7OU8wSTpDNn+HxOFb98UN0/odwbfULeQlFlnklt3Xjb4nP/wBsn71oXHS5ubVYLts4C5YcksvZvjtQQ6qlEN5ptxnAMj27n/wlXjP+JVqOplodYtZVU+FPBJDMw7BwQ0ZP+YfetjULOBLYfmTmKEBmcgnAX+IgAmgumerdP1B5UtJPEaAKWLI6DDEgFSwGf09/pQUPp8y6wLhF/uXtvClx/MrZRv6mtL+yXF+blW8jQiORPfaSVP1GT+9ZmndS3Lak9pcQ28EeH/L5uUlubkLyGSJeVXAJOf61xvUXWGoWWu+EZJJ7fyeFZosStKJlIRVIXurnuTyFoPSf/T8IkaRBsZzufb2ZvfHvQmodR2UFzDZSFmuJiNkSxvJkH+InGAPfmuI1f8R9VsrmJL6whSJ8PsiZpZWjzhtjhsMy5XggZJAA5zWb+Nur31vPaPDdyLbyo0kSQgJtkjKHDMD5lO4Nz9MY5oOt/EnriXSRD4dkJVl37X3lEUpjKlQpOfMCPv7Ub1/raR6aJ/zNxbh/DZZLSJZpSGXITzDaoORySvOBnnFc/wDjABd6JBdxjKhre4HcERTIV5HwZFPxipdP30d30vNG8qborK4t5Gznw3iVhExGM9ghHGT6UGv0Zq811pGbR2FzGZIVkvybhmdTkPIVxklWBHtn1xXEfgvdzXF7dia7myCLpoY2VI5py5WUyLjPBKDaCBz60b+AclzGtzFLbTpC3hzRSyRukW8AhwCwHcbMYz2NFRfhtf2+pzXdheRRJKZ8s6GSSNZm3sojxtYg8jJ9B9wxfxP6WmsLtNUtQXTxkkdpS0xtZg2R3OTE2SOScZxxwR0vR/UQ1bVI7hVKLaaeRLETuC3k74bBB5UKpwSAeT2rW666iuLQ20C6bLfW8ymO6kVWkIThWBjRSCxBJ5wD2+k/w26aFol1KIPA/Mz+JHbs2+SC2QbYkdsnzfqYjJxvx6UHYUs07YxQr38IZVMi7mOFGRyfagyeoNKea6sH7xRSOzj/AMseU1tXMCupRxlWGCPcVm6hr0ccngggy7d23OOKzbTrSGa3upEBElsG8VD3GAefpwaC7V9astP2RyAIrEEDA298Z+1T6m6hNo1qdoaGWQI7DuoPY/SvNuqbE6ro5vi3mjLuo7nYDhh/z2rW6p3XnT1vcRsfFSKInZySV8rD+n9KDT696puLC9sjt32kzbHHsTwR/UH7Gi068jjvIraeIxibAhkx5STwBn64H3rK6jspdR0S0ljH/Ux+BKA3fxE4cH+tH6xo7X4sWaPY0LK545U4GRn7UGdFqBtupDE64W5h4bsGIGQQPfykVTDELLqdiOIryAkgdvFGP/zn711PUPSa3N1a3GcSQfpb1rWu9FhlljlkXMifpb1FBwdzZSWvUcc8asYJ4isuM4Vz6/uBWtrPTUy6vDqFt6x+FcL/ADL6H/ntXaeApOSASOxNA3WrIkqxjknv8UGgrnAyKeq/zK+9KgIpUqVAqVKlQKs7WtGhukCTJuAYMp9VYdiD6UN1Z1Ra6dbme6Yhc7URBuklfGdqDjnA9SAPeuH1v8Vbq0e0M2lFYbob4R4wa5MeQBlAm0OdwIXdnkdqDpOo+jzMtqYpGEtvOksbk47eh9xXVLjyhsbsZxx39cV5Z+MvUeo2htDBcGG2nDK4RVSZJBtOGlbOAQx/SARtPJo3onomORrHVp725numhSfzMoj3ypkjAGQo3Y2g44oOy1jqW1tpEikctcOC0dtCjzzuvuI0BIHycDv7Vm9P9fWd1cNa4lgulyPAuo/BdiBuIXkgnHOO+Oa8k1S4ns9fuXuLp7Nprhx+bCJLmyYN4exXzkYVFJA8pHxiu26etNJbUIpbeW41K93BpLvfvitwEZN8jgLH2JAQbjyOO1BTF1Nc6vqdxYQTta2MUc/iSRrG1xcBGWJhlwQqkvkYHYc9+OX/AAyiOndRS2RYlSLm2Vm5L4xNG3bglUHHu5rdl/D/AFS01R7zS5rcpI0h23OV2JJ+qN1VfMowMFSDwPbnXs/wzZ78ahe3ha53pKUs1a2j8RVCgbmZiVAUDjBPOe9Bw3UsEel9RRyxqEiNzbT/AMYxHPlJstnGPLKf39M10P4waRO+oabdWkTzOygKIsnMltJ40XIBwD4jc/Feg6l0dp9zcfmLm2WabaqgzF5EVVzgLGTsA5J7dzW3FGFUKoCqoCqqgBQoGAAB2FB5V11pF3rc1nEllNbQxFzc3N2I4yqvt3LEgYljx37Z+M10vW/Qg1CKztxP4MFvnOE8WVgECKAxYADA5yDk49q6rUZnSGRo13OqllX+bHOKwdJ61t5bKO6bKqQRKMf9t1O1gfuKCy06PtxYR2E7y3NuhXAmfaxCHyIfD25Qexz2rU0nRra2QpbW8UKnBIiRU3Edi2O/3ofWdXEUMcsfmR2QBhyArdmrEueqJIL20hmGYbkmNX48kuMqD8Gg66WVQPMwH1NWKQRkdiOCK4fVUvEu7gFPEt3VTHjuvGGU1vdJXwktwuGVoiY2V+4x2+2MUG2BXGXnU7y372MBxIsZYn/euyrhta6JY6guoWsmybG2RfR17H/nxQE2ZvprG6iuRsuED+FIvZsDKn+lc5+Flut7A7zs3jRTkY7FSORXomn20gB8U5JGD61DTNEhtzIYl2lyWbHYk0HB9VdP3Eerw30YLwsuyRRyU9Cf9K63TNKhJlPhcSoVkJ/iB75rf25HNMzAUHH6T0KtvFLbpITbOWIjPO3d3Ard0rQ4be38ADMQzwe3PetZGBHFNIuQfpQB2LQgFIsbR3C9s1RBqytM0IGGXGfoawOmtyXN4vJXxNy+wyORReltm9mJGG2jB+KDeuLxVz6kelKwvFlXcv0+9YVnG/5iXxM4J8v0rbsLdUztGMnJ+tAZXLJZj8/IxOfIMD5rpzQa2Q8Tf60HHalb3XivtJ27uPpTV3ZjX2pUF1Kmp6BUqVI0Hk/48dOXNwlpPBC0wh8VZI0BkZQ+0hxGB5h5MHHxwaN6e/EK4mto4k0m7e9WNUDGMRWfiAY3tM5BReMkYz6DNekZ4pA8UHDdcdIXmpWVpBJNAtxHL4s8wWRY/wBDqVjj5yPMO5H6QfXFb/RmiSWNnFayXHj+ENqPsEWE7hcAnIHufSpzdQwreJaE/wB48bOvyVxkfsc1hax1BPaatbxP5ra5hkEZ/kmTBx/z3oOvurOKUATRJIo5xIiyAH6EU1i0RQeCFCDIAUBFGPTA7Vj6P1IJrqa1kQpMiLKvfEkTEjcue+CKD6avXN1qNpIMeG6yIQf1xyr3x6cgj7UHRT38UYy8ij5JqvU9RjghMrkbOMH0Oe3NcN0ZYeMupW105cxXEsY9D4bDKH9iKt0CEzaLcWtzlmh8eAl/1MqE+G2fpt5oNnVOpJYXtsx5imkWMOoPlJ7Z+D711Irz/p9pnsoTIu5kVcBgSSV7Z/au10m7MsSOVKkjzKe4PqKAtq8/6NsIg2q2rpkC5lZQw8rRTDdwPqSPtXoJoEwwxvvIAd+Cexb4oOL0OyuW0k2oG2aB2jj3chkR/J/lxR2pdNPdwwb/ACSxSJKreodfauwUAdsVCW4Ve559qAb8iSVYt5tu1sdjRNtbKmcdz3PvVUOoo+4KfMvcVmWWrSTeKFGGRiv7UG8SBTiucsJZJ45N52upYce4o3QL0tEQ/wCpSVP2oNehNSuTHGzgZwM4q9XzVdzHuRl9xigwLHXjMFZOx71Zb3u+SRX429vmqNK0Axbh6biR9zmthNOXvjn1NANoNySXU5wGIGfataTtVEcax9qIU5oMnTNOaOSRj2c5ouPT1Ehk9aMY4FA295uZh7UBDIhPzVgwKwpGkEhIPFXm6Yp84oNBrlQcZq9OawLVC/J7g1uWwwKCzFKpU1AqempUD0qanoI7afFPSoOA61shFqml3u07dz28xHICuMoT9xj70Z1xZmR9PnjXcYLtXOP/AGmUqw/qD9q6u7tkkXa6grkHB9x2NTSNQAABig5zU9LkOo2l3GOEjkilHvG+CP2IH9aLXQ8Xxu1OGaERSD+ZQSV/bJ/etgyqPWoLcqdwByR3FALaaRHHNLMow8mPE9mxwCaJFlGA4CgB87vnPvQY1UMkhUeZCQV9cihrXVd5XJxn0NAXY2sSjw0bheMe1aMaBRgDiuZ09PDvpcscSKGUemR3rp80GN1PqEkEaugz51Df/EnBqnqOJpbQspw4AdCPRhzWlq1oJYmT3FDW1uxh8N/bFBmvNKscM27+XePg96r1mOU3EEqE+Hghx9exrah04eEI25FFJbqFA9BQAWtqofeByRg1Cws2SaU/wvz961UQDtUjQA2lhsdyOzHOPmrYrZELHtuOT9aeS9UdzQuqSEplTzQaUYGOKdnArBiupFVc88VZb3hfvQabXK1CS68uRWbJbtzjtmnWJ+3pQSvpiyjHvWpZHyD6UItplaLt02jFBa/Y1lQIVc/Na1QMYoARbknNWR2vvRgFPQDpbgVcop6VA9KmzT0CpUqWaB6VNT0CpUqVAHqobwZNhw204+uKyOlbqSW1HiH+8G5W+o4roXXIIrJ07TTE0mD5WYtj2JoAenYXYyCRslZDj6elEyRmK53AEo64P1FaNrZBGZh/F3op0B7igwLCJhNKdvlbBok6eGI4xg5GKLubhUxUxcDGaCqSwUlW/iHY0YoxQbXy4qLXXlyKC67ugnftUorlSOKy7470GaiISNu0+lAa9959tV3WoFSBiqY4m3A4oi4tN+DQGWsu4Zqc58pqu2i2irytBzt1EzZAHrRcVsxTBrUEIqYUUGfDacAGr1s1HYUVT0FSxAUtgqylQIClilmmzQPT1DNPmgeok0xeohxQTzTVFnFQEooLqVR3UqCdKmpUDinphSoHp6alQKlSqp3xQW5oe8uNopGQ1VPDvFBnaim8A1GzZuM9q0o7TgCrhbqKDMeyLHirEtG7elaPAqSODQCpacYq6O2AoimzQN4Yp8ClmmNBKlUc0qCWabNNTZoJZpA1DeKbxBQW0jVLTgU6yZoHZqbeKhMaAeYg4oNMPVcz4oO2lJNFSrkUA8k/NULc4bBq1oO1O1qCQaCLTHOKhbFtxz2ozwBUlSgkopVYBSoJUqalmgenqNPQPT1GnoHqDLUqrlPFAuKZpQKz/FJah7rfQabXYxQs99gj5qlISVpzaZIoJyXBPFX2MnfNJbXnNWxw4oCFanqA4pNIBQSzTFhWfLegE1QL7INBqmYUmlGK51r5tp+KVtqBeM47ig2J7oAVRLecZFZoLOhq2K3JTB70BMl4cZqP5kkcU8Fp5cGr4rbaKAWWY4xRdgxxzTNCDV8CAUBEi5oZ7cE0SZBUDKKCEcGKvGKpM1VNcUBJxTBxQLzmqhMTQaLzDFVJNmh+TU4I8UBPiUqWylQXmlSNNQPT1GnoJUqalQPUJBxUqZzQCLGAataIGs+/uCtEWVxkUFzYFRVxmqL5jVNk+TzQHNPiom64oa6Q54qENsaBp9RwRmotdk9qnNYA96vSzAFBhqkhlOf00XbWhDH2NaiwDNXiMUGVFY4J9jV1vp6rnA70cXApvFFBXHbAVasYFUvc1U91QGqBSlahI5c1e3NALNMAab8xUJ7bJzTrb0EhPmoiQk1csFMygUEQDmptDmnjcVNpBQQENS8MCoGcVWbkUF4xVqVkS3mGxR0EuaA8ClVYanoLKVKlQKlSpUCp801KgfNMaVKgy9Qh3U2npilSoDpYsiqUhxSpUF2ypKAKVKgYuKhJLxTUqCCTVaX4pUqDOupDmkGNNSoHkTPNJUzSpUBEYxRAalSoIlqlGQaVKgsNA3bYFKlQZ0d7g4qz8wTSpUFWW3U8iHNKlQRa1zzWlaLgUqVAcKVKl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ASEBASEBAUFBAUEBARDxAQFBAPEBAPFBUXFhQUFBQYHCggGBolHRQUITEhJSkrLi4uFx8zOTMsNygtLisBCgoKBQUFDgUFDisZExkrKysrKysrKysrKysrKysrKysrKysrKysrKysrKysrKysrKysrKysrKysrKysrKysrK//AABEIALcBEwMBIgACEQEDEQH/xAAbAAABBQEBAAAAAAAAAAAAAAAEAAECAwUGB//EADsQAAIBAwMCBQIEAwcDBQAAAAECAwAEEQUSIQYxEyJBUWFxgQcUMpFCUqEVI4KiscHwJDNiFlNystL/xAAUAQEAAAAAAAAAAAAAAAAAAAAA/8QAFBEBAAAAAAAAAAAAAAAAAAAAAP/aAAwDAQACEQMRAD8A9wpUqVA1QmPFWUzDNBkNIS2Kk0THNHeAM5qRUCgz0tjgValrRm4Cm8UHtQDpZjvV4hFCi5OajDfZbBoD1jApnlAqY7VlXbEsRQH/AJgY4oeK9y2KFsI35B7UTHZ85oD88VlXTEkitVRxVfhLn5oAdKVhkNR9w2AaomukRgvqe1WJMGOKCizhznPrRKW4FVG5HIX0qM90Qm6gMwKH/NLv2Z83t8VjX+qtFJCT+h2Ck+xPam1IFLqGXB2MCrEeh9KDYmvFDbc8+1NaXockY5FZd/YMbiOZDlQCGX3Hoa04E5zjFAZmkRkYqNPQYmmKYp5UK+VjuQ+nPer7e2dZ5D/A4H71qFRnOKWaDNs9MC+Ip5R2JwfTPer0tYlXaSMD3rO6znkjsp5Imw6IWHzj0onTIhLbxs/d41J+4oNDIC5XkAcUyTgoGPAxXEdNXM2dVtmYtHE7G2f1Csudufg5oW91W5/sS2uFBdw0fjhOTsD7XOPjFBvdV660BtSnaS5jib2IbiidQ1xku4rUL5pIzICO+AcH/WsXqyRZ7W3MCl9s9vLnHOFYE/fGaO1HSpm1Szuk5iSGSOQfD4wf6CgA1XXLmKZ4948pHfGeQD/vSrS1bpUTTPIWPmIPf2AH+1NQdTT01KgelSpUAV/MVqqaY7Qauv7feOKb8rlQD6UAcs5wPmq7Jn3EHtWmLNeKtWECgAihO45qaWfOaPApnYAZoJKOKqaIZzVAutwyvIoHWNUMXhDH62C59jQbCgVUblc4zzQNv4m8HPlI7VRFHtu2BzhlBHtmgvutSKzRpjh/X5qy9uSkkef0scfeq9ZsWcIyfqRgR8j1FTvLQzRqDwwII+CKADVkC3MDk8Nlfv6VdeuUuIiP0sCp9s+lH3FisgTf3Ugg/Iq8wKcZGcdqDLhhkjmc4yjcj4NF3FuZY2U8ZFFQyA5x6HFQnvI0BLHgdz7UAH9jh41STnGCD65HrWi1upABGQPes3XNejtrcXB80eVG4HgbjgH+tBX/AFE0DWzSL/cTSpFv/kd/0Z+CcD70HQkACnHauZ1a7uY7hx4e+BlUoRnKnsQaJ0PWkaGTcGBgbbIpGSPUEe4waDdNYC9TxM0yqQHhbZIG7g+n2reSQEBhyCAQfg1wlx07L/ad3Kq/3M8SBgB/GuRmg2L7XSLi0gbymdXIzwCy8kA041QQ3yW7MSZULL6jK0j04JkUXGcoVaB8+eNgMd60LbRY1ZHY7nTOxiMEZ70AnXMTvYXEcYy7xlV+pqvRHuGtIY2Qo4iVW79wMHmuibHr2+aqW7jJ2h1J7AAjJNAFp2jJGjr/ABSZ3n3q3TNKjhi8JeY8scHGOTkjH1zQusa1GjGHkyMp4BxtB7c1yH4c6xdOdSs5X/6mCQSQkjvG+QO/plf81B2GrXltYw+I6BYwQDgDAJowalAdmJU8wVk8w8wYZBFcHpeoPrGmapbzJtnjaaAqcEpMgyn7MP6Vz/SGnwXuglmnKXESSxpg4aKVOUBHfH6ePY0HsTTYONrH5AGKevPOiOpr0afbCeIvKEYM5zkgO23PyF2j7UqD0ilSpUCp6alQJjihpLwAZ9B3NW3CZUj3BrG0wOI3jkHmBYA+49KAnUdR2xh05BI/Y0XZliAT6jNZ0emE2xjz74+OeK1LJCqKG7gAUFpqMqblI9xUzSoMXTLaSHch5XcSp+D6Ubc2KyqA47HI+DUF1NPzJtzw/h+Iv/kucHH0/wB6strwNJJHnzJgkeoB7UE4IAvr2q4IpO71965PR9Qkl1C7hfymEoVH80bjg/0NaGkak5lvYGXDwsCh9HR1ypH3yPtQbryKO5A+tVz3SoQCeT2HvXM9O3yXtq5kbDeJJG65wyOrEdvtU+prowpayBGkUSqjsv6lBGNxHtQbVrq0byvDnEqqGKnuVPqKxun9SlN/fW0p/wC2Y5I/mOQcH9wazNRtZv7SsruBcoEeKcDuY2wQfsRW3eaE/wCfjvYWwTAYJ09HTO5T9Qc/vQD2d46alcWrt5ZIFuIM9+DtkH2O0/ehOjrxmW7gu1IminlXDA+eEnKMvuCDW7daGklzDdE4liVlBHqrdx9KM/Lwu5YbS6nYxUjIP8rY+o4NBxGn9PyvpN9aMSQz3At93JVCSyAH4zWnd6LLeaVFBN5J1EJJHGJYyCGH3Ga6eS4ii2h3RNxCqGZU3MTgAZ7kmsy+6ptYbyCycv8AmZuYkEUpVhjJO/G3gAk88Y5oL/yLsY2ZsOqbXxyG+f8AWiIbFF3cAlwA3yPai6YCgC1C7jtoWkYYjQDge2cYrB6s6u/IvZl0zb3EyRGQfwlyOSfTg5+xqP4lyn8tFCP1T3EUf23ZNCfi5pYm0eZB+qLwpUx3zGRkD/DuoOhbqCIXRtsHxBtLewDdjXO6/wBU3CaglgiYeWMvC4H6gM9ifXjmuT6fu7+D8tqOw3Mc6JBOhwJIXXjd+4NdX1bpU9zc6Xe2ow9uzMQRyY3A3o37Y+9Bl9fazfWulxPKB43jGOTGcMOSjcenGPvUNEtY5o47qSVoyvhzRMmMMRzjGea7bqvSobq0aO4QlMo+BjcjjsftXJaZ06I1CQhig4VOTgDkY9hQU6lNNBrEN+Immsbi3CccmCXHcj6jH+L4oyytJzrgvok/6ea2EEwA74xtY/IKqPpXR9P36SLLCQC0OMx4HHxj6im6b6ot7uS4hi8rwEB09QDkdvqCKDP6b6YlttQvroN/d3TBpE4A3js4A+rfvRth0baw+J4YKh3dmVcAYYk4+2ap6Z1+SW7vLaUgmIhoiONyZIrK0bq+aXVrmzKYVFBKnupBxkfBBFB21vaRxoqKoCqMAU1cpqdpq3jSeC6mLd5MnBxT0HaUqVKgVKlSoFUCAOTip1yHVutmG+0+FztinZ13nhQ4GQCaDq1lXOARkDOPXFUQ36yI7RncVLKR6hl7g1zGqXgg1Sww/kuFmgcZyC4Xeh/ysPvSshJaX94pQmC5KTwv/Csu3bIp/YH70GsuuiW0/MQjjOHB7qVba4+owayuo+oJLR7OU8wSTpDNn+HxOFb98UN0/odwbfULeQlFlnklt3Xjb4nP/wBsn71oXHS5ubVYLts4C5YcksvZvjtQQ6qlEN5ptxnAMj27n/wlXjP+JVqOplodYtZVU+FPBJDMw7BwQ0ZP+YfetjULOBLYfmTmKEBmcgnAX+IgAmgumerdP1B5UtJPEaAKWLI6DDEgFSwGf09/pQUPp8y6wLhF/uXtvClx/MrZRv6mtL+yXF+blW8jQiORPfaSVP1GT+9ZmndS3Lak9pcQ28EeH/L5uUlubkLyGSJeVXAJOf61xvUXWGoWWu+EZJJ7fyeFZosStKJlIRVIXurnuTyFoPSf/T8IkaRBsZzufb2ZvfHvQmodR2UFzDZSFmuJiNkSxvJkH+InGAPfmuI1f8R9VsrmJL6whSJ8PsiZpZWjzhtjhsMy5XggZJAA5zWb+Nur31vPaPDdyLbyo0kSQgJtkjKHDMD5lO4Nz9MY5oOt/EnriXSRD4dkJVl37X3lEUpjKlQpOfMCPv7Ub1/raR6aJ/zNxbh/DZZLSJZpSGXITzDaoORySvOBnnFc/wDjABd6JBdxjKhre4HcERTIV5HwZFPxipdP30d30vNG8qborK4t5Gznw3iVhExGM9ghHGT6UGv0Zq811pGbR2FzGZIVkvybhmdTkPIVxklWBHtn1xXEfgvdzXF7dia7myCLpoY2VI5py5WUyLjPBKDaCBz60b+AclzGtzFLbTpC3hzRSyRukW8AhwCwHcbMYz2NFRfhtf2+pzXdheRRJKZ8s6GSSNZm3sojxtYg8jJ9B9wxfxP6WmsLtNUtQXTxkkdpS0xtZg2R3OTE2SOScZxxwR0vR/UQ1bVI7hVKLaaeRLETuC3k74bBB5UKpwSAeT2rW666iuLQ20C6bLfW8ymO6kVWkIThWBjRSCxBJ5wD2+k/w26aFol1KIPA/Mz+JHbs2+SC2QbYkdsnzfqYjJxvx6UHYUs07YxQr38IZVMi7mOFGRyfagyeoNKea6sH7xRSOzj/AMseU1tXMCupRxlWGCPcVm6hr0ccngggy7d23OOKzbTrSGa3upEBElsG8VD3GAefpwaC7V9astP2RyAIrEEDA298Z+1T6m6hNo1qdoaGWQI7DuoPY/SvNuqbE6ro5vi3mjLuo7nYDhh/z2rW6p3XnT1vcRsfFSKInZySV8rD+n9KDT696puLC9sjt32kzbHHsTwR/UH7Gi068jjvIraeIxibAhkx5STwBn64H3rK6jspdR0S0ljH/Ux+BKA3fxE4cH+tH6xo7X4sWaPY0LK545U4GRn7UGdFqBtupDE64W5h4bsGIGQQPfykVTDELLqdiOIryAkgdvFGP/zn711PUPSa3N1a3GcSQfpb1rWu9FhlljlkXMifpb1FBwdzZSWvUcc8asYJ4isuM4Vz6/uBWtrPTUy6vDqFt6x+FcL/ADL6H/ntXaeApOSASOxNA3WrIkqxjknv8UGgrnAyKeq/zK+9KgIpUqVAqVKlQKs7WtGhukCTJuAYMp9VYdiD6UN1Z1Ra6dbme6Yhc7URBuklfGdqDjnA9SAPeuH1v8Vbq0e0M2lFYbob4R4wa5MeQBlAm0OdwIXdnkdqDpOo+jzMtqYpGEtvOksbk47eh9xXVLjyhsbsZxx39cV5Z+MvUeo2htDBcGG2nDK4RVSZJBtOGlbOAQx/SARtPJo3onomORrHVp725numhSfzMoj3ypkjAGQo3Y2g44oOy1jqW1tpEikctcOC0dtCjzzuvuI0BIHycDv7Vm9P9fWd1cNa4lgulyPAuo/BdiBuIXkgnHOO+Oa8k1S4ns9fuXuLp7Nprhx+bCJLmyYN4exXzkYVFJA8pHxiu26etNJbUIpbeW41K93BpLvfvitwEZN8jgLH2JAQbjyOO1BTF1Nc6vqdxYQTta2MUc/iSRrG1xcBGWJhlwQqkvkYHYc9+OX/AAyiOndRS2RYlSLm2Vm5L4xNG3bglUHHu5rdl/D/AFS01R7zS5rcpI0h23OV2JJ+qN1VfMowMFSDwPbnXs/wzZ78ahe3ha53pKUs1a2j8RVCgbmZiVAUDjBPOe9Bw3UsEel9RRyxqEiNzbT/AMYxHPlJstnGPLKf39M10P4waRO+oabdWkTzOygKIsnMltJ40XIBwD4jc/Feg6l0dp9zcfmLm2WabaqgzF5EVVzgLGTsA5J7dzW3FGFUKoCqoCqqgBQoGAAB2FB5V11pF3rc1nEllNbQxFzc3N2I4yqvt3LEgYljx37Z+M10vW/Qg1CKztxP4MFvnOE8WVgECKAxYADA5yDk49q6rUZnSGRo13OqllX+bHOKwdJ61t5bKO6bKqQRKMf9t1O1gfuKCy06PtxYR2E7y3NuhXAmfaxCHyIfD25Qexz2rU0nRra2QpbW8UKnBIiRU3Edi2O/3ofWdXEUMcsfmR2QBhyArdmrEueqJIL20hmGYbkmNX48kuMqD8Gg66WVQPMwH1NWKQRkdiOCK4fVUvEu7gFPEt3VTHjuvGGU1vdJXwktwuGVoiY2V+4x2+2MUG2BXGXnU7y372MBxIsZYn/euyrhta6JY6guoWsmybG2RfR17H/nxQE2ZvprG6iuRsuED+FIvZsDKn+lc5+Flut7A7zs3jRTkY7FSORXomn20gB8U5JGD61DTNEhtzIYl2lyWbHYk0HB9VdP3Eerw30YLwsuyRRyU9Cf9K63TNKhJlPhcSoVkJ/iB75rf25HNMzAUHH6T0KtvFLbpITbOWIjPO3d3Ard0rQ4be38ADMQzwe3PetZGBHFNIuQfpQB2LQgFIsbR3C9s1RBqytM0IGGXGfoawOmtyXN4vJXxNy+wyORReltm9mJGG2jB+KDeuLxVz6kelKwvFlXcv0+9YVnG/5iXxM4J8v0rbsLdUztGMnJ+tAZXLJZj8/IxOfIMD5rpzQa2Q8Tf60HHalb3XivtJ27uPpTV3ZjX2pUF1Kmp6BUqVI0Hk/48dOXNwlpPBC0wh8VZI0BkZQ+0hxGB5h5MHHxwaN6e/EK4mto4k0m7e9WNUDGMRWfiAY3tM5BReMkYz6DNekZ4pA8UHDdcdIXmpWVpBJNAtxHL4s8wWRY/wBDqVjj5yPMO5H6QfXFb/RmiSWNnFayXHj+ENqPsEWE7hcAnIHufSpzdQwreJaE/wB48bOvyVxkfsc1hax1BPaatbxP5ra5hkEZ/kmTBx/z3oOvurOKUATRJIo5xIiyAH6EU1i0RQeCFCDIAUBFGPTA7Vj6P1IJrqa1kQpMiLKvfEkTEjcue+CKD6avXN1qNpIMeG6yIQf1xyr3x6cgj7UHRT38UYy8ij5JqvU9RjghMrkbOMH0Oe3NcN0ZYeMupW105cxXEsY9D4bDKH9iKt0CEzaLcWtzlmh8eAl/1MqE+G2fpt5oNnVOpJYXtsx5imkWMOoPlJ7Z+D711Irz/p9pnsoTIu5kVcBgSSV7Z/au10m7MsSOVKkjzKe4PqKAtq8/6NsIg2q2rpkC5lZQw8rRTDdwPqSPtXoJoEwwxvvIAd+Cexb4oOL0OyuW0k2oG2aB2jj3chkR/J/lxR2pdNPdwwb/ACSxSJKreodfauwUAdsVCW4Ve559qAb8iSVYt5tu1sdjRNtbKmcdz3PvVUOoo+4KfMvcVmWWrSTeKFGGRiv7UG8SBTiucsJZJ45N52upYce4o3QL0tEQ/wCpSVP2oNehNSuTHGzgZwM4q9XzVdzHuRl9xigwLHXjMFZOx71Zb3u+SRX429vmqNK0Axbh6biR9zmthNOXvjn1NANoNySXU5wGIGfataTtVEcax9qIU5oMnTNOaOSRj2c5ouPT1Ehk9aMY4FA295uZh7UBDIhPzVgwKwpGkEhIPFXm6Yp84oNBrlQcZq9OawLVC/J7g1uWwwKCzFKpU1AqempUD0qanoI7afFPSoOA61shFqml3u07dz28xHICuMoT9xj70Z1xZmR9PnjXcYLtXOP/AGmUqw/qD9q6u7tkkXa6grkHB9x2NTSNQAABig5zU9LkOo2l3GOEjkilHvG+CP2IH9aLXQ8Xxu1OGaERSD+ZQSV/bJ/etgyqPWoLcqdwByR3FALaaRHHNLMow8mPE9mxwCaJFlGA4CgB87vnPvQY1UMkhUeZCQV9cihrXVd5XJxn0NAXY2sSjw0bheMe1aMaBRgDiuZ09PDvpcscSKGUemR3rp80GN1PqEkEaugz51Df/EnBqnqOJpbQspw4AdCPRhzWlq1oJYmT3FDW1uxh8N/bFBmvNKscM27+XePg96r1mOU3EEqE+Hghx9exrah04eEI25FFJbqFA9BQAWtqofeByRg1Cws2SaU/wvz961UQDtUjQA2lhsdyOzHOPmrYrZELHtuOT9aeS9UdzQuqSEplTzQaUYGOKdnArBiupFVc88VZb3hfvQabXK1CS68uRWbJbtzjtmnWJ+3pQSvpiyjHvWpZHyD6UItplaLt02jFBa/Y1lQIVc/Na1QMYoARbknNWR2vvRgFPQDpbgVcop6VA9KmzT0CpUqWaB6VNT0CpUqVAHqobwZNhw204+uKyOlbqSW1HiH+8G5W+o4roXXIIrJ07TTE0mD5WYtj2JoAenYXYyCRslZDj6elEyRmK53AEo64P1FaNrZBGZh/F3op0B7igwLCJhNKdvlbBok6eGI4xg5GKLubhUxUxcDGaCqSwUlW/iHY0YoxQbXy4qLXXlyKC67ugnftUorlSOKy7470GaiISNu0+lAa9959tV3WoFSBiqY4m3A4oi4tN+DQGWsu4Zqc58pqu2i2irytBzt1EzZAHrRcVsxTBrUEIqYUUGfDacAGr1s1HYUVT0FSxAUtgqylQIClilmmzQPT1DNPmgeok0xeohxQTzTVFnFQEooLqVR3UqCdKmpUDinphSoHp6alQKlSqp3xQW5oe8uNopGQ1VPDvFBnaim8A1GzZuM9q0o7TgCrhbqKDMeyLHirEtG7elaPAqSODQCpacYq6O2AoimzQN4Yp8ClmmNBKlUc0qCWabNNTZoJZpA1DeKbxBQW0jVLTgU6yZoHZqbeKhMaAeYg4oNMPVcz4oO2lJNFSrkUA8k/NULc4bBq1oO1O1qCQaCLTHOKhbFtxz2ozwBUlSgkopVYBSoJUqalmgenqNPQPT1GnoHqDLUqrlPFAuKZpQKz/FJah7rfQabXYxQs99gj5qlISVpzaZIoJyXBPFX2MnfNJbXnNWxw4oCFanqA4pNIBQSzTFhWfLegE1QL7INBqmYUmlGK51r5tp+KVtqBeM47ig2J7oAVRLecZFZoLOhq2K3JTB70BMl4cZqP5kkcU8Fp5cGr4rbaKAWWY4xRdgxxzTNCDV8CAUBEi5oZ7cE0SZBUDKKCEcGKvGKpM1VNcUBJxTBxQLzmqhMTQaLzDFVJNmh+TU4I8UBPiUqWylQXmlSNNQPT1GnoJUqalQPUJBxUqZzQCLGAataIGs+/uCtEWVxkUFzYFRVxmqL5jVNk+TzQHNPiom64oa6Q54qENsaBp9RwRmotdk9qnNYA96vSzAFBhqkhlOf00XbWhDH2NaiwDNXiMUGVFY4J9jV1vp6rnA70cXApvFFBXHbAVasYFUvc1U91QGqBSlahI5c1e3NALNMAab8xUJ7bJzTrb0EhPmoiQk1csFMygUEQDmptDmnjcVNpBQQENS8MCoGcVWbkUF4xVqVkS3mGxR0EuaA8ClVYanoLKVKlQKlSpUCp801KgfNMaVKgy9Qh3U2npilSoDpYsiqUhxSpUF2ypKAKVKgYuKhJLxTUqCCTVaX4pUqDOupDmkGNNSoHkTPNJUzSpUBEYxRAalSoIlqlGQaVKgsNA3bYFKlQZ0d7g4qz8wTSpUFWW3U8iHNKlQRa1zzWlaLgUqVAcKVKlQf/2Q=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7" y="2057400"/>
            <a:ext cx="3967266" cy="264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8877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Credibility Insight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610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First Law of Leadership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“</a:t>
            </a:r>
            <a:r>
              <a:rPr lang="en-US" sz="2800" b="1" dirty="0" smtClean="0">
                <a:solidFill>
                  <a:srgbClr val="FFFF00"/>
                </a:solidFill>
              </a:rPr>
              <a:t>If we don’t believe </a:t>
            </a:r>
            <a:r>
              <a:rPr lang="en-US" sz="2800" b="1" u="sng" dirty="0" smtClean="0">
                <a:solidFill>
                  <a:srgbClr val="FFFF00"/>
                </a:solidFill>
              </a:rPr>
              <a:t>in</a:t>
            </a:r>
            <a:r>
              <a:rPr lang="en-US" sz="2800" b="1" dirty="0" smtClean="0">
                <a:solidFill>
                  <a:srgbClr val="FFFF00"/>
                </a:solidFill>
              </a:rPr>
              <a:t> the messenger, we won’t believe in the message</a:t>
            </a:r>
          </a:p>
          <a:p>
            <a:pPr eaLnBrk="1" hangingPunct="1">
              <a:buFont typeface="Wingdings" pitchFamily="2" charset="2"/>
              <a:buChar char="•"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94040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(w)Right Change Model</a:t>
            </a:r>
            <a:r>
              <a:rPr lang="en-US" sz="1000" smtClean="0"/>
              <a:t> </a:t>
            </a:r>
            <a:r>
              <a:rPr lang="en-US" sz="1400" smtClean="0"/>
              <a:t> TM</a:t>
            </a:r>
            <a:endParaRPr lang="en-US" sz="1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Trust,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Leadership Skills</a:t>
            </a:r>
            <a:r>
              <a:rPr lang="en-US" sz="2800" dirty="0" smtClean="0"/>
              <a:t>, Sharpen the Saw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Marshall: </a:t>
            </a:r>
            <a:r>
              <a:rPr lang="en-US" sz="2800" dirty="0">
                <a:solidFill>
                  <a:srgbClr val="00FF00"/>
                </a:solidFill>
              </a:rPr>
              <a:t>Urgency-Opportunity, </a:t>
            </a:r>
            <a:r>
              <a:rPr lang="en-US" sz="2800" dirty="0"/>
              <a:t>Focus, </a:t>
            </a:r>
            <a:r>
              <a:rPr lang="en-US" sz="2800" dirty="0">
                <a:solidFill>
                  <a:srgbClr val="00FF00"/>
                </a:solidFill>
              </a:rPr>
              <a:t>Bright spots, Coalitions</a:t>
            </a:r>
            <a:r>
              <a:rPr lang="en-US" sz="2800" dirty="0"/>
              <a:t>/Networks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Map: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Political Terrain </a:t>
            </a:r>
            <a:r>
              <a:rPr lang="en-US" sz="2800" dirty="0" smtClean="0"/>
              <a:t>(Stakeholders), </a:t>
            </a:r>
            <a:r>
              <a:rPr lang="en-US" sz="2800" dirty="0" smtClean="0">
                <a:solidFill>
                  <a:srgbClr val="00FF00"/>
                </a:solidFill>
              </a:rPr>
              <a:t>Disruptive Technologies,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Message: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Vision,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Motivate:</a:t>
            </a:r>
            <a:r>
              <a:rPr lang="en-US" sz="2800" dirty="0" smtClean="0"/>
              <a:t> Communicate with the </a:t>
            </a:r>
            <a:r>
              <a:rPr lang="en-US" sz="2800" dirty="0" smtClean="0">
                <a:solidFill>
                  <a:srgbClr val="00FF00"/>
                </a:solidFill>
              </a:rPr>
              <a:t>Elephant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00FF00"/>
                </a:solidFill>
              </a:rPr>
              <a:t>Rider, Path</a:t>
            </a:r>
            <a:r>
              <a:rPr lang="en-US" sz="2800" dirty="0" smtClean="0"/>
              <a:t>, Small Wins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Manage:</a:t>
            </a:r>
            <a:r>
              <a:rPr lang="en-US" sz="2800" dirty="0" smtClean="0"/>
              <a:t> Clear Hurdles, </a:t>
            </a:r>
            <a:r>
              <a:rPr lang="en-US" sz="2800" dirty="0" smtClean="0">
                <a:solidFill>
                  <a:srgbClr val="00FF00"/>
                </a:solidFill>
              </a:rPr>
              <a:t>Overcome Resistance</a:t>
            </a:r>
            <a:r>
              <a:rPr lang="en-US" sz="2800" dirty="0" smtClean="0"/>
              <a:t>, Keep an eye out for </a:t>
            </a:r>
            <a:r>
              <a:rPr lang="en-US" sz="2800" dirty="0" smtClean="0">
                <a:solidFill>
                  <a:srgbClr val="00FF00"/>
                </a:solidFill>
              </a:rPr>
              <a:t>Grendel’s Mother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118793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2) Marshall: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Urgency - Opportunity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800600" cy="5029200"/>
          </a:xfrm>
        </p:spPr>
        <p:txBody>
          <a:bodyPr/>
          <a:lstStyle/>
          <a:p>
            <a:pPr marL="400050">
              <a:lnSpc>
                <a:spcPct val="90000"/>
              </a:lnSpc>
            </a:pPr>
            <a:r>
              <a:rPr lang="en-US" sz="2400" dirty="0">
                <a:solidFill>
                  <a:srgbClr val="00FF00"/>
                </a:solidFill>
              </a:rPr>
              <a:t>Discovery process </a:t>
            </a:r>
            <a:r>
              <a:rPr lang="en-US" sz="2400" dirty="0"/>
              <a:t>step back and examine the big picture to identify critical issues </a:t>
            </a:r>
          </a:p>
          <a:p>
            <a:pPr marL="400050">
              <a:lnSpc>
                <a:spcPct val="90000"/>
              </a:lnSpc>
            </a:pPr>
            <a:r>
              <a:rPr lang="en-US" sz="2400" dirty="0"/>
              <a:t>Understand the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vulnerability</a:t>
            </a:r>
            <a:r>
              <a:rPr lang="en-US" sz="2400" dirty="0"/>
              <a:t> in the organization (or, create it - Cortez)</a:t>
            </a:r>
          </a:p>
          <a:p>
            <a:pPr marL="400050">
              <a:lnSpc>
                <a:spcPct val="90000"/>
              </a:lnSpc>
            </a:pPr>
            <a:r>
              <a:rPr lang="en-US" sz="2400" dirty="0"/>
              <a:t>Who are the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antagonists </a:t>
            </a:r>
            <a:r>
              <a:rPr lang="en-US" sz="2400" dirty="0"/>
              <a:t>(unite against)?  </a:t>
            </a:r>
          </a:p>
          <a:p>
            <a:pPr marL="400050">
              <a:lnSpc>
                <a:spcPct val="90000"/>
              </a:lnSpc>
            </a:pPr>
            <a:r>
              <a:rPr lang="en-US" sz="2400" dirty="0"/>
              <a:t>Achieved when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75% </a:t>
            </a:r>
            <a:r>
              <a:rPr lang="en-US" sz="2400" dirty="0"/>
              <a:t>of your leadership </a:t>
            </a:r>
            <a:r>
              <a:rPr lang="en-US" sz="2400" dirty="0" smtClean="0"/>
              <a:t>team is </a:t>
            </a:r>
            <a:r>
              <a:rPr lang="en-US" sz="2400" dirty="0"/>
              <a:t>honestly convinced </a:t>
            </a:r>
          </a:p>
          <a:p>
            <a:endParaRPr lang="en-US" sz="2400" dirty="0"/>
          </a:p>
        </p:txBody>
      </p:sp>
      <p:pic>
        <p:nvPicPr>
          <p:cNvPr id="11266" name="Picture 2" descr="https://encrypted-tbn0.gstatic.com/images?q=tbn:ANd9GcSjmxqkE_Zzjkmqdc18J1EYBxGjwuKwxnqIJrXSUSEO4_a1pPB4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382553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949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2) </a:t>
            </a:r>
            <a:r>
              <a:rPr lang="en-US" dirty="0" smtClean="0">
                <a:solidFill>
                  <a:srgbClr val="00FF00"/>
                </a:solidFill>
              </a:rPr>
              <a:t>Marshall: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</a:t>
            </a:r>
            <a:r>
              <a:rPr lang="en-US" dirty="0"/>
              <a:t>a Powerful </a:t>
            </a:r>
            <a:r>
              <a:rPr lang="en-US" dirty="0" smtClean="0"/>
              <a:t>Coalition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00200"/>
            <a:ext cx="5791200" cy="4525963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High Performance Teams</a:t>
            </a:r>
          </a:p>
          <a:p>
            <a:pPr marL="514350" indent="-457200"/>
            <a:r>
              <a:rPr lang="en-US" sz="2000" dirty="0" smtClean="0"/>
              <a:t>they </a:t>
            </a:r>
            <a:r>
              <a:rPr lang="en-US" sz="2000" dirty="0"/>
              <a:t>contain people with special skills</a:t>
            </a:r>
          </a:p>
          <a:p>
            <a:pPr marL="514350" indent="-457200"/>
            <a:r>
              <a:rPr lang="en-US" sz="2000" dirty="0"/>
              <a:t>they commit to a common purpose, establish specific goals</a:t>
            </a:r>
          </a:p>
          <a:p>
            <a:pPr marL="514350" indent="-457200"/>
            <a:r>
              <a:rPr lang="en-US" sz="2000" dirty="0"/>
              <a:t>they have the leadership and structure to provide focus and direction</a:t>
            </a:r>
          </a:p>
          <a:p>
            <a:pPr marL="514350" indent="-457200"/>
            <a:r>
              <a:rPr lang="en-US" sz="2000" dirty="0"/>
              <a:t>they hold themselves accountable at both the individual and team levels</a:t>
            </a:r>
          </a:p>
          <a:p>
            <a:pPr marL="514350" indent="-457200"/>
            <a:r>
              <a:rPr lang="en-US" sz="2000" dirty="0"/>
              <a:t>there is high mutual trust among members</a:t>
            </a:r>
          </a:p>
          <a:p>
            <a:pPr marL="914400" lvl="1" indent="-457200" eaLnBrk="1" hangingPunct="1"/>
            <a:r>
              <a:rPr lang="en-US" sz="2000" dirty="0">
                <a:solidFill>
                  <a:srgbClr val="00FF00"/>
                </a:solidFill>
              </a:rPr>
              <a:t>Size 5-7 people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Spirit of Cooperation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	Swift Trust: Leaders go first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4338" name="Picture 2" descr="https://encrypted-tbn1.gstatic.com/images?q=tbn:ANd9GcSIEy79eZNu72gbA54KcX9sUd03ln2xmkDnY6bC77Kkbvk81nPD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854983" cy="255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9" y="4254381"/>
            <a:ext cx="285498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812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35832</TotalTime>
  <Words>1388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Default Design</vt:lpstr>
      <vt:lpstr>(Successfully) Enacting Organizational Change</vt:lpstr>
      <vt:lpstr>Develop your own Change Path </vt:lpstr>
      <vt:lpstr>The (w)Right Change Model  TM</vt:lpstr>
      <vt:lpstr>1) ME: What do followers want from (change) leaders? </vt:lpstr>
      <vt:lpstr>Credible Leader</vt:lpstr>
      <vt:lpstr>Credibility Insight</vt:lpstr>
      <vt:lpstr>The (w)Right Change Model  TM</vt:lpstr>
      <vt:lpstr>2) Marshall: Urgency - Opportunity</vt:lpstr>
      <vt:lpstr>2) Marshall:  Create a Powerful Coalition</vt:lpstr>
      <vt:lpstr>The (w)Right Change Model  TM</vt:lpstr>
      <vt:lpstr>3) MAP: Forces of Change </vt:lpstr>
      <vt:lpstr>3) MAP: Force Field Analysis Kurt Lewin</vt:lpstr>
      <vt:lpstr>Lewin’s Force Field Steps</vt:lpstr>
      <vt:lpstr>Reflection Time</vt:lpstr>
      <vt:lpstr>4) Message: Inspire a Shared Vision</vt:lpstr>
      <vt:lpstr> Vision: on a clear day you can see forever</vt:lpstr>
      <vt:lpstr>Strategic Visioning</vt:lpstr>
      <vt:lpstr>Write down the First thing that comes to mind …</vt:lpstr>
      <vt:lpstr>Vision: Cheering About Key Values</vt:lpstr>
      <vt:lpstr>Enlist Others Develop a shared sense of destiny </vt:lpstr>
      <vt:lpstr>Language of Change Leaders:  Enlist Others</vt:lpstr>
      <vt:lpstr>Power of Emotional Appeals</vt:lpstr>
      <vt:lpstr>And now for something …</vt:lpstr>
      <vt:lpstr>5 Motivate: </vt:lpstr>
      <vt:lpstr>Direct the Rider analytical / rational</vt:lpstr>
      <vt:lpstr>Direct the Elephant:  Putting Feelings First</vt:lpstr>
      <vt:lpstr>Shape the Path</vt:lpstr>
      <vt:lpstr>6) Manage: Cynicism about Change </vt:lpstr>
      <vt:lpstr>Reflection Questions</vt:lpstr>
      <vt:lpstr>The (w)Right Change Model  TM</vt:lpstr>
    </vt:vector>
  </TitlesOfParts>
  <Company>Faculty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wright</dc:creator>
  <cp:lastModifiedBy>Barry Wright</cp:lastModifiedBy>
  <cp:revision>134</cp:revision>
  <cp:lastPrinted>2015-05-11T19:57:31Z</cp:lastPrinted>
  <dcterms:created xsi:type="dcterms:W3CDTF">2008-06-02T15:43:02Z</dcterms:created>
  <dcterms:modified xsi:type="dcterms:W3CDTF">2019-03-27T22:36:04Z</dcterms:modified>
</cp:coreProperties>
</file>