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508" r:id="rId2"/>
    <p:sldId id="586" r:id="rId3"/>
    <p:sldId id="525" r:id="rId4"/>
    <p:sldId id="613" r:id="rId5"/>
    <p:sldId id="382" r:id="rId6"/>
    <p:sldId id="471" r:id="rId7"/>
    <p:sldId id="595" r:id="rId8"/>
    <p:sldId id="596" r:id="rId9"/>
    <p:sldId id="598" r:id="rId10"/>
    <p:sldId id="614" r:id="rId11"/>
    <p:sldId id="600" r:id="rId12"/>
    <p:sldId id="601" r:id="rId13"/>
    <p:sldId id="602" r:id="rId14"/>
    <p:sldId id="603" r:id="rId15"/>
    <p:sldId id="604" r:id="rId16"/>
    <p:sldId id="605" r:id="rId17"/>
    <p:sldId id="608" r:id="rId18"/>
    <p:sldId id="609" r:id="rId19"/>
    <p:sldId id="610" r:id="rId20"/>
    <p:sldId id="611" r:id="rId21"/>
    <p:sldId id="612" r:id="rId22"/>
    <p:sldId id="615" r:id="rId23"/>
    <p:sldId id="635" r:id="rId24"/>
    <p:sldId id="616" r:id="rId25"/>
    <p:sldId id="618" r:id="rId26"/>
    <p:sldId id="619" r:id="rId27"/>
    <p:sldId id="620" r:id="rId28"/>
    <p:sldId id="621" r:id="rId29"/>
    <p:sldId id="622" r:id="rId30"/>
    <p:sldId id="623" r:id="rId31"/>
    <p:sldId id="625" r:id="rId32"/>
    <p:sldId id="626" r:id="rId33"/>
    <p:sldId id="627" r:id="rId34"/>
    <p:sldId id="628" r:id="rId35"/>
    <p:sldId id="630" r:id="rId36"/>
    <p:sldId id="634" r:id="rId37"/>
    <p:sldId id="528" r:id="rId38"/>
    <p:sldId id="532" r:id="rId39"/>
    <p:sldId id="533" r:id="rId40"/>
    <p:sldId id="535" r:id="rId41"/>
    <p:sldId id="529" r:id="rId42"/>
    <p:sldId id="530" r:id="rId43"/>
    <p:sldId id="514" r:id="rId44"/>
    <p:sldId id="515" r:id="rId45"/>
    <p:sldId id="516" r:id="rId46"/>
    <p:sldId id="537" r:id="rId47"/>
    <p:sldId id="517" r:id="rId48"/>
    <p:sldId id="538" r:id="rId49"/>
    <p:sldId id="518" r:id="rId50"/>
    <p:sldId id="569" r:id="rId51"/>
    <p:sldId id="503" r:id="rId52"/>
    <p:sldId id="555" r:id="rId53"/>
    <p:sldId id="556" r:id="rId54"/>
    <p:sldId id="557" r:id="rId55"/>
    <p:sldId id="558" r:id="rId56"/>
    <p:sldId id="563" r:id="rId57"/>
    <p:sldId id="564" r:id="rId58"/>
    <p:sldId id="565" r:id="rId59"/>
    <p:sldId id="567" r:id="rId60"/>
    <p:sldId id="568" r:id="rId61"/>
    <p:sldId id="485" r:id="rId62"/>
    <p:sldId id="561" r:id="rId63"/>
    <p:sldId id="562" r:id="rId64"/>
    <p:sldId id="583" r:id="rId65"/>
    <p:sldId id="585" r:id="rId66"/>
    <p:sldId id="576" r:id="rId67"/>
    <p:sldId id="580" r:id="rId68"/>
    <p:sldId id="571" r:id="rId69"/>
    <p:sldId id="572" r:id="rId70"/>
    <p:sldId id="573" r:id="rId71"/>
    <p:sldId id="574" r:id="rId72"/>
    <p:sldId id="575" r:id="rId73"/>
    <p:sldId id="315" r:id="rId74"/>
    <p:sldId id="584" r:id="rId7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CCFF"/>
    <a:srgbClr val="3333FF"/>
    <a:srgbClr val="00FF00"/>
    <a:srgbClr val="6666FF"/>
    <a:srgbClr val="77777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98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98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98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7CDAF4AE-AF54-43EB-817B-6332AD99D880}" type="slidenum">
              <a:rPr lang="en-US"/>
              <a:pPr/>
              <a:t>‹#›</a:t>
            </a:fld>
            <a:endParaRPr lang="en-US"/>
          </a:p>
        </p:txBody>
      </p:sp>
    </p:spTree>
    <p:extLst>
      <p:ext uri="{BB962C8B-B14F-4D97-AF65-F5344CB8AC3E}">
        <p14:creationId xmlns:p14="http://schemas.microsoft.com/office/powerpoint/2010/main" val="1572542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27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27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27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1B7F378F-61C7-4F49-AE8B-408B953D60D1}" type="slidenum">
              <a:rPr lang="en-US"/>
              <a:pPr/>
              <a:t>‹#›</a:t>
            </a:fld>
            <a:endParaRPr lang="en-US"/>
          </a:p>
        </p:txBody>
      </p:sp>
    </p:spTree>
    <p:extLst>
      <p:ext uri="{BB962C8B-B14F-4D97-AF65-F5344CB8AC3E}">
        <p14:creationId xmlns:p14="http://schemas.microsoft.com/office/powerpoint/2010/main" val="1126612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7</a:t>
            </a:fld>
            <a:endParaRPr lang="en-CA"/>
          </a:p>
        </p:txBody>
      </p:sp>
    </p:spTree>
    <p:extLst>
      <p:ext uri="{BB962C8B-B14F-4D97-AF65-F5344CB8AC3E}">
        <p14:creationId xmlns:p14="http://schemas.microsoft.com/office/powerpoint/2010/main" val="31186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19</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96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20</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651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57346"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450"/>
              </a:spcBef>
              <a:buClrTx/>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a:pPr>
            <a:r>
              <a:rPr lang="en-US" dirty="0" smtClean="0">
                <a:latin typeface="Palatino" charset="0"/>
                <a:ea typeface="ＭＳ Ｐゴシック" charset="0"/>
                <a:cs typeface="Arial" charset="0"/>
              </a:rPr>
              <a:t>Order in order of your birthdate – month &amp; day only NO</a:t>
            </a:r>
            <a:r>
              <a:rPr lang="en-US" baseline="0" dirty="0" smtClean="0">
                <a:latin typeface="Palatino" charset="0"/>
                <a:ea typeface="ＭＳ Ｐゴシック" charset="0"/>
                <a:cs typeface="Arial" charset="0"/>
              </a:rPr>
              <a:t> TALKING or WRITTING</a:t>
            </a:r>
            <a:endParaRPr lang="en-US" dirty="0" smtClean="0">
              <a:latin typeface="Palatino" charset="0"/>
              <a:ea typeface="ＭＳ Ｐゴシック" charset="0"/>
              <a:cs typeface="Arial" charset="0"/>
            </a:endParaRPr>
          </a:p>
        </p:txBody>
      </p:sp>
      <p:sp>
        <p:nvSpPr>
          <p:cNvPr id="4505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4506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4506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4506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97AC6846-B6C6-4BFB-8E36-284582BE5A08}" type="slidenum">
              <a:rPr lang="en-US" altLang="en-US" sz="1200">
                <a:solidFill>
                  <a:srgbClr val="000000"/>
                </a:solidFill>
              </a:rPr>
              <a:pPr eaLnBrk="1" hangingPunct="1"/>
              <a:t>23</a:t>
            </a:fld>
            <a:endParaRPr lang="en-US" altLang="en-US" sz="1200">
              <a:solidFill>
                <a:srgbClr val="000000"/>
              </a:solidFill>
            </a:endParaRPr>
          </a:p>
        </p:txBody>
      </p:sp>
    </p:spTree>
    <p:extLst>
      <p:ext uri="{BB962C8B-B14F-4D97-AF65-F5344CB8AC3E}">
        <p14:creationId xmlns:p14="http://schemas.microsoft.com/office/powerpoint/2010/main" val="1045255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solidFill>
                  <a:srgbClr val="FFFFFF"/>
                </a:solidFill>
                <a:ea typeface="ＭＳ Ｐゴシック" charset="0"/>
              </a:rPr>
              <a:t>Bring great solutions to life with a two phase, seven step process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Arial" panose="020B0604020202020204" pitchFamily="34" charset="0"/>
                <a:cs typeface="Arial" panose="020B0604020202020204" pitchFamily="34" charset="0"/>
              </a:rPr>
              <a:t>Use this framework to structure what we already know. Close the knowing/ doing gap.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There is no single right way that will guarantee success. </a:t>
            </a:r>
            <a:r>
              <a:rPr lang="en-US" altLang="en-US" b="1" dirty="0" smtClean="0">
                <a:latin typeface="Arial" panose="020B0604020202020204" pitchFamily="34" charset="0"/>
                <a:cs typeface="Arial" panose="020B0604020202020204" pitchFamily="34" charset="0"/>
              </a:rPr>
              <a:t>Context is everything</a:t>
            </a:r>
            <a:r>
              <a:rPr lang="en-US" altLang="en-US" dirty="0" smtClean="0">
                <a:latin typeface="Arial" panose="020B0604020202020204" pitchFamily="34" charset="0"/>
                <a:cs typeface="Arial" panose="020B0604020202020204" pitchFamily="34" charset="0"/>
              </a:rPr>
              <a:t>. The key is to consider each unique situation and create the appropriate model/ framework for planning.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This change model is designed to </a:t>
            </a:r>
            <a:r>
              <a:rPr lang="en-US" altLang="en-US" b="1" dirty="0" smtClean="0">
                <a:latin typeface="Arial" panose="020B0604020202020204" pitchFamily="34" charset="0"/>
                <a:cs typeface="Arial" panose="020B0604020202020204" pitchFamily="34" charset="0"/>
              </a:rPr>
              <a:t>maximize commitment and minimize resistance </a:t>
            </a:r>
            <a:r>
              <a:rPr lang="en-US" altLang="en-US" dirty="0" smtClean="0">
                <a:latin typeface="Arial" panose="020B0604020202020204" pitchFamily="34" charset="0"/>
                <a:cs typeface="Arial" panose="020B0604020202020204" pitchFamily="34" charset="0"/>
              </a:rPr>
              <a:t>to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Optional Exercise: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Assign 1 – 2 stages/ group. Hand-out large tactic cards for full details.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Think of some stories of change done well &amp; not so well.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Teach back through storytelling. </a:t>
            </a:r>
          </a:p>
        </p:txBody>
      </p:sp>
      <p:sp>
        <p:nvSpPr>
          <p:cNvPr id="5120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24</a:t>
            </a:fld>
            <a:endParaRPr lang="en-US" altLang="en-US" sz="1200">
              <a:solidFill>
                <a:srgbClr val="000000"/>
              </a:solidFill>
            </a:endParaRPr>
          </a:p>
        </p:txBody>
      </p:sp>
    </p:spTree>
    <p:extLst>
      <p:ext uri="{BB962C8B-B14F-4D97-AF65-F5344CB8AC3E}">
        <p14:creationId xmlns:p14="http://schemas.microsoft.com/office/powerpoint/2010/main" val="1144781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Suggested prompts for stories: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"Has anyone been involved in a project and wondered, why, from a business point of view,  it was initiated?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Has anyone been involved in a project that was poorly conceived?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 .... a project that addressed a symptom or even worse, it addressed the wrong problem?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The understand phase helps us to understand the root problem (or opportunity) and define, in business terms, 'why' we are doing this.</a:t>
            </a:r>
            <a:endParaRPr lang="en-CA"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dirty="0" smtClean="0">
                <a:latin typeface="Palatino" pitchFamily="2" charset="0"/>
                <a:cs typeface="Arial" panose="020B0604020202020204" pitchFamily="34" charset="0"/>
              </a:rPr>
              <a:t>Identification of an issue/need/problem can occur at any level in the organization (and often the front line knows about it before the senior leadership does.)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Root causes will never be as apparent as symptoms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Must dig to the root of problems to generate effective solutions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“You can’t change what you don’t understand.”</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dirty="0" smtClean="0">
              <a:latin typeface="Palatino" pitchFamily="2" charset="0"/>
              <a:cs typeface="Arial" panose="020B0604020202020204" pitchFamily="34" charset="0"/>
            </a:endParaRPr>
          </a:p>
        </p:txBody>
      </p:sp>
      <p:sp>
        <p:nvSpPr>
          <p:cNvPr id="55299"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5300"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5301"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5302"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8814991-13FB-41A7-88DE-9610217296B9}" type="slidenum">
              <a:rPr lang="en-US" altLang="en-US" sz="1200">
                <a:solidFill>
                  <a:srgbClr val="000000"/>
                </a:solidFill>
              </a:rPr>
              <a:pPr eaLnBrk="1" hangingPunct="1"/>
              <a:t>25</a:t>
            </a:fld>
            <a:endParaRPr lang="en-US" altLang="en-US" sz="1200">
              <a:solidFill>
                <a:srgbClr val="000000"/>
              </a:solidFill>
            </a:endParaRPr>
          </a:p>
        </p:txBody>
      </p:sp>
    </p:spTree>
    <p:extLst>
      <p:ext uri="{BB962C8B-B14F-4D97-AF65-F5344CB8AC3E}">
        <p14:creationId xmlns:p14="http://schemas.microsoft.com/office/powerpoint/2010/main" val="366886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It is helpful to think about four categories along the resistance-support spectrum.</a:t>
            </a:r>
          </a:p>
        </p:txBody>
      </p:sp>
      <p:sp>
        <p:nvSpPr>
          <p:cNvPr id="59395"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9396"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9397"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9398"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8F2721E5-5438-4EEB-BA4C-14F8D58C1122}" type="slidenum">
              <a:rPr lang="en-US" altLang="en-US" sz="1200">
                <a:solidFill>
                  <a:srgbClr val="000000"/>
                </a:solidFill>
              </a:rPr>
              <a:pPr eaLnBrk="1" hangingPunct="1"/>
              <a:t>26</a:t>
            </a:fld>
            <a:endParaRPr lang="en-US" altLang="en-US" sz="1200">
              <a:solidFill>
                <a:srgbClr val="000000"/>
              </a:solidFill>
            </a:endParaRPr>
          </a:p>
        </p:txBody>
      </p:sp>
    </p:spTree>
    <p:extLst>
      <p:ext uri="{BB962C8B-B14F-4D97-AF65-F5344CB8AC3E}">
        <p14:creationId xmlns:p14="http://schemas.microsoft.com/office/powerpoint/2010/main" val="1520461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25602"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marL="173061" indent="-173061">
              <a:spcBef>
                <a:spcPts val="454"/>
              </a:spcBef>
              <a:buFont typeface="Arial"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charset="0"/>
                <a:ea typeface="ＭＳ Ｐゴシック" charset="0"/>
                <a:cs typeface="Arial" charset="0"/>
              </a:rPr>
              <a:t>After you understand the need for change, enlist the support of a core team of powerful stakeholders.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marL="173061" indent="-173061">
              <a:spcBef>
                <a:spcPts val="454"/>
              </a:spcBef>
              <a:buFont typeface="Arial"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charset="0"/>
                <a:ea typeface="ＭＳ Ｐゴシック" charset="0"/>
                <a:cs typeface="Arial" charset="0"/>
              </a:rPr>
              <a:t>Work with this team to develop a shared vision and strategy to roll out across the organization.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p:txBody>
      </p:sp>
      <p:sp>
        <p:nvSpPr>
          <p:cNvPr id="57347"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7348"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7349"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7350"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5EABFF85-7D05-48B2-87F9-7D3045821D5E}" type="slidenum">
              <a:rPr lang="en-US" altLang="en-US" sz="1200">
                <a:solidFill>
                  <a:srgbClr val="000000"/>
                </a:solidFill>
              </a:rPr>
              <a:pPr eaLnBrk="1" hangingPunct="1"/>
              <a:t>27</a:t>
            </a:fld>
            <a:endParaRPr lang="en-US" altLang="en-US" sz="1200">
              <a:solidFill>
                <a:srgbClr val="000000"/>
              </a:solidFill>
            </a:endParaRPr>
          </a:p>
        </p:txBody>
      </p:sp>
    </p:spTree>
    <p:extLst>
      <p:ext uri="{BB962C8B-B14F-4D97-AF65-F5344CB8AC3E}">
        <p14:creationId xmlns:p14="http://schemas.microsoft.com/office/powerpoint/2010/main" val="398616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At this stage, you want to work with your core team of stakeholders to build a vision of the desired state and a strategy for getting there.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Ask –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If you are successful helping Lakeview to change, </a:t>
            </a:r>
            <a:r>
              <a:rPr lang="en-US" altLang="en-US" sz="2000" b="1" dirty="0">
                <a:latin typeface="Arial" panose="020B0604020202020204" pitchFamily="34" charset="0"/>
                <a:cs typeface="Arial" panose="020B0604020202020204" pitchFamily="34" charset="0"/>
              </a:rPr>
              <a:t>what </a:t>
            </a:r>
            <a:r>
              <a:rPr lang="en-US" altLang="en-US" sz="2000" b="1" dirty="0" err="1">
                <a:latin typeface="Arial" panose="020B0604020202020204" pitchFamily="34" charset="0"/>
                <a:cs typeface="Arial" panose="020B0604020202020204" pitchFamily="34" charset="0"/>
              </a:rPr>
              <a:t>behaviours</a:t>
            </a:r>
            <a:r>
              <a:rPr lang="en-US" altLang="en-US" sz="2000" b="1" dirty="0">
                <a:latin typeface="Arial" panose="020B0604020202020204" pitchFamily="34" charset="0"/>
                <a:cs typeface="Arial" panose="020B0604020202020204" pitchFamily="34" charset="0"/>
              </a:rPr>
              <a:t> would you expect to see 'more of' </a:t>
            </a:r>
            <a:r>
              <a:rPr lang="en-US" altLang="en-US" sz="2000" dirty="0">
                <a:latin typeface="Arial" panose="020B0604020202020204" pitchFamily="34" charset="0"/>
                <a:cs typeface="Arial" panose="020B0604020202020204" pitchFamily="34" charset="0"/>
              </a:rPr>
              <a:t>around the organization if you visited in 18 months?  (examples: collaboration, transparency)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would you </a:t>
            </a:r>
            <a:r>
              <a:rPr lang="en-US" altLang="en-US" sz="2000" b="1" dirty="0">
                <a:latin typeface="Arial" panose="020B0604020202020204" pitchFamily="34" charset="0"/>
                <a:cs typeface="Arial" panose="020B0604020202020204" pitchFamily="34" charset="0"/>
              </a:rPr>
              <a:t>expect to see less of</a:t>
            </a:r>
            <a:r>
              <a:rPr lang="en-US" altLang="en-US" sz="2000" dirty="0">
                <a:latin typeface="Arial" panose="020B0604020202020204" pitchFamily="34" charset="0"/>
                <a:cs typeface="Arial" panose="020B0604020202020204" pitchFamily="34" charset="0"/>
              </a:rPr>
              <a:t>?  (silos, finger-pointing, </a:t>
            </a:r>
            <a:r>
              <a:rPr lang="en-US" altLang="en-US" sz="2000" dirty="0" err="1">
                <a:latin typeface="Arial" panose="020B0604020202020204" pitchFamily="34" charset="0"/>
                <a:cs typeface="Arial" panose="020B0604020202020204" pitchFamily="34" charset="0"/>
              </a:rPr>
              <a:t>etc</a:t>
            </a:r>
            <a:r>
              <a:rPr lang="en-US" altLang="en-US" sz="2000" dirty="0">
                <a:latin typeface="Arial" panose="020B0604020202020204" pitchFamily="34" charset="0"/>
                <a:cs typeface="Arial" panose="020B0604020202020204" pitchFamily="34" charset="0"/>
              </a:rPr>
              <a:t>)</a:t>
            </a:r>
          </a:p>
        </p:txBody>
      </p:sp>
      <p:sp>
        <p:nvSpPr>
          <p:cNvPr id="6144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144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144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144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F379844-601A-4D49-9B26-1D936D47997D}" type="slidenum">
              <a:rPr lang="en-US" altLang="en-US" sz="1200">
                <a:solidFill>
                  <a:srgbClr val="000000"/>
                </a:solidFill>
              </a:rPr>
              <a:pPr eaLnBrk="1" hangingPunct="1"/>
              <a:t>29</a:t>
            </a:fld>
            <a:endParaRPr lang="en-US" altLang="en-US" sz="1200">
              <a:solidFill>
                <a:srgbClr val="000000"/>
              </a:solidFill>
            </a:endParaRPr>
          </a:p>
        </p:txBody>
      </p:sp>
    </p:spTree>
    <p:extLst>
      <p:ext uri="{BB962C8B-B14F-4D97-AF65-F5344CB8AC3E}">
        <p14:creationId xmlns:p14="http://schemas.microsoft.com/office/powerpoint/2010/main" val="151518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Arial" panose="020B0604020202020204" pitchFamily="34" charset="0"/>
                <a:cs typeface="Arial" panose="020B0604020202020204" pitchFamily="34" charset="0"/>
              </a:rPr>
              <a:t>Use this framework to structure what we already know. Close the knowing/ doing gap.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There is no single right way that will guarantee success. </a:t>
            </a:r>
            <a:r>
              <a:rPr lang="en-US" altLang="en-US" b="1" dirty="0" smtClean="0">
                <a:latin typeface="Arial" panose="020B0604020202020204" pitchFamily="34" charset="0"/>
                <a:cs typeface="Arial" panose="020B0604020202020204" pitchFamily="34" charset="0"/>
              </a:rPr>
              <a:t>Context is everything</a:t>
            </a:r>
            <a:r>
              <a:rPr lang="en-US" altLang="en-US" dirty="0" smtClean="0">
                <a:latin typeface="Arial" panose="020B0604020202020204" pitchFamily="34" charset="0"/>
                <a:cs typeface="Arial" panose="020B0604020202020204" pitchFamily="34" charset="0"/>
              </a:rPr>
              <a:t>. The key is to consider each unique situation and create the appropriate model/ framework for planning.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This change model is designed to </a:t>
            </a:r>
            <a:r>
              <a:rPr lang="en-US" altLang="en-US" b="1" dirty="0" smtClean="0">
                <a:latin typeface="Arial" panose="020B0604020202020204" pitchFamily="34" charset="0"/>
                <a:cs typeface="Arial" panose="020B0604020202020204" pitchFamily="34" charset="0"/>
              </a:rPr>
              <a:t>maximize commitment and minimize resistance </a:t>
            </a:r>
            <a:r>
              <a:rPr lang="en-US" altLang="en-US" dirty="0" smtClean="0">
                <a:latin typeface="Arial" panose="020B0604020202020204" pitchFamily="34" charset="0"/>
                <a:cs typeface="Arial" panose="020B0604020202020204" pitchFamily="34" charset="0"/>
              </a:rPr>
              <a:t>to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Task:</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Assign 1 – 2 stages/ group. Hand-out large tactic cards for full details.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Think of some stories of change done well &amp; not so well.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Teach back through storytelling. </a:t>
            </a:r>
          </a:p>
        </p:txBody>
      </p:sp>
      <p:sp>
        <p:nvSpPr>
          <p:cNvPr id="5120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30</a:t>
            </a:fld>
            <a:endParaRPr lang="en-US" altLang="en-US" sz="1200">
              <a:solidFill>
                <a:srgbClr val="000000"/>
              </a:solidFill>
            </a:endParaRPr>
          </a:p>
        </p:txBody>
      </p:sp>
    </p:spTree>
    <p:extLst>
      <p:ext uri="{BB962C8B-B14F-4D97-AF65-F5344CB8AC3E}">
        <p14:creationId xmlns:p14="http://schemas.microsoft.com/office/powerpoint/2010/main" val="8113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traditional view of motivation: Carrots &amp; Sticks = a combination of rewards/ benefits and punishment to induce </a:t>
            </a:r>
            <a:r>
              <a:rPr lang="en-US" altLang="en-US" sz="2000" dirty="0" err="1">
                <a:latin typeface="Arial" panose="020B0604020202020204" pitchFamily="34" charset="0"/>
                <a:cs typeface="Arial" panose="020B0604020202020204" pitchFamily="34" charset="0"/>
              </a:rPr>
              <a:t>behaviour</a:t>
            </a:r>
            <a:r>
              <a:rPr lang="en-US" altLang="en-US" sz="2000" dirty="0">
                <a:latin typeface="Arial" panose="020B0604020202020204" pitchFamily="34" charset="0"/>
                <a:cs typeface="Arial" panose="020B0604020202020204" pitchFamily="34" charset="0"/>
              </a:rPr>
              <a:t>. Interestingly, this traditional view of motivation is in reference to a cart driver dangling a carrot in front of a mule and holding a stick behind it…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works well about this approach? (Useful for repeatable processes)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What’s challenging about it? (More complex situations, less repeatable)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Once you get past basic threshold levels (of fairness and adequacy), carrots &amp; sticks can achieve the opposite of their intended aims. Extrinsic rewards kill intrinsic rewards (the reward becomes the key reason to do it and destroys the intrinsic enjoyment of the task itself).</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Summary of the 3 Drivers of Motivation: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are seeking to do important work and become all they can be.”</a:t>
            </a:r>
          </a:p>
        </p:txBody>
      </p:sp>
      <p:sp>
        <p:nvSpPr>
          <p:cNvPr id="65539"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5540"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5541"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5542"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F111F09-0452-45FE-8878-B2E910314730}" type="slidenum">
              <a:rPr lang="en-US" altLang="en-US" sz="1200">
                <a:solidFill>
                  <a:srgbClr val="000000"/>
                </a:solidFill>
              </a:rPr>
              <a:pPr eaLnBrk="1" hangingPunct="1"/>
              <a:t>31</a:t>
            </a:fld>
            <a:endParaRPr lang="en-US" altLang="en-US" sz="1200">
              <a:solidFill>
                <a:srgbClr val="000000"/>
              </a:solidFill>
            </a:endParaRPr>
          </a:p>
        </p:txBody>
      </p:sp>
    </p:spTree>
    <p:extLst>
      <p:ext uri="{BB962C8B-B14F-4D97-AF65-F5344CB8AC3E}">
        <p14:creationId xmlns:p14="http://schemas.microsoft.com/office/powerpoint/2010/main" val="351135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z="2000" dirty="0">
                <a:latin typeface="Palatino" pitchFamily="2" charset="0"/>
                <a:cs typeface="Arial" panose="020B0604020202020204" pitchFamily="34" charset="0"/>
              </a:rPr>
              <a:t>How does that make us feel? (show each statement)</a:t>
            </a:r>
          </a:p>
          <a:p>
            <a:pPr>
              <a:buFontTx/>
              <a:buChar char="-"/>
            </a:pPr>
            <a:r>
              <a:rPr lang="en-US" altLang="en-US" sz="2000" dirty="0">
                <a:latin typeface="Palatino" pitchFamily="2" charset="0"/>
                <a:cs typeface="Arial" panose="020B0604020202020204" pitchFamily="34" charset="0"/>
              </a:rPr>
              <a:t>Why is that?</a:t>
            </a:r>
          </a:p>
          <a:p>
            <a:pPr>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At the root, change done to us, we’re being asked to comply. </a:t>
            </a:r>
          </a:p>
          <a:p>
            <a:r>
              <a:rPr lang="en-US" altLang="en-US" sz="2000" dirty="0">
                <a:latin typeface="Palatino" pitchFamily="2" charset="0"/>
                <a:cs typeface="Arial" panose="020B0604020202020204" pitchFamily="34" charset="0"/>
              </a:rPr>
              <a:t>* People respond by doing what’s asked </a:t>
            </a:r>
          </a:p>
          <a:p>
            <a:pPr marL="571442" indent="-571442">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Change done by us, we’re committed to it, we’re going to get it done no matter what</a:t>
            </a:r>
          </a:p>
          <a:p>
            <a:r>
              <a:rPr lang="en-US" altLang="en-US" sz="2000" dirty="0">
                <a:latin typeface="Palatino" pitchFamily="2" charset="0"/>
                <a:cs typeface="Arial" panose="020B0604020202020204" pitchFamily="34" charset="0"/>
              </a:rPr>
              <a:t>* People respond by doing what it takes.</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Commitment vs. compliance</a:t>
            </a:r>
          </a:p>
        </p:txBody>
      </p:sp>
      <p:sp>
        <p:nvSpPr>
          <p:cNvPr id="1741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1741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1741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1741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DF75911D-6D53-4686-81AF-FE1E57CF5E14}" type="slidenum">
              <a:rPr lang="en-US" altLang="en-US" sz="1200">
                <a:solidFill>
                  <a:srgbClr val="000000"/>
                </a:solidFill>
              </a:rPr>
              <a:pPr eaLnBrk="1" hangingPunct="1"/>
              <a:t>8</a:t>
            </a:fld>
            <a:endParaRPr lang="en-US" altLang="en-US" sz="1200">
              <a:solidFill>
                <a:srgbClr val="000000"/>
              </a:solidFill>
            </a:endParaRPr>
          </a:p>
        </p:txBody>
      </p:sp>
    </p:spTree>
    <p:extLst>
      <p:ext uri="{BB962C8B-B14F-4D97-AF65-F5344CB8AC3E}">
        <p14:creationId xmlns:p14="http://schemas.microsoft.com/office/powerpoint/2010/main" val="4030857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Motivate people by creating a sense of urgency, from both a rational and an emotional perspective. Appeal to both the head and the heart.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Help stakeholders understand both the organizational and personal consequences associated with the status quo.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Never underestimate the challenge of breaking people from their comfortable ways!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often crave the security associated with the status quo</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Need to be convinced that business-as-usual is not an option.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p:txBody>
      </p:sp>
      <p:sp>
        <p:nvSpPr>
          <p:cNvPr id="67587"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7588"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7589"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7590"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E7C36A6A-4B1C-4D15-BD65-EF8599603036}" type="slidenum">
              <a:rPr lang="en-US" altLang="en-US" sz="1200">
                <a:solidFill>
                  <a:srgbClr val="000000"/>
                </a:solidFill>
              </a:rPr>
              <a:pPr eaLnBrk="1" hangingPunct="1"/>
              <a:t>32</a:t>
            </a:fld>
            <a:endParaRPr lang="en-US" altLang="en-US" sz="1200">
              <a:solidFill>
                <a:srgbClr val="000000"/>
              </a:solidFill>
            </a:endParaRPr>
          </a:p>
        </p:txBody>
      </p:sp>
    </p:spTree>
    <p:extLst>
      <p:ext uri="{BB962C8B-B14F-4D97-AF65-F5344CB8AC3E}">
        <p14:creationId xmlns:p14="http://schemas.microsoft.com/office/powerpoint/2010/main" val="3323025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Soon after a sense of urgency spreads through the organization, but before any action is taken to change systems, structures and processes, communicate the vision to affected stakeholders.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vision provides a guiding path for understanding all ensuing change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This will help promote clarity despite organizational instability.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We communicate at every stage. BUT at this stage, it’s what we’re communicating – the solution.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Ask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are the various communication methods you’ve seen?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How much communication is enough? As the saying goes… “Tell them what you’re going to tell them. Tell them. Then tell them what you told them.”</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There's no such thing as over-communicating. Under communicating is deadly</a:t>
            </a:r>
          </a:p>
        </p:txBody>
      </p:sp>
      <p:sp>
        <p:nvSpPr>
          <p:cNvPr id="69635"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9636"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9637"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9638"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907CA211-B557-4DF6-B738-E29E4B341247}" type="slidenum">
              <a:rPr lang="en-US" altLang="en-US" sz="1200">
                <a:solidFill>
                  <a:srgbClr val="000000"/>
                </a:solidFill>
              </a:rPr>
              <a:pPr eaLnBrk="1" hangingPunct="1"/>
              <a:t>33</a:t>
            </a:fld>
            <a:endParaRPr lang="en-US" altLang="en-US" sz="1200">
              <a:solidFill>
                <a:srgbClr val="000000"/>
              </a:solidFill>
            </a:endParaRPr>
          </a:p>
        </p:txBody>
      </p:sp>
    </p:spTree>
    <p:extLst>
      <p:ext uri="{BB962C8B-B14F-4D97-AF65-F5344CB8AC3E}">
        <p14:creationId xmlns:p14="http://schemas.microsoft.com/office/powerpoint/2010/main" val="1143695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Motivate people by creating a sense of urgency, from both a rational and an emotional perspective. Appeal to both the head and the heart.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Help stakeholders understand both the organizational and personal consequences associated with the status quo. </a:t>
            </a:r>
          </a:p>
        </p:txBody>
      </p:sp>
      <p:sp>
        <p:nvSpPr>
          <p:cNvPr id="7168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168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168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168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AC12F80-F0FF-4B45-A3C7-3BA7D7D003E3}" type="slidenum">
              <a:rPr lang="en-US" altLang="en-US" sz="1200">
                <a:solidFill>
                  <a:srgbClr val="000000"/>
                </a:solidFill>
              </a:rPr>
              <a:pPr eaLnBrk="1" hangingPunct="1"/>
              <a:t>34</a:t>
            </a:fld>
            <a:endParaRPr lang="en-US" altLang="en-US" sz="1200">
              <a:solidFill>
                <a:srgbClr val="000000"/>
              </a:solidFill>
            </a:endParaRPr>
          </a:p>
        </p:txBody>
      </p:sp>
    </p:spTree>
    <p:extLst>
      <p:ext uri="{BB962C8B-B14F-4D97-AF65-F5344CB8AC3E}">
        <p14:creationId xmlns:p14="http://schemas.microsoft.com/office/powerpoint/2010/main" val="3402606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Try things out… experiment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Take steps to align the organization (systems, structures, processes) with the new vision and strategy.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Test ideas (e.g., pilot projects)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Generate short-term wins</a:t>
            </a:r>
          </a:p>
        </p:txBody>
      </p:sp>
      <p:sp>
        <p:nvSpPr>
          <p:cNvPr id="7373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373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373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373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641D55C1-157C-47BC-89A1-19913E78D1E0}" type="slidenum">
              <a:rPr lang="en-US" altLang="en-US" sz="1200">
                <a:solidFill>
                  <a:srgbClr val="000000"/>
                </a:solidFill>
              </a:rPr>
              <a:pPr eaLnBrk="1" hangingPunct="1"/>
              <a:t>35</a:t>
            </a:fld>
            <a:endParaRPr lang="en-US" altLang="en-US" sz="1200">
              <a:solidFill>
                <a:srgbClr val="000000"/>
              </a:solidFill>
            </a:endParaRPr>
          </a:p>
        </p:txBody>
      </p:sp>
    </p:spTree>
    <p:extLst>
      <p:ext uri="{BB962C8B-B14F-4D97-AF65-F5344CB8AC3E}">
        <p14:creationId xmlns:p14="http://schemas.microsoft.com/office/powerpoint/2010/main" val="420828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Make those things that work well, stick</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Institutionalize and reinforce the change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Understand and make further improvements until the change becomes part of the organization’s culture.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Celebrate successes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By the time organizations reach the Consolidate stage, the change program has been alive in the org for some time</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Employee stress caused less from uncertainty</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More from burnout</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Work hard to maintain the momentum of change through proper pacing</a:t>
            </a:r>
          </a:p>
        </p:txBody>
      </p:sp>
      <p:sp>
        <p:nvSpPr>
          <p:cNvPr id="75779"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5780"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5781"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5782"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39F0AA4-5DDD-4F84-9BA9-C06DC134E476}" type="slidenum">
              <a:rPr lang="en-US" altLang="en-US" sz="1200">
                <a:solidFill>
                  <a:srgbClr val="000000"/>
                </a:solidFill>
              </a:rPr>
              <a:pPr eaLnBrk="1" hangingPunct="1"/>
              <a:t>36</a:t>
            </a:fld>
            <a:endParaRPr lang="en-US" altLang="en-US" sz="1200">
              <a:solidFill>
                <a:srgbClr val="000000"/>
              </a:solidFill>
            </a:endParaRPr>
          </a:p>
        </p:txBody>
      </p:sp>
    </p:spTree>
    <p:extLst>
      <p:ext uri="{BB962C8B-B14F-4D97-AF65-F5344CB8AC3E}">
        <p14:creationId xmlns:p14="http://schemas.microsoft.com/office/powerpoint/2010/main" val="1620546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1C02A-8318-4C8A-8295-48B9BC136842}" type="slidenum">
              <a:rPr lang="en-US"/>
              <a:pPr/>
              <a:t>62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466726" y="4416425"/>
            <a:ext cx="6154738" cy="4183063"/>
          </a:xfrm>
        </p:spPr>
        <p:txBody>
          <a:bodyPr/>
          <a:lstStyle/>
          <a:p>
            <a:endParaRPr lang="en-US" dirty="0"/>
          </a:p>
        </p:txBody>
      </p:sp>
    </p:spTree>
    <p:extLst>
      <p:ext uri="{BB962C8B-B14F-4D97-AF65-F5344CB8AC3E}">
        <p14:creationId xmlns:p14="http://schemas.microsoft.com/office/powerpoint/2010/main" val="2217322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9198-2714-426B-9542-8E2FFAE91154}" type="slidenum">
              <a:rPr lang="en-US"/>
              <a:pPr/>
              <a:t>63</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466726" y="4416425"/>
            <a:ext cx="6154738" cy="4183063"/>
          </a:xfrm>
        </p:spPr>
        <p:txBody>
          <a:bodyPr/>
          <a:lstStyle/>
          <a:p>
            <a:r>
              <a:rPr lang="en-US"/>
              <a:t>This material is found on page 362-364.</a:t>
            </a:r>
          </a:p>
        </p:txBody>
      </p:sp>
    </p:spTree>
    <p:extLst>
      <p:ext uri="{BB962C8B-B14F-4D97-AF65-F5344CB8AC3E}">
        <p14:creationId xmlns:p14="http://schemas.microsoft.com/office/powerpoint/2010/main" val="260658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a:t>
            </a:r>
            <a:r>
              <a:rPr lang="en-US" baseline="0" dirty="0" smtClean="0"/>
              <a:t> and levels of change … but there is a simple formula</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9</a:t>
            </a:fld>
            <a:endParaRPr lang="en-US" dirty="0"/>
          </a:p>
        </p:txBody>
      </p:sp>
    </p:spTree>
    <p:extLst>
      <p:ext uri="{BB962C8B-B14F-4D97-AF65-F5344CB8AC3E}">
        <p14:creationId xmlns:p14="http://schemas.microsoft.com/office/powerpoint/2010/main" val="216498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r>
              <a:rPr lang="en-CA" dirty="0" smtClean="0">
                <a:effectLst/>
              </a:rPr>
              <a:t>Featured in the book </a:t>
            </a:r>
            <a:r>
              <a:rPr lang="en-CA" i="1" dirty="0" smtClean="0">
                <a:effectLst/>
              </a:rPr>
              <a:t>In Search of Excellence</a:t>
            </a:r>
            <a:r>
              <a:rPr lang="en-CA" dirty="0" smtClean="0">
                <a:effectLst/>
              </a:rPr>
              <a:t>, by former McKinsey consultants Thomas J. Peters and Robert H. Waterman, the framework maps a constellation of interrelated factors that influence an organization's ability to change. </a:t>
            </a:r>
          </a:p>
          <a:p>
            <a:r>
              <a:rPr lang="en-CA" dirty="0" smtClean="0">
                <a:effectLst/>
              </a:rPr>
              <a:t>The lack of hierarchy among these factors suggests that significant progress in one part of the organization will be difficult without working on the others. </a:t>
            </a:r>
            <a:endParaRPr lang="en-CA" altLang="en-US" dirty="0">
              <a:latin typeface="Arial" panose="020B0604020202020204" pitchFamily="34" charset="0"/>
              <a:cs typeface="Arial" panose="020B0604020202020204" pitchFamily="34" charset="0"/>
            </a:endParaRPr>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356B65-17F0-4A32-A8E7-FC81F6FED5C5}" type="slidenum">
              <a:rPr lang="nl-NL" altLang="en-US"/>
              <a:pPr eaLnBrk="1" hangingPunct="1"/>
              <a:t>13</a:t>
            </a:fld>
            <a:endParaRPr lang="nl-NL" altLang="en-US"/>
          </a:p>
        </p:txBody>
      </p:sp>
    </p:spTree>
    <p:extLst>
      <p:ext uri="{BB962C8B-B14F-4D97-AF65-F5344CB8AC3E}">
        <p14:creationId xmlns:p14="http://schemas.microsoft.com/office/powerpoint/2010/main" val="124249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CA" altLang="en-US" dirty="0">
              <a:latin typeface="Arial" panose="020B0604020202020204" pitchFamily="34" charset="0"/>
              <a:cs typeface="Arial" panose="020B0604020202020204" pitchFamily="34" charset="0"/>
            </a:endParaRPr>
          </a:p>
        </p:txBody>
      </p:sp>
      <p:sp>
        <p:nvSpPr>
          <p:cNvPr id="13414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BA4BAD-956F-4349-A221-3AF2F38CC6E4}" type="slidenum">
              <a:rPr lang="nl-NL" altLang="en-US"/>
              <a:pPr eaLnBrk="1" hangingPunct="1"/>
              <a:t>14</a:t>
            </a:fld>
            <a:endParaRPr lang="nl-NL" altLang="en-US"/>
          </a:p>
        </p:txBody>
      </p:sp>
    </p:spTree>
    <p:extLst>
      <p:ext uri="{BB962C8B-B14F-4D97-AF65-F5344CB8AC3E}">
        <p14:creationId xmlns:p14="http://schemas.microsoft.com/office/powerpoint/2010/main" val="272183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81580A-F188-4E97-8741-249387EB3E64}" type="slidenum">
              <a:rPr lang="nl-NL" altLang="en-US" smtClean="0"/>
              <a:pPr>
                <a:spcBef>
                  <a:spcPct val="0"/>
                </a:spcBef>
              </a:pPr>
              <a:t>15</a:t>
            </a:fld>
            <a:endParaRPr lang="nl-NL"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CA" sz="1200" kern="1200" dirty="0" smtClean="0">
                <a:solidFill>
                  <a:schemeClr val="tx1"/>
                </a:solidFill>
                <a:effectLst/>
                <a:latin typeface="+mn-lt"/>
                <a:ea typeface="+mn-ea"/>
                <a:cs typeface="+mn-cs"/>
              </a:rPr>
              <a:t>Gestalt psychology or gestaltism is a philosophy of mind of the Berlin School of experimental psychology. Gestalt psychology is an attempt to understand the laws behind the ability to acquire and maintain meaningful perceptions in an apparently chaotic world. The central principle of gestalt psychology is that the mind forms a global whole with self-organizing tendencies.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1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F5981A9-A64D-4424-843C-0C57F1DFCF81}" type="slidenum">
              <a:rPr lang="nl-NL" altLang="en-US" smtClean="0"/>
              <a:pPr>
                <a:spcBef>
                  <a:spcPct val="0"/>
                </a:spcBef>
              </a:pPr>
              <a:t>16</a:t>
            </a:fld>
            <a:endParaRPr lang="nl-NL"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Set up The Force Field as a great tool for analysis and as a framework for discussion.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Illustrate importance of Rational &amp; Emotional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 </a:t>
            </a:r>
          </a:p>
          <a:p>
            <a:pPr marL="346122" indent="-346122">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The Force Field is a great tool for analysis and as a framework for discussion.</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"Force Field" is a fancy way of saying that there are lots of different factors (or, forces) for and against making change that we need to be aware of.</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Driving forces = positive forces for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Restraining forces = obstacles to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Orgs will always be driving forces that make change attractive to people, and restraining forces that work to keep things as they are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Successful change is achieved by strengthening the driving forces and/or weakening the restraining forces</a:t>
            </a:r>
          </a:p>
        </p:txBody>
      </p:sp>
    </p:spTree>
    <p:extLst>
      <p:ext uri="{BB962C8B-B14F-4D97-AF65-F5344CB8AC3E}">
        <p14:creationId xmlns:p14="http://schemas.microsoft.com/office/powerpoint/2010/main" val="286609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Play video from 25 seconds inwards</a:t>
            </a:r>
          </a:p>
          <a:p>
            <a:r>
              <a:rPr lang="en-CA" dirty="0" smtClean="0"/>
              <a:t>Warning about the tone</a:t>
            </a:r>
            <a:r>
              <a:rPr lang="en-CA" baseline="0" dirty="0" smtClean="0"/>
              <a:t> of voice over</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17</a:t>
            </a:fld>
            <a:endParaRPr lang="en-CA"/>
          </a:p>
        </p:txBody>
      </p:sp>
    </p:spTree>
    <p:extLst>
      <p:ext uri="{BB962C8B-B14F-4D97-AF65-F5344CB8AC3E}">
        <p14:creationId xmlns:p14="http://schemas.microsoft.com/office/powerpoint/2010/main" val="313491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18</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276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5C90F9-BB97-4139-A2E7-751E8B96BF15}" type="slidenum">
              <a:rPr lang="en-US"/>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70C161-BCBF-4100-BFB2-265537CC3C70}" type="slidenum">
              <a:rPr lang="en-US"/>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F12D57-6DF2-42E5-9B1E-F52B875EE068}" type="slidenum">
              <a:rPr lang="en-US"/>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397030A-3A14-4989-87E0-4A6D5721CE98}" type="slidenum">
              <a:rPr lang="en-US"/>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D7812C-7089-46BC-BFAD-9BE22DE99186}" type="slidenum">
              <a:rPr lang="en-US"/>
              <a:pPr/>
              <a:t>‹#›</a:t>
            </a:fld>
            <a:endParaRPr 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ED7427B-A19D-4692-9D91-3526950F687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BD4E746-38A9-4CFE-85D6-7B9350385D49}" type="slidenum">
              <a:rPr lang="en-US"/>
              <a:pPr/>
              <a:t>‹#›</a:t>
            </a:fld>
            <a:endParaRPr 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rgbClr val="1F8DB1"/>
                </a:solidFill>
              </a:defRPr>
            </a:lvl1pPr>
          </a:lstStyle>
          <a:p>
            <a:r>
              <a:rPr lang="en-CA" dirty="0" smtClean="0"/>
              <a:t>Click to edit Master title style</a:t>
            </a:r>
            <a:endParaRPr lang="en-US" dirty="0"/>
          </a:p>
        </p:txBody>
      </p:sp>
      <p:sp>
        <p:nvSpPr>
          <p:cNvPr id="3" name="Shape 25"/>
          <p:cNvSpPr txBox="1">
            <a:spLocks noGrp="1"/>
          </p:cNvSpPr>
          <p:nvPr>
            <p:ph type="sldNum" idx="4"/>
          </p:nvPr>
        </p:nvSpPr>
        <p:spPr>
          <a:xfrm>
            <a:off x="116936" y="6348448"/>
            <a:ext cx="243375" cy="328000"/>
          </a:xfrm>
          <a:prstGeom prst="rect">
            <a:avLst/>
          </a:prstGeom>
        </p:spPr>
        <p:txBody>
          <a:bodyPr lIns="91425" tIns="91425" rIns="91425" bIns="91425" anchor="ctr" anchorCtr="0">
            <a:noAutofit/>
          </a:bodyPr>
          <a:lstStyle>
            <a:lvl1pPr algn="ctr">
              <a:defRPr sz="375">
                <a:solidFill>
                  <a:srgbClr val="FFFFFF"/>
                </a:solidFill>
                <a:latin typeface="Corbel"/>
                <a:cs typeface="Corbel"/>
              </a:defRPr>
            </a:lvl1pPr>
          </a:lstStyle>
          <a:p>
            <a:fld id="{DA15009C-2A55-0C41-88E6-83326372BA76}" type="slidenum">
              <a:rPr lang="en-US" smtClean="0"/>
              <a:pPr/>
              <a:t>‹#›</a:t>
            </a:fld>
            <a:endParaRPr lang="en-US" dirty="0"/>
          </a:p>
        </p:txBody>
      </p:sp>
    </p:spTree>
    <p:extLst>
      <p:ext uri="{BB962C8B-B14F-4D97-AF65-F5344CB8AC3E}">
        <p14:creationId xmlns:p14="http://schemas.microsoft.com/office/powerpoint/2010/main" val="1537849174"/>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_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21578" y="0"/>
            <a:ext cx="6322422" cy="6858000"/>
          </a:xfrm>
        </p:spPr>
        <p:txBody>
          <a:bodyPr/>
          <a:lstStyle/>
          <a:p>
            <a:r>
              <a:rPr lang="en-US" smtClean="0"/>
              <a:t>Click icon to add picture</a:t>
            </a:r>
            <a:endParaRPr lang="en-CA"/>
          </a:p>
        </p:txBody>
      </p:sp>
      <p:sp>
        <p:nvSpPr>
          <p:cNvPr id="8" name="Rectangle 7"/>
          <p:cNvSpPr/>
          <p:nvPr userDrawn="1"/>
        </p:nvSpPr>
        <p:spPr>
          <a:xfrm>
            <a:off x="0" y="0"/>
            <a:ext cx="2821578"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287360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6742906" y="0"/>
            <a:ext cx="2401094" cy="6858000"/>
          </a:xfrm>
          <a:prstGeom prst="rect">
            <a:avLst/>
          </a:prstGeom>
          <a:solidFill>
            <a:srgbClr val="ED1C24"/>
          </a:solidFill>
          <a:ln>
            <a:noFill/>
          </a:ln>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2" name="Title 1"/>
          <p:cNvSpPr>
            <a:spLocks noGrp="1"/>
          </p:cNvSpPr>
          <p:nvPr>
            <p:ph type="title"/>
          </p:nvPr>
        </p:nvSpPr>
        <p:spPr>
          <a:xfrm>
            <a:off x="566540" y="428625"/>
            <a:ext cx="5937916" cy="1143000"/>
          </a:xfrm>
        </p:spPr>
        <p:txBody>
          <a:bodyPr/>
          <a:lstStyle>
            <a:lvl1pPr>
              <a:defRPr>
                <a:solidFill>
                  <a:srgbClr val="1399C5"/>
                </a:solidFill>
              </a:defRPr>
            </a:lvl1pPr>
          </a:lstStyle>
          <a:p>
            <a:r>
              <a:rPr lang="en-CA" dirty="0" smtClean="0"/>
              <a:t>Click to edit Master title style</a:t>
            </a:r>
            <a:endParaRPr lang="en-US" dirty="0"/>
          </a:p>
        </p:txBody>
      </p:sp>
      <p:sp>
        <p:nvSpPr>
          <p:cNvPr id="3" name="Content Placeholder 2"/>
          <p:cNvSpPr>
            <a:spLocks noGrp="1"/>
          </p:cNvSpPr>
          <p:nvPr>
            <p:ph sz="half" idx="1"/>
          </p:nvPr>
        </p:nvSpPr>
        <p:spPr>
          <a:xfrm>
            <a:off x="571501" y="1568793"/>
            <a:ext cx="5925248" cy="4082707"/>
          </a:xfrm>
        </p:spPr>
        <p:txBody>
          <a:bodyPr spcCol="457200"/>
          <a:lstStyle>
            <a:lvl1pPr marL="0" indent="0">
              <a:defRPr sz="1750">
                <a:latin typeface="Corbel"/>
                <a:cs typeface="Corbel"/>
              </a:defRPr>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CA" dirty="0" smtClean="0"/>
              <a:t>Click to edit Master text styles</a:t>
            </a:r>
          </a:p>
        </p:txBody>
      </p:sp>
      <p:sp>
        <p:nvSpPr>
          <p:cNvPr id="8" name="Content Placeholder 2"/>
          <p:cNvSpPr>
            <a:spLocks noGrp="1"/>
          </p:cNvSpPr>
          <p:nvPr>
            <p:ph sz="half" idx="13"/>
          </p:nvPr>
        </p:nvSpPr>
        <p:spPr>
          <a:xfrm>
            <a:off x="6990670" y="0"/>
            <a:ext cx="1894985" cy="2765778"/>
          </a:xfrm>
        </p:spPr>
        <p:txBody>
          <a:bodyPr/>
          <a:lstStyle>
            <a:lvl1pPr marL="0" indent="0">
              <a:defRPr sz="1750">
                <a:latin typeface="Corbel"/>
                <a:cs typeface="Corbel"/>
              </a:defRPr>
            </a:lvl1pPr>
            <a:lvl2pPr>
              <a:defRPr sz="1500">
                <a:latin typeface="Corbel"/>
                <a:cs typeface="Corbel"/>
              </a:defRPr>
            </a:lvl2pPr>
            <a:lvl3pPr>
              <a:defRPr sz="1250"/>
            </a:lvl3pPr>
            <a:lvl4pPr>
              <a:defRPr sz="1125"/>
            </a:lvl4pPr>
            <a:lvl5pPr>
              <a:defRPr sz="1125"/>
            </a:lvl5pPr>
            <a:lvl6pPr>
              <a:defRPr sz="1125"/>
            </a:lvl6pPr>
            <a:lvl7pPr>
              <a:defRPr sz="1125"/>
            </a:lvl7pPr>
            <a:lvl8pPr>
              <a:defRPr sz="1125"/>
            </a:lvl8pPr>
            <a:lvl9pPr>
              <a:defRPr sz="1125"/>
            </a:lvl9pPr>
          </a:lstStyle>
          <a:p>
            <a:pPr lvl="0"/>
            <a:endParaRPr lang="en-CA" dirty="0" smtClean="0"/>
          </a:p>
        </p:txBody>
      </p:sp>
    </p:spTree>
    <p:extLst>
      <p:ext uri="{BB962C8B-B14F-4D97-AF65-F5344CB8AC3E}">
        <p14:creationId xmlns:p14="http://schemas.microsoft.com/office/powerpoint/2010/main" val="20402246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D375C1-1EAA-4233-B83F-B50CC057F8C5}" type="slidenum">
              <a:rPr lang="en-US"/>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7E65FF-1259-4FBF-BD7E-A0AABA0A7CE6}" type="slidenum">
              <a:rPr lang="en-US"/>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D768E6-1779-4D67-8668-25E46E6C7568}" type="slidenum">
              <a:rPr lang="en-US"/>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BAA90D-0201-430D-B5C4-1BB2E9B68094}" type="slidenum">
              <a:rPr lang="en-US"/>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75DC25-885A-49E9-9B6A-208CAE71F0B7}" type="slidenum">
              <a:rPr lang="en-US"/>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3608D7-C565-48E0-BF73-86528CBAD3AB}" type="slidenum">
              <a:rPr lang="en-US"/>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A4177-65C4-4FD1-8502-BEA4CA12F284}" type="slidenum">
              <a:rPr lang="en-US"/>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1ECCDC-CD6E-4013-BB17-4531CABB6DE3}" type="slidenum">
              <a:rPr lang="en-US"/>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29287B-7B40-4393-B593-954946EE9B4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7EqXqUDL47c"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Electronic%20Medical%20Records%20Introduction%20-%20https:/www.youtube.com/watch?v=jKXuTMfcO5c"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NugRZGDbPF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academic.udayton.edu/gregelvers/hop/index.asp?m=3&amp;a=76&amp;key=126"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en.wikipedia.org/wiki/Image:Janus-Vatican.JPG"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images.google.com/imgres?imgurl=http://www.oregonian.com/nie/learners/archives/012102_2.jpg&amp;imgrefurl=http://www.oregonian.com/nie/learners/archives/012102-index.htm&amp;h=197&amp;w=159&amp;sz=6&amp;tbnid=f810ovFVPgEJ:&amp;tbnh=98&amp;tbnw=79&amp;start=6&amp;prev=/images?q=Dr.+King&amp;svnum=20&amp;hl=en&amp;lr=&amp;safe=off&amp;rls=GGLD,GGLD:2003-35,GGLD:en"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2.bp.blogspot.com/_zEfONZAsNLQ/TMmSEz7QngI/AAAAAAAAAf4/ls6ECPrfvnc/s1600/monty_python_02.jp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youtube.com/watch?v=JhBzxy7CneM&amp;feature=related"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qy_mIEnnlF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JnlkKdDXk-I"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2286000"/>
            <a:ext cx="7772400" cy="1470025"/>
          </a:xfrm>
        </p:spPr>
        <p:txBody>
          <a:bodyPr/>
          <a:lstStyle/>
          <a:p>
            <a:r>
              <a:rPr lang="en-US" dirty="0"/>
              <a:t>(Successfully) Enacting Organizational </a:t>
            </a:r>
            <a:r>
              <a:rPr lang="en-US" dirty="0" smtClean="0"/>
              <a:t>Change</a:t>
            </a:r>
            <a:endParaRPr lang="en-US" dirty="0"/>
          </a:p>
        </p:txBody>
      </p:sp>
      <p:sp>
        <p:nvSpPr>
          <p:cNvPr id="3" name="Subtitle 2"/>
          <p:cNvSpPr>
            <a:spLocks noGrp="1"/>
          </p:cNvSpPr>
          <p:nvPr>
            <p:ph type="subTitle" idx="1"/>
          </p:nvPr>
        </p:nvSpPr>
        <p:spPr>
          <a:xfrm>
            <a:off x="1435100" y="4495800"/>
            <a:ext cx="6400800" cy="1752600"/>
          </a:xfrm>
        </p:spPr>
        <p:txBody>
          <a:bodyPr/>
          <a:lstStyle/>
          <a:p>
            <a:endParaRPr lang="en-US" dirty="0"/>
          </a:p>
        </p:txBody>
      </p:sp>
    </p:spTree>
    <p:extLst>
      <p:ext uri="{BB962C8B-B14F-4D97-AF65-F5344CB8AC3E}">
        <p14:creationId xmlns:p14="http://schemas.microsoft.com/office/powerpoint/2010/main" val="4013172264"/>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49"/>
            <a:ext cx="8229600" cy="1143000"/>
          </a:xfrm>
        </p:spPr>
        <p:txBody>
          <a:bodyPr/>
          <a:lstStyle/>
          <a:p>
            <a:r>
              <a:rPr lang="en-US" dirty="0" smtClean="0"/>
              <a:t>Discussion</a:t>
            </a:r>
            <a:endParaRPr lang="en-US" dirty="0"/>
          </a:p>
        </p:txBody>
      </p:sp>
      <p:sp>
        <p:nvSpPr>
          <p:cNvPr id="3" name="Content Placeholder 2"/>
          <p:cNvSpPr>
            <a:spLocks noGrp="1"/>
          </p:cNvSpPr>
          <p:nvPr>
            <p:ph sz="half" idx="1"/>
          </p:nvPr>
        </p:nvSpPr>
        <p:spPr>
          <a:xfrm>
            <a:off x="152400" y="1066800"/>
            <a:ext cx="8915400" cy="4525963"/>
          </a:xfrm>
        </p:spPr>
        <p:txBody>
          <a:bodyPr/>
          <a:lstStyle/>
          <a:p>
            <a:r>
              <a:rPr lang="en-US" dirty="0" smtClean="0"/>
              <a:t>A colleague has just been asked to lead a major initiative.   </a:t>
            </a:r>
          </a:p>
          <a:p>
            <a:r>
              <a:rPr lang="en-US" dirty="0" smtClean="0"/>
              <a:t>S/He has turned to you for advice.</a:t>
            </a:r>
          </a:p>
          <a:p>
            <a:r>
              <a:rPr lang="en-US" dirty="0" smtClean="0"/>
              <a:t>Share your stories and distill into change lessons learned.</a:t>
            </a:r>
          </a:p>
          <a:p>
            <a:r>
              <a:rPr lang="en-US" dirty="0" smtClean="0"/>
              <a:t>Two / Five / Three  </a:t>
            </a:r>
            <a:endParaRPr lang="en-US" dirty="0"/>
          </a:p>
        </p:txBody>
      </p:sp>
      <p:pic>
        <p:nvPicPr>
          <p:cNvPr id="5" name="Picture 4"/>
          <p:cNvPicPr>
            <a:picLocks noChangeAspect="1"/>
          </p:cNvPicPr>
          <p:nvPr/>
        </p:nvPicPr>
        <p:blipFill>
          <a:blip r:embed="rId2"/>
          <a:stretch>
            <a:fillRect/>
          </a:stretch>
        </p:blipFill>
        <p:spPr>
          <a:xfrm>
            <a:off x="1762125" y="4114800"/>
            <a:ext cx="5619750" cy="3162300"/>
          </a:xfrm>
          <a:prstGeom prst="rect">
            <a:avLst/>
          </a:prstGeom>
        </p:spPr>
      </p:pic>
    </p:spTree>
    <p:extLst>
      <p:ext uri="{BB962C8B-B14F-4D97-AF65-F5344CB8AC3E}">
        <p14:creationId xmlns:p14="http://schemas.microsoft.com/office/powerpoint/2010/main" val="1085264471"/>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Change Models</a:t>
            </a:r>
          </a:p>
        </p:txBody>
      </p:sp>
      <p:sp>
        <p:nvSpPr>
          <p:cNvPr id="5" name="TextBox 4"/>
          <p:cNvSpPr txBox="1"/>
          <p:nvPr/>
        </p:nvSpPr>
        <p:spPr>
          <a:xfrm>
            <a:off x="2979964" y="1959428"/>
            <a:ext cx="6025243" cy="3323987"/>
          </a:xfrm>
          <a:prstGeom prst="rect">
            <a:avLst/>
          </a:prstGeom>
          <a:noFill/>
        </p:spPr>
        <p:txBody>
          <a:bodyPr wrap="square" rtlCol="0">
            <a:spAutoFit/>
          </a:bodyPr>
          <a:lstStyle/>
          <a:p>
            <a:pPr marL="257175" indent="-257175">
              <a:buFont typeface="+mj-lt"/>
              <a:buAutoNum type="arabicPeriod"/>
            </a:pPr>
            <a:r>
              <a:rPr lang="en-CA" altLang="en-US" sz="2100" dirty="0"/>
              <a:t>The Medicine Wheel</a:t>
            </a:r>
          </a:p>
          <a:p>
            <a:pPr marL="257175" indent="-257175">
              <a:buFont typeface="+mj-lt"/>
              <a:buAutoNum type="arabicPeriod"/>
            </a:pPr>
            <a:endParaRPr lang="en-CA" altLang="en-US" sz="2100" dirty="0"/>
          </a:p>
          <a:p>
            <a:pPr marL="257175" indent="-257175">
              <a:buFont typeface="+mj-lt"/>
              <a:buAutoNum type="arabicPeriod"/>
            </a:pPr>
            <a:r>
              <a:rPr lang="en-CA" altLang="en-US" sz="2100" dirty="0"/>
              <a:t>McKinsey / Waterman &amp; Peters 7S Framework</a:t>
            </a:r>
          </a:p>
          <a:p>
            <a:pPr marL="257175" indent="-257175">
              <a:buFont typeface="+mj-lt"/>
              <a:buAutoNum type="arabicPeriod"/>
            </a:pPr>
            <a:endParaRPr lang="en-CA" altLang="en-US" sz="2100" dirty="0"/>
          </a:p>
          <a:p>
            <a:pPr marL="257175" indent="-257175">
              <a:buFont typeface="+mj-lt"/>
              <a:buAutoNum type="arabicPeriod"/>
            </a:pPr>
            <a:r>
              <a:rPr lang="nl-BE" altLang="en-US" sz="2100" dirty="0"/>
              <a:t>Lewin’s Three Step Model of Change</a:t>
            </a:r>
            <a:endParaRPr lang="en-CA" altLang="en-US" sz="2100" dirty="0"/>
          </a:p>
          <a:p>
            <a:pPr marL="257175" indent="-257175">
              <a:buFont typeface="+mj-lt"/>
              <a:buAutoNum type="arabicPeriod"/>
            </a:pPr>
            <a:endParaRPr lang="en-CA" sz="2100" dirty="0"/>
          </a:p>
          <a:p>
            <a:pPr marL="257175" indent="-257175">
              <a:buFont typeface="+mj-lt"/>
              <a:buAutoNum type="arabicPeriod"/>
            </a:pPr>
            <a:r>
              <a:rPr lang="en-CA" sz="2100" dirty="0"/>
              <a:t>Kotter’s 8 Step Leading Change Model</a:t>
            </a:r>
          </a:p>
          <a:p>
            <a:pPr marL="257175" indent="-257175">
              <a:buFont typeface="+mj-lt"/>
              <a:buAutoNum type="arabicPeriod"/>
            </a:pPr>
            <a:endParaRPr lang="en-CA" sz="2100" dirty="0"/>
          </a:p>
          <a:p>
            <a:pPr marL="257175" indent="-257175">
              <a:buFont typeface="+mj-lt"/>
              <a:buAutoNum type="arabicPeriod"/>
            </a:pPr>
            <a:r>
              <a:rPr lang="en-CA" sz="2100" dirty="0">
                <a:solidFill>
                  <a:srgbClr val="FFFF00"/>
                </a:solidFill>
              </a:rPr>
              <a:t>Experience Point’s 7 Step Change </a:t>
            </a:r>
            <a:r>
              <a:rPr lang="en-CA" sz="2100" dirty="0" smtClean="0">
                <a:solidFill>
                  <a:srgbClr val="FFFF00"/>
                </a:solidFill>
              </a:rPr>
              <a:t>Model </a:t>
            </a:r>
            <a:r>
              <a:rPr lang="en-CA" sz="2100" dirty="0" smtClean="0">
                <a:solidFill>
                  <a:srgbClr val="FFFF00"/>
                </a:solidFill>
              </a:rPr>
              <a:t>OR …. The </a:t>
            </a:r>
            <a:r>
              <a:rPr lang="en-CA" sz="2100" dirty="0" smtClean="0">
                <a:solidFill>
                  <a:srgbClr val="FFFF00"/>
                </a:solidFill>
              </a:rPr>
              <a:t>(</a:t>
            </a:r>
            <a:r>
              <a:rPr lang="en-CA" sz="2100" dirty="0" err="1" smtClean="0">
                <a:solidFill>
                  <a:srgbClr val="FFFF00"/>
                </a:solidFill>
              </a:rPr>
              <a:t>wRight</a:t>
            </a:r>
            <a:r>
              <a:rPr lang="en-CA" sz="2100" dirty="0">
                <a:solidFill>
                  <a:srgbClr val="FFFF00"/>
                </a:solidFill>
              </a:rPr>
              <a:t>) </a:t>
            </a:r>
            <a:r>
              <a:rPr lang="en-CA" sz="2100" dirty="0" smtClean="0">
                <a:solidFill>
                  <a:srgbClr val="FFFF00"/>
                </a:solidFill>
              </a:rPr>
              <a:t>Change </a:t>
            </a:r>
            <a:r>
              <a:rPr lang="en-CA" sz="2100" dirty="0">
                <a:solidFill>
                  <a:srgbClr val="FFFF00"/>
                </a:solidFill>
              </a:rPr>
              <a:t>Model</a:t>
            </a:r>
          </a:p>
        </p:txBody>
      </p:sp>
    </p:spTree>
    <p:extLst>
      <p:ext uri="{BB962C8B-B14F-4D97-AF65-F5344CB8AC3E}">
        <p14:creationId xmlns:p14="http://schemas.microsoft.com/office/powerpoint/2010/main" val="2115235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2466" y="1826078"/>
            <a:ext cx="4651130" cy="4803322"/>
          </a:xfrm>
        </p:spPr>
        <p:txBody>
          <a:bodyPr>
            <a:normAutofit fontScale="62500" lnSpcReduction="20000"/>
          </a:bodyPr>
          <a:lstStyle/>
          <a:p>
            <a:r>
              <a:rPr lang="en-CA" dirty="0" smtClean="0"/>
              <a:t>The particular archetypes appointed to north, east, south, west and the relationship between them, set within a mandala or circle is from the wisdom of North American Indigenous peoples. </a:t>
            </a:r>
          </a:p>
          <a:p>
            <a:endParaRPr lang="en-CA" dirty="0" smtClean="0"/>
          </a:p>
          <a:p>
            <a:r>
              <a:rPr lang="en-CA" dirty="0" smtClean="0"/>
              <a:t>Different </a:t>
            </a:r>
            <a:r>
              <a:rPr lang="en-CA" dirty="0"/>
              <a:t>Tribes and Nations have/had different interpretations and </a:t>
            </a:r>
            <a:r>
              <a:rPr lang="en-CA" dirty="0" smtClean="0"/>
              <a:t>configurations.</a:t>
            </a:r>
          </a:p>
          <a:p>
            <a:endParaRPr lang="en-CA" dirty="0" smtClean="0"/>
          </a:p>
          <a:p>
            <a:r>
              <a:rPr lang="en-CA" dirty="0" smtClean="0"/>
              <a:t>Seven </a:t>
            </a:r>
            <a:r>
              <a:rPr lang="en-CA" dirty="0"/>
              <a:t>components </a:t>
            </a:r>
            <a:r>
              <a:rPr lang="en-CA" dirty="0" smtClean="0"/>
              <a:t>of an organization’s </a:t>
            </a:r>
            <a:r>
              <a:rPr lang="en-CA" dirty="0"/>
              <a:t>operating </a:t>
            </a:r>
            <a:r>
              <a:rPr lang="en-CA" dirty="0" smtClean="0"/>
              <a:t>matrix: </a:t>
            </a:r>
          </a:p>
          <a:p>
            <a:pPr lvl="1"/>
            <a:r>
              <a:rPr lang="en-CA" dirty="0" smtClean="0"/>
              <a:t>Purpose</a:t>
            </a:r>
            <a:r>
              <a:rPr lang="en-CA" dirty="0"/>
              <a:t>, leadership, vision, community, management, relationships, and the circle of the whole within its environment. </a:t>
            </a:r>
            <a:endParaRPr lang="en-CA" dirty="0" smtClean="0"/>
          </a:p>
          <a:p>
            <a:pPr lvl="1"/>
            <a:r>
              <a:rPr lang="en-CA" dirty="0" smtClean="0"/>
              <a:t>The </a:t>
            </a:r>
            <a:r>
              <a:rPr lang="en-CA" dirty="0"/>
              <a:t>order of the process of reflecting about each component was essential to obtain consistent and cross cultural results</a:t>
            </a:r>
            <a:r>
              <a:rPr lang="en-CA" dirty="0" smtClean="0"/>
              <a:t>.</a:t>
            </a:r>
          </a:p>
          <a:p>
            <a:endParaRPr lang="en-CA" dirty="0" smtClean="0"/>
          </a:p>
          <a:p>
            <a:r>
              <a:rPr lang="en-CA" dirty="0" smtClean="0"/>
              <a:t>The Medicine Wheel – a change tool </a:t>
            </a:r>
          </a:p>
        </p:txBody>
      </p:sp>
      <p:sp>
        <p:nvSpPr>
          <p:cNvPr id="4" name="Title 3"/>
          <p:cNvSpPr>
            <a:spLocks noGrp="1"/>
          </p:cNvSpPr>
          <p:nvPr>
            <p:ph type="title"/>
          </p:nvPr>
        </p:nvSpPr>
        <p:spPr/>
        <p:txBody>
          <a:bodyPr>
            <a:normAutofit fontScale="90000"/>
          </a:bodyPr>
          <a:lstStyle/>
          <a:p>
            <a:r>
              <a:rPr lang="en-CA" dirty="0" smtClean="0"/>
              <a:t>The Medicine Wheel - </a:t>
            </a:r>
            <a:r>
              <a:rPr lang="en-CA" dirty="0"/>
              <a:t> </a:t>
            </a:r>
            <a:r>
              <a:rPr lang="en-CA" dirty="0" smtClean="0"/>
              <a:t>A Tool for Change</a:t>
            </a:r>
            <a:endParaRPr lang="en-CA" dirty="0"/>
          </a:p>
        </p:txBody>
      </p:sp>
      <p:pic>
        <p:nvPicPr>
          <p:cNvPr id="3074" name="Picture 2" descr="Medicine Wheel Tool by the Genuine Contact Progra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2209800"/>
            <a:ext cx="3538904" cy="353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68429"/>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sz="half" idx="1"/>
          </p:nvPr>
        </p:nvSpPr>
        <p:spPr>
          <a:xfrm>
            <a:off x="628650" y="2327910"/>
            <a:ext cx="3886200" cy="3162062"/>
          </a:xfrm>
        </p:spPr>
        <p:txBody>
          <a:bodyPr>
            <a:normAutofit fontScale="62500" lnSpcReduction="20000"/>
          </a:bodyPr>
          <a:lstStyle/>
          <a:p>
            <a:pPr>
              <a:defRPr/>
            </a:pPr>
            <a:r>
              <a:rPr lang="en-CA" dirty="0" smtClean="0"/>
              <a:t>Examine </a:t>
            </a:r>
            <a:r>
              <a:rPr lang="en-CA" dirty="0"/>
              <a:t>the likely effects of future changes within </a:t>
            </a:r>
            <a:endParaRPr lang="en-CA" dirty="0" smtClean="0"/>
          </a:p>
          <a:p>
            <a:pPr>
              <a:defRPr/>
            </a:pPr>
            <a:endParaRPr lang="en-CA" dirty="0" smtClean="0"/>
          </a:p>
          <a:p>
            <a:pPr>
              <a:defRPr/>
            </a:pPr>
            <a:r>
              <a:rPr lang="en-CA" dirty="0" smtClean="0"/>
              <a:t>Align </a:t>
            </a:r>
            <a:r>
              <a:rPr lang="en-CA" dirty="0"/>
              <a:t>departments and processes during a merger or acquisition</a:t>
            </a:r>
          </a:p>
          <a:p>
            <a:pPr>
              <a:defRPr/>
            </a:pPr>
            <a:endParaRPr lang="en-CA" dirty="0" smtClean="0"/>
          </a:p>
          <a:p>
            <a:pPr>
              <a:defRPr/>
            </a:pPr>
            <a:r>
              <a:rPr lang="en-CA" dirty="0" smtClean="0"/>
              <a:t>Determine </a:t>
            </a:r>
            <a:r>
              <a:rPr lang="en-CA" dirty="0"/>
              <a:t>how best to implement a proposed </a:t>
            </a:r>
            <a:r>
              <a:rPr lang="en-CA" dirty="0" smtClean="0"/>
              <a:t>strategy</a:t>
            </a:r>
          </a:p>
          <a:p>
            <a:pPr>
              <a:defRPr/>
            </a:pPr>
            <a:endParaRPr lang="en-CA" dirty="0" smtClean="0"/>
          </a:p>
          <a:p>
            <a:pPr>
              <a:defRPr/>
            </a:pPr>
            <a:r>
              <a:rPr lang="en-CA" dirty="0" smtClean="0"/>
              <a:t>A change in one element may impact other elements</a:t>
            </a:r>
            <a:endParaRPr lang="en-CA" dirty="0"/>
          </a:p>
        </p:txBody>
      </p:sp>
      <p:sp>
        <p:nvSpPr>
          <p:cNvPr id="53250" name="Title 1"/>
          <p:cNvSpPr>
            <a:spLocks noGrp="1"/>
          </p:cNvSpPr>
          <p:nvPr>
            <p:ph type="title"/>
          </p:nvPr>
        </p:nvSpPr>
        <p:spPr>
          <a:xfrm>
            <a:off x="484535" y="568652"/>
            <a:ext cx="8185055" cy="693019"/>
          </a:xfrm>
        </p:spPr>
        <p:txBody>
          <a:bodyPr>
            <a:normAutofit fontScale="90000"/>
          </a:bodyPr>
          <a:lstStyle/>
          <a:p>
            <a:pPr algn="ctr"/>
            <a:r>
              <a:rPr lang="en-CA" altLang="en-US" dirty="0" smtClean="0"/>
              <a:t>McKinsey / Waterman </a:t>
            </a:r>
            <a:r>
              <a:rPr lang="en-CA" altLang="en-US" dirty="0"/>
              <a:t>&amp; </a:t>
            </a:r>
            <a:r>
              <a:rPr lang="en-CA" altLang="en-US" dirty="0" smtClean="0"/>
              <a:t>Peters’ 7S Framework</a:t>
            </a:r>
            <a:endParaRPr lang="en-CA" altLang="en-US" dirty="0"/>
          </a:p>
        </p:txBody>
      </p:sp>
      <p:sp>
        <p:nvSpPr>
          <p:cNvPr id="53252"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90836B-1C3E-4DDE-81F7-142ACAFA0583}" type="slidenum">
              <a:rPr lang="nl-NL" altLang="en-US">
                <a:solidFill>
                  <a:schemeClr val="bg1"/>
                </a:solidFill>
              </a:rPr>
              <a:pPr eaLnBrk="1" hangingPunct="1"/>
              <a:t>13</a:t>
            </a:fld>
            <a:endParaRPr lang="nl-NL" altLang="en-US">
              <a:solidFill>
                <a:schemeClr val="bg1"/>
              </a:solidFill>
            </a:endParaRPr>
          </a:p>
        </p:txBody>
      </p:sp>
      <p:sp>
        <p:nvSpPr>
          <p:cNvPr id="6" name="Rectangle 5"/>
          <p:cNvSpPr/>
          <p:nvPr/>
        </p:nvSpPr>
        <p:spPr>
          <a:xfrm>
            <a:off x="628651" y="1713945"/>
            <a:ext cx="7896824" cy="415498"/>
          </a:xfrm>
          <a:prstGeom prst="rect">
            <a:avLst/>
          </a:prstGeom>
        </p:spPr>
        <p:txBody>
          <a:bodyPr wrap="square">
            <a:spAutoFit/>
          </a:bodyPr>
          <a:lstStyle/>
          <a:p>
            <a:pPr algn="ctr"/>
            <a:r>
              <a:rPr lang="en-CA" sz="2100" dirty="0">
                <a:solidFill>
                  <a:srgbClr val="FFFF00"/>
                </a:solidFill>
                <a:latin typeface="Trebuchet MS" panose="020B0603020202020204" pitchFamily="34" charset="0"/>
              </a:rPr>
              <a:t>Often used as a guiding map for organizational change</a:t>
            </a:r>
            <a:endParaRPr lang="en-US" sz="2100" dirty="0">
              <a:solidFill>
                <a:srgbClr val="FFFF00"/>
              </a:solidFill>
              <a:latin typeface="Trebuchet MS" panose="020B0603020202020204" pitchFamily="34" charset="0"/>
            </a:endParaRPr>
          </a:p>
        </p:txBody>
      </p:sp>
      <p:sp>
        <p:nvSpPr>
          <p:cNvPr id="8" name="TextBox 7"/>
          <p:cNvSpPr txBox="1"/>
          <p:nvPr/>
        </p:nvSpPr>
        <p:spPr>
          <a:xfrm>
            <a:off x="4514851" y="5578792"/>
            <a:ext cx="4010624" cy="415498"/>
          </a:xfrm>
          <a:prstGeom prst="rect">
            <a:avLst/>
          </a:prstGeom>
          <a:noFill/>
        </p:spPr>
        <p:txBody>
          <a:bodyPr wrap="square" rtlCol="0">
            <a:spAutoFit/>
          </a:bodyPr>
          <a:lstStyle/>
          <a:p>
            <a:r>
              <a:rPr lang="en-CA" sz="1050" i="1" dirty="0"/>
              <a:t>Reference: Waterman, P., Peters, T., (1982) In Search of Excellence</a:t>
            </a:r>
            <a:endParaRPr lang="en-CA" sz="1050" dirty="0"/>
          </a:p>
        </p:txBody>
      </p:sp>
      <p:sp>
        <p:nvSpPr>
          <p:cNvPr id="14" name="Rectangle 13"/>
          <p:cNvSpPr/>
          <p:nvPr/>
        </p:nvSpPr>
        <p:spPr>
          <a:xfrm>
            <a:off x="596187" y="5578792"/>
            <a:ext cx="184731" cy="288541"/>
          </a:xfrm>
          <a:prstGeom prst="rect">
            <a:avLst/>
          </a:prstGeom>
        </p:spPr>
        <p:txBody>
          <a:bodyPr wrap="none">
            <a:spAutoFit/>
          </a:bodyPr>
          <a:lstStyle/>
          <a:p>
            <a:endParaRPr lang="en-CA" sz="1275" dirty="0"/>
          </a:p>
        </p:txBody>
      </p:sp>
      <p:pic>
        <p:nvPicPr>
          <p:cNvPr id="11" name="Picture 2" descr="Image result for 7s model">
            <a:hlinkClick r:id="rId3"/>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9360" b="7732"/>
          <a:stretch/>
        </p:blipFill>
        <p:spPr bwMode="auto">
          <a:xfrm>
            <a:off x="4799672" y="2443949"/>
            <a:ext cx="3571875" cy="296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type="body" idx="1"/>
          </p:nvPr>
        </p:nvSpPr>
        <p:spPr>
          <a:xfrm>
            <a:off x="629842" y="1758895"/>
            <a:ext cx="3868340" cy="324482"/>
          </a:xfrm>
        </p:spPr>
        <p:txBody>
          <a:bodyPr>
            <a:normAutofit fontScale="77500" lnSpcReduction="20000"/>
          </a:bodyPr>
          <a:lstStyle/>
          <a:p>
            <a:pPr algn="ctr"/>
            <a:r>
              <a:rPr lang="en-CA" altLang="en-US" dirty="0">
                <a:solidFill>
                  <a:srgbClr val="FFFF00"/>
                </a:solidFill>
              </a:rPr>
              <a:t>Soft </a:t>
            </a:r>
            <a:r>
              <a:rPr lang="en-CA" altLang="en-US" dirty="0" smtClean="0">
                <a:solidFill>
                  <a:srgbClr val="FFFF00"/>
                </a:solidFill>
              </a:rPr>
              <a:t>Elements</a:t>
            </a:r>
            <a:endParaRPr lang="en-CA" altLang="en-US" dirty="0">
              <a:solidFill>
                <a:srgbClr val="FFFF00"/>
              </a:solidFill>
            </a:endParaRPr>
          </a:p>
        </p:txBody>
      </p:sp>
      <p:sp>
        <p:nvSpPr>
          <p:cNvPr id="2" name="Content Placeholder 1"/>
          <p:cNvSpPr>
            <a:spLocks noGrp="1"/>
          </p:cNvSpPr>
          <p:nvPr>
            <p:ph sz="half" idx="2"/>
          </p:nvPr>
        </p:nvSpPr>
        <p:spPr>
          <a:xfrm>
            <a:off x="629842" y="2233954"/>
            <a:ext cx="3868340" cy="3122669"/>
          </a:xfrm>
        </p:spPr>
        <p:txBody>
          <a:bodyPr>
            <a:normAutofit fontScale="92500" lnSpcReduction="10000"/>
          </a:bodyPr>
          <a:lstStyle/>
          <a:p>
            <a:r>
              <a:rPr lang="en-CA" altLang="en-US" dirty="0" smtClean="0"/>
              <a:t>Shared </a:t>
            </a:r>
            <a:r>
              <a:rPr lang="en-CA" altLang="en-US" dirty="0"/>
              <a:t>Values: </a:t>
            </a:r>
            <a:r>
              <a:rPr lang="en-CA" altLang="en-US" dirty="0" smtClean="0"/>
              <a:t>Core values</a:t>
            </a:r>
            <a:endParaRPr lang="en-CA" altLang="en-US" dirty="0"/>
          </a:p>
          <a:p>
            <a:r>
              <a:rPr lang="en-CA" altLang="en-US" dirty="0"/>
              <a:t>Style: </a:t>
            </a:r>
            <a:r>
              <a:rPr lang="en-CA" altLang="en-US" dirty="0" smtClean="0"/>
              <a:t>Leadership </a:t>
            </a:r>
            <a:r>
              <a:rPr lang="en-CA" altLang="en-US" dirty="0"/>
              <a:t>style</a:t>
            </a:r>
          </a:p>
          <a:p>
            <a:r>
              <a:rPr lang="en-CA" altLang="en-US" dirty="0"/>
              <a:t>Staff: </a:t>
            </a:r>
            <a:r>
              <a:rPr lang="en-CA" altLang="en-US" dirty="0" smtClean="0"/>
              <a:t>Employees as individuals and </a:t>
            </a:r>
            <a:r>
              <a:rPr lang="en-CA" altLang="en-US" dirty="0"/>
              <a:t>their broad abilities</a:t>
            </a:r>
          </a:p>
          <a:p>
            <a:r>
              <a:rPr lang="en-CA" altLang="en-US" dirty="0"/>
              <a:t>Skills: The skills and competencies of </a:t>
            </a:r>
            <a:r>
              <a:rPr lang="en-CA" altLang="en-US" dirty="0" smtClean="0"/>
              <a:t>employees</a:t>
            </a:r>
            <a:endParaRPr lang="en-CA" altLang="en-US" dirty="0"/>
          </a:p>
        </p:txBody>
      </p:sp>
      <p:sp>
        <p:nvSpPr>
          <p:cNvPr id="3" name="Text Placeholder 2"/>
          <p:cNvSpPr>
            <a:spLocks noGrp="1"/>
          </p:cNvSpPr>
          <p:nvPr>
            <p:ph type="body" sz="quarter" idx="3"/>
          </p:nvPr>
        </p:nvSpPr>
        <p:spPr>
          <a:xfrm>
            <a:off x="4629150" y="1758895"/>
            <a:ext cx="3887391" cy="324482"/>
          </a:xfrm>
        </p:spPr>
        <p:txBody>
          <a:bodyPr/>
          <a:lstStyle/>
          <a:p>
            <a:pPr algn="ctr"/>
            <a:r>
              <a:rPr lang="en-CA" dirty="0" smtClean="0">
                <a:solidFill>
                  <a:srgbClr val="FFFF00"/>
                </a:solidFill>
              </a:rPr>
              <a:t>Hard Elements</a:t>
            </a:r>
            <a:endParaRPr lang="en-CA" dirty="0">
              <a:solidFill>
                <a:srgbClr val="FFFF00"/>
              </a:solidFill>
            </a:endParaRPr>
          </a:p>
        </p:txBody>
      </p:sp>
      <p:sp>
        <p:nvSpPr>
          <p:cNvPr id="4" name="Content Placeholder 3"/>
          <p:cNvSpPr>
            <a:spLocks noGrp="1"/>
          </p:cNvSpPr>
          <p:nvPr>
            <p:ph sz="quarter" idx="4"/>
          </p:nvPr>
        </p:nvSpPr>
        <p:spPr>
          <a:xfrm>
            <a:off x="4629150" y="2233954"/>
            <a:ext cx="3887391" cy="3122669"/>
          </a:xfrm>
        </p:spPr>
        <p:txBody>
          <a:bodyPr/>
          <a:lstStyle/>
          <a:p>
            <a:pPr>
              <a:defRPr/>
            </a:pPr>
            <a:r>
              <a:rPr lang="en-CA" dirty="0"/>
              <a:t>Strategy: </a:t>
            </a:r>
            <a:r>
              <a:rPr lang="en-CA" dirty="0" smtClean="0"/>
              <a:t>Organizational plan </a:t>
            </a:r>
            <a:r>
              <a:rPr lang="en-CA" dirty="0"/>
              <a:t>or route-map to maintain competitive advantage</a:t>
            </a:r>
          </a:p>
          <a:p>
            <a:pPr>
              <a:defRPr/>
            </a:pPr>
            <a:r>
              <a:rPr lang="en-CA" dirty="0"/>
              <a:t>Structure: </a:t>
            </a:r>
            <a:r>
              <a:rPr lang="en-CA" dirty="0" smtClean="0"/>
              <a:t>Organizational </a:t>
            </a:r>
            <a:r>
              <a:rPr lang="en-CA" dirty="0"/>
              <a:t>hierarchy</a:t>
            </a:r>
          </a:p>
          <a:p>
            <a:pPr>
              <a:defRPr/>
            </a:pPr>
            <a:r>
              <a:rPr lang="en-CA" dirty="0"/>
              <a:t>Systems: The day-to-day processes and procedures </a:t>
            </a:r>
            <a:r>
              <a:rPr lang="en-CA" dirty="0" smtClean="0"/>
              <a:t>across </a:t>
            </a:r>
            <a:r>
              <a:rPr lang="en-CA" dirty="0"/>
              <a:t>the </a:t>
            </a:r>
            <a:r>
              <a:rPr lang="en-CA" dirty="0" smtClean="0"/>
              <a:t>organization</a:t>
            </a:r>
            <a:endParaRPr lang="en-CA" dirty="0"/>
          </a:p>
          <a:p>
            <a:endParaRPr lang="en-CA" dirty="0"/>
          </a:p>
        </p:txBody>
      </p:sp>
      <p:sp>
        <p:nvSpPr>
          <p:cNvPr id="56322" name="Title 1"/>
          <p:cNvSpPr>
            <a:spLocks noGrp="1"/>
          </p:cNvSpPr>
          <p:nvPr>
            <p:ph type="title"/>
          </p:nvPr>
        </p:nvSpPr>
        <p:spPr/>
        <p:txBody>
          <a:bodyPr/>
          <a:lstStyle/>
          <a:p>
            <a:pPr algn="ctr"/>
            <a:r>
              <a:rPr lang="en-CA" altLang="en-US" dirty="0" smtClean="0"/>
              <a:t>Elements </a:t>
            </a:r>
            <a:r>
              <a:rPr lang="en-CA" altLang="en-US" dirty="0"/>
              <a:t>of </a:t>
            </a:r>
            <a:r>
              <a:rPr lang="en-CA" altLang="en-US" dirty="0" smtClean="0"/>
              <a:t>7S Framework</a:t>
            </a:r>
            <a:endParaRPr lang="en-CA" altLang="en-US" dirty="0"/>
          </a:p>
        </p:txBody>
      </p:sp>
      <p:sp>
        <p:nvSpPr>
          <p:cNvPr id="56324"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43D3513-42BD-4B37-AEF2-153648D04FF5}" type="slidenum">
              <a:rPr lang="nl-NL" altLang="en-US">
                <a:solidFill>
                  <a:schemeClr val="bg1"/>
                </a:solidFill>
              </a:rPr>
              <a:pPr eaLnBrk="1" hangingPunct="1"/>
              <a:t>14</a:t>
            </a:fld>
            <a:endParaRPr lang="nl-NL" altLang="en-US">
              <a:solidFill>
                <a:schemeClr val="bg1"/>
              </a:solidFill>
            </a:endParaRPr>
          </a:p>
        </p:txBody>
      </p:sp>
      <p:sp>
        <p:nvSpPr>
          <p:cNvPr id="5" name="TextBox 4"/>
          <p:cNvSpPr txBox="1"/>
          <p:nvPr/>
        </p:nvSpPr>
        <p:spPr>
          <a:xfrm>
            <a:off x="800100" y="6167099"/>
            <a:ext cx="7886700" cy="530915"/>
          </a:xfrm>
          <a:prstGeom prst="rect">
            <a:avLst/>
          </a:prstGeom>
          <a:noFill/>
        </p:spPr>
        <p:txBody>
          <a:bodyPr wrap="square" rtlCol="0">
            <a:spAutoFit/>
          </a:bodyPr>
          <a:lstStyle/>
          <a:p>
            <a:r>
              <a:rPr lang="en-CA" sz="1050" dirty="0"/>
              <a:t>https://www.mckinsey.com/business-functions/strategy-and-corporate-finance/our-insights/enduring-ideas-the-7-s-framework</a:t>
            </a:r>
          </a:p>
          <a:p>
            <a:pPr>
              <a:spcBef>
                <a:spcPts val="900"/>
              </a:spcBef>
            </a:pPr>
            <a:r>
              <a:rPr lang="en-CA" sz="1050" dirty="0"/>
              <a:t>Hayes (2014) </a:t>
            </a:r>
            <a:r>
              <a:rPr lang="en-CA" sz="1050" b="1" dirty="0"/>
              <a:t>The Theory and Practice of Change Management, </a:t>
            </a:r>
            <a:r>
              <a:rPr lang="en-CA" sz="1050" dirty="0"/>
              <a:t>Macmillan Education UK.</a:t>
            </a:r>
          </a:p>
        </p:txBody>
      </p:sp>
    </p:spTree>
    <p:extLst>
      <p:ext uri="{BB962C8B-B14F-4D97-AF65-F5344CB8AC3E}">
        <p14:creationId xmlns:p14="http://schemas.microsoft.com/office/powerpoint/2010/main" val="835510381"/>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p:cNvSpPr>
            <a:spLocks noGrp="1" noChangeArrowheads="1"/>
          </p:cNvSpPr>
          <p:nvPr>
            <p:ph type="title"/>
          </p:nvPr>
        </p:nvSpPr>
        <p:spPr/>
        <p:txBody>
          <a:bodyPr>
            <a:normAutofit fontScale="90000"/>
          </a:bodyPr>
          <a:lstStyle/>
          <a:p>
            <a:pPr algn="ctr"/>
            <a:r>
              <a:rPr lang="nl-BE" altLang="en-US" dirty="0"/>
              <a:t>Lewin’s </a:t>
            </a:r>
            <a:r>
              <a:rPr lang="nl-BE" altLang="en-US" dirty="0" smtClean="0"/>
              <a:t>Three </a:t>
            </a:r>
            <a:r>
              <a:rPr lang="nl-BE" altLang="en-US" dirty="0"/>
              <a:t>S</a:t>
            </a:r>
            <a:r>
              <a:rPr lang="nl-BE" altLang="en-US" dirty="0" smtClean="0"/>
              <a:t>tep Change </a:t>
            </a:r>
            <a:r>
              <a:rPr lang="nl-BE" altLang="en-US" dirty="0"/>
              <a:t>Model</a:t>
            </a:r>
            <a:endParaRPr lang="nl-NL" altLang="en-US" dirty="0"/>
          </a:p>
        </p:txBody>
      </p:sp>
      <p:sp>
        <p:nvSpPr>
          <p:cNvPr id="23557" name="Rectangle 6"/>
          <p:cNvSpPr>
            <a:spLocks noGrp="1" noChangeArrowheads="1"/>
          </p:cNvSpPr>
          <p:nvPr>
            <p:ph type="body" sz="half" idx="4294967295"/>
          </p:nvPr>
        </p:nvSpPr>
        <p:spPr>
          <a:xfrm>
            <a:off x="375837" y="1964550"/>
            <a:ext cx="4506686" cy="3626607"/>
          </a:xfrm>
        </p:spPr>
        <p:txBody>
          <a:bodyPr>
            <a:noAutofit/>
          </a:bodyPr>
          <a:lstStyle/>
          <a:p>
            <a:pPr marL="0" indent="0">
              <a:buNone/>
            </a:pPr>
            <a:r>
              <a:rPr lang="nl-BE" altLang="en-US" sz="2400" dirty="0"/>
              <a:t>The three step change model</a:t>
            </a:r>
          </a:p>
          <a:p>
            <a:pPr marL="600075" lvl="1" indent="-257175">
              <a:buFont typeface="+mj-lt"/>
              <a:buAutoNum type="arabicPeriod"/>
            </a:pPr>
            <a:r>
              <a:rPr lang="nl-BE" altLang="en-US" dirty="0" smtClean="0">
                <a:solidFill>
                  <a:srgbClr val="FFFF00"/>
                </a:solidFill>
              </a:rPr>
              <a:t>Unfreeze</a:t>
            </a:r>
            <a:r>
              <a:rPr lang="nl-BE" altLang="en-US" dirty="0" smtClean="0"/>
              <a:t> </a:t>
            </a:r>
            <a:r>
              <a:rPr lang="nl-BE" altLang="en-US" dirty="0"/>
              <a:t>– shock a system out of stasis</a:t>
            </a:r>
          </a:p>
          <a:p>
            <a:pPr marL="600075" lvl="1" indent="-257175">
              <a:buFont typeface="+mj-lt"/>
              <a:buAutoNum type="arabicPeriod"/>
            </a:pPr>
            <a:r>
              <a:rPr lang="nl-BE" altLang="en-US" dirty="0">
                <a:solidFill>
                  <a:srgbClr val="FFFF00"/>
                </a:solidFill>
              </a:rPr>
              <a:t>Move</a:t>
            </a:r>
            <a:r>
              <a:rPr lang="nl-BE" altLang="en-US" dirty="0"/>
              <a:t> – make purposeful adjustments</a:t>
            </a:r>
          </a:p>
          <a:p>
            <a:pPr marL="600075" lvl="1" indent="-257175">
              <a:buFont typeface="+mj-lt"/>
              <a:buAutoNum type="arabicPeriod"/>
            </a:pPr>
            <a:r>
              <a:rPr lang="nl-BE" altLang="en-US" dirty="0">
                <a:solidFill>
                  <a:srgbClr val="FFFF00"/>
                </a:solidFill>
              </a:rPr>
              <a:t>Refreze</a:t>
            </a:r>
            <a:r>
              <a:rPr lang="nl-BE" altLang="en-US" dirty="0"/>
              <a:t> – </a:t>
            </a:r>
            <a:r>
              <a:rPr lang="nl-BE" altLang="en-US" dirty="0" smtClean="0"/>
              <a:t>consolidate </a:t>
            </a:r>
            <a:r>
              <a:rPr lang="nl-BE" altLang="en-US" dirty="0"/>
              <a:t>change by systematically engraining </a:t>
            </a:r>
            <a:r>
              <a:rPr lang="nl-BE" altLang="en-US" dirty="0" smtClean="0"/>
              <a:t>adjustments</a:t>
            </a:r>
            <a:endParaRPr lang="nl-BE" altLang="en-US" dirty="0"/>
          </a:p>
        </p:txBody>
      </p:sp>
      <p:sp>
        <p:nvSpPr>
          <p:cNvPr id="23558" name="Rectangle 7"/>
          <p:cNvSpPr>
            <a:spLocks noChangeArrowheads="1"/>
          </p:cNvSpPr>
          <p:nvPr/>
        </p:nvSpPr>
        <p:spPr bwMode="auto">
          <a:xfrm>
            <a:off x="1494235" y="2078832"/>
            <a:ext cx="302895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dirty="0"/>
          </a:p>
        </p:txBody>
      </p:sp>
      <p:sp>
        <p:nvSpPr>
          <p:cNvPr id="8" name="TextBox 7"/>
          <p:cNvSpPr txBox="1"/>
          <p:nvPr/>
        </p:nvSpPr>
        <p:spPr>
          <a:xfrm>
            <a:off x="5486400" y="3581400"/>
            <a:ext cx="3414470" cy="3554819"/>
          </a:xfrm>
          <a:prstGeom prst="rect">
            <a:avLst/>
          </a:prstGeom>
          <a:noFill/>
        </p:spPr>
        <p:txBody>
          <a:bodyPr wrap="square" rtlCol="0">
            <a:spAutoFit/>
          </a:bodyPr>
          <a:lstStyle/>
          <a:p>
            <a:r>
              <a:rPr lang="en-CA" dirty="0"/>
              <a:t>Kurt Lewin, 1890 – 1947</a:t>
            </a:r>
          </a:p>
          <a:p>
            <a:pPr>
              <a:spcBef>
                <a:spcPts val="900"/>
              </a:spcBef>
            </a:pPr>
            <a:r>
              <a:rPr lang="nl-BE" altLang="en-US" dirty="0"/>
              <a:t>Founding father of social, applied and organizational </a:t>
            </a:r>
            <a:r>
              <a:rPr lang="nl-BE" altLang="en-US" dirty="0" smtClean="0"/>
              <a:t>pyschology</a:t>
            </a:r>
          </a:p>
          <a:p>
            <a:pPr>
              <a:spcBef>
                <a:spcPts val="900"/>
              </a:spcBef>
            </a:pPr>
            <a:r>
              <a:rPr lang="en-US" dirty="0"/>
              <a:t>Also known for: </a:t>
            </a:r>
            <a:endParaRPr lang="en-US" dirty="0" smtClean="0"/>
          </a:p>
          <a:p>
            <a:pPr>
              <a:spcBef>
                <a:spcPts val="900"/>
              </a:spcBef>
            </a:pPr>
            <a:r>
              <a:rPr lang="en-US" dirty="0" smtClean="0"/>
              <a:t>Gestalt </a:t>
            </a:r>
            <a:r>
              <a:rPr lang="en-US" dirty="0"/>
              <a:t>Psychology</a:t>
            </a:r>
          </a:p>
          <a:p>
            <a:pPr>
              <a:spcBef>
                <a:spcPts val="900"/>
              </a:spcBef>
            </a:pPr>
            <a:r>
              <a:rPr lang="en-US" dirty="0"/>
              <a:t>Action research</a:t>
            </a:r>
          </a:p>
          <a:p>
            <a:pPr>
              <a:spcBef>
                <a:spcPts val="900"/>
              </a:spcBef>
            </a:pPr>
            <a:r>
              <a:rPr lang="en-US" dirty="0"/>
              <a:t>Force-field analysis</a:t>
            </a:r>
          </a:p>
          <a:p>
            <a:pPr>
              <a:spcBef>
                <a:spcPts val="900"/>
              </a:spcBef>
            </a:pPr>
            <a:endParaRPr lang="en-CA" dirty="0"/>
          </a:p>
          <a:p>
            <a:endParaRPr lang="nl-BE" altLang="en-US" dirty="0" smtClean="0"/>
          </a:p>
        </p:txBody>
      </p:sp>
      <p:pic>
        <p:nvPicPr>
          <p:cNvPr id="9" name="Picture 2" descr="Image result for kurt le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187" y="1417638"/>
            <a:ext cx="3567613" cy="199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51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sz="half" idx="1"/>
          </p:nvPr>
        </p:nvSpPr>
        <p:spPr>
          <a:xfrm>
            <a:off x="335968" y="1524000"/>
            <a:ext cx="4236032" cy="5029200"/>
          </a:xfrm>
        </p:spPr>
        <p:txBody>
          <a:bodyPr>
            <a:normAutofit lnSpcReduction="10000"/>
          </a:bodyPr>
          <a:lstStyle/>
          <a:p>
            <a:endParaRPr lang="nl-BE" altLang="en-US" sz="1800" dirty="0"/>
          </a:p>
          <a:p>
            <a:pPr>
              <a:buFont typeface="+mj-lt"/>
              <a:buAutoNum type="arabicPeriod"/>
            </a:pPr>
            <a:r>
              <a:rPr lang="nl-BE" altLang="en-US" sz="1800" dirty="0"/>
              <a:t>What is the problem/change issue?</a:t>
            </a:r>
          </a:p>
          <a:p>
            <a:pPr>
              <a:buFont typeface="+mj-lt"/>
              <a:buAutoNum type="arabicPeriod"/>
            </a:pPr>
            <a:r>
              <a:rPr lang="nl-BE" altLang="en-US" sz="1800" dirty="0"/>
              <a:t>Where are you now? Where might current situation go if no action is taken?</a:t>
            </a:r>
          </a:p>
          <a:p>
            <a:pPr>
              <a:buFont typeface="+mj-lt"/>
              <a:buAutoNum type="arabicPeriod"/>
            </a:pPr>
            <a:r>
              <a:rPr lang="nl-BE" altLang="en-US" sz="1800" dirty="0"/>
              <a:t>Where do you want to go (vision)?</a:t>
            </a:r>
          </a:p>
          <a:p>
            <a:pPr>
              <a:buFont typeface="+mj-lt"/>
              <a:buAutoNum type="arabicPeriod"/>
            </a:pPr>
            <a:r>
              <a:rPr lang="nl-BE" altLang="en-US" sz="1800" dirty="0"/>
              <a:t>What are the driving &amp; restraining forces? </a:t>
            </a:r>
          </a:p>
          <a:p>
            <a:pPr>
              <a:buFont typeface="+mj-lt"/>
              <a:buAutoNum type="arabicPeriod"/>
            </a:pPr>
            <a:r>
              <a:rPr lang="nl-BE" altLang="en-US" sz="1800" dirty="0"/>
              <a:t>What action(s) can minimize resisting forces and maximize driving forces – recognizing that changing one might impact the others (both positively and negatively)</a:t>
            </a:r>
          </a:p>
          <a:p>
            <a:pPr>
              <a:buFont typeface="+mj-lt"/>
              <a:buAutoNum type="arabicPeriod"/>
            </a:pPr>
            <a:r>
              <a:rPr lang="nl-BE" altLang="en-US" sz="1800" dirty="0"/>
              <a:t>Discus all the forces – can they be changed? Which are the critical ones?</a:t>
            </a:r>
            <a:endParaRPr lang="nl-NL" altLang="en-US" sz="1800" dirty="0"/>
          </a:p>
        </p:txBody>
      </p:sp>
      <p:sp>
        <p:nvSpPr>
          <p:cNvPr id="26627" name="AutoShape 2"/>
          <p:cNvSpPr>
            <a:spLocks noGrp="1" noChangeArrowheads="1"/>
          </p:cNvSpPr>
          <p:nvPr>
            <p:ph type="title"/>
          </p:nvPr>
        </p:nvSpPr>
        <p:spPr/>
        <p:txBody>
          <a:bodyPr/>
          <a:lstStyle/>
          <a:p>
            <a:pPr eaLnBrk="1" hangingPunct="1"/>
            <a:r>
              <a:rPr lang="nl-BE" altLang="en-US" dirty="0" smtClean="0"/>
              <a:t>Force-Field </a:t>
            </a:r>
            <a:r>
              <a:rPr lang="nl-BE" altLang="en-US" dirty="0"/>
              <a:t>A</a:t>
            </a:r>
            <a:r>
              <a:rPr lang="nl-BE" altLang="en-US" dirty="0" smtClean="0"/>
              <a:t>nalysis</a:t>
            </a:r>
            <a:endParaRPr lang="nl-NL" altLang="en-US" dirty="0" smtClean="0"/>
          </a:p>
        </p:txBody>
      </p:sp>
      <p:sp>
        <p:nvSpPr>
          <p:cNvPr id="26626" name="Slide Number Placeholder 5"/>
          <p:cNvSpPr>
            <a:spLocks noGrp="1"/>
          </p:cNvSpPr>
          <p:nvPr>
            <p:ph type="sldNum" sz="quarter" idx="4294967295"/>
          </p:nvPr>
        </p:nvSpPr>
        <p:spPr>
          <a:xfrm>
            <a:off x="7086600" y="5624513"/>
            <a:ext cx="2057400" cy="273844"/>
          </a:xfrm>
          <a:prstGeom prst="rect">
            <a:avLst/>
          </a:prstGeom>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cs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cs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7BBA75AD-F9AC-435B-8233-AEFA71372A84}" type="slidenum">
              <a:rPr lang="nl-NL" altLang="en-US" sz="1950">
                <a:solidFill>
                  <a:schemeClr val="bg1"/>
                </a:solidFill>
              </a:rPr>
              <a:pPr>
                <a:spcBef>
                  <a:spcPct val="0"/>
                </a:spcBef>
                <a:buClrTx/>
                <a:buSzTx/>
                <a:buFontTx/>
                <a:buNone/>
              </a:pPr>
              <a:t>16</a:t>
            </a:fld>
            <a:endParaRPr lang="nl-NL" altLang="en-US" sz="1950">
              <a:solidFill>
                <a:schemeClr val="bg1"/>
              </a:solidFill>
            </a:endParaRPr>
          </a:p>
        </p:txBody>
      </p:sp>
      <p:grpSp>
        <p:nvGrpSpPr>
          <p:cNvPr id="20" name="Group 19"/>
          <p:cNvGrpSpPr/>
          <p:nvPr/>
        </p:nvGrpSpPr>
        <p:grpSpPr>
          <a:xfrm>
            <a:off x="4500562" y="1869622"/>
            <a:ext cx="4317446" cy="3418952"/>
            <a:chOff x="1609414" y="1408880"/>
            <a:chExt cx="6867181" cy="4752565"/>
          </a:xfrm>
        </p:grpSpPr>
        <p:pic>
          <p:nvPicPr>
            <p:cNvPr id="21"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Content Placeholder 2"/>
            <p:cNvSpPr txBox="1">
              <a:spLocks/>
            </p:cNvSpPr>
            <p:nvPr/>
          </p:nvSpPr>
          <p:spPr>
            <a:xfrm>
              <a:off x="1609414" y="2869343"/>
              <a:ext cx="2064254"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facts, data, overt</a:t>
              </a:r>
            </a:p>
          </p:txBody>
        </p:sp>
        <p:sp>
          <p:nvSpPr>
            <p:cNvPr id="23" name="Content Placeholder 2"/>
            <p:cNvSpPr txBox="1">
              <a:spLocks/>
            </p:cNvSpPr>
            <p:nvPr/>
          </p:nvSpPr>
          <p:spPr>
            <a:xfrm>
              <a:off x="1613321" y="4845952"/>
              <a:ext cx="2077840"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pic>
          <p:nvPicPr>
            <p:cNvPr id="24"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010730" y="2117096"/>
              <a:ext cx="4464816" cy="4043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Content Placeholder 2"/>
            <p:cNvSpPr txBox="1">
              <a:spLocks/>
            </p:cNvSpPr>
            <p:nvPr/>
          </p:nvSpPr>
          <p:spPr>
            <a:xfrm>
              <a:off x="4049791" y="1408880"/>
              <a:ext cx="2064254"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Driving</a:t>
              </a:r>
              <a:endParaRPr lang="en-US" altLang="en-US" sz="900" dirty="0">
                <a:solidFill>
                  <a:srgbClr val="FFFF00"/>
                </a:solidFill>
                <a:latin typeface="Corbel" panose="020B0503020204020204" pitchFamily="34" charset="0"/>
              </a:endParaRPr>
            </a:p>
          </p:txBody>
        </p:sp>
        <p:sp>
          <p:nvSpPr>
            <p:cNvPr id="27" name="Content Placeholder 2"/>
            <p:cNvSpPr txBox="1">
              <a:spLocks/>
            </p:cNvSpPr>
            <p:nvPr/>
          </p:nvSpPr>
          <p:spPr>
            <a:xfrm>
              <a:off x="6316020" y="1408880"/>
              <a:ext cx="2159525"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Restraining</a:t>
              </a:r>
              <a:endParaRPr lang="en-US" altLang="en-US" sz="900" dirty="0">
                <a:solidFill>
                  <a:srgbClr val="FFFF00"/>
                </a:solidFill>
                <a:latin typeface="Corbel" panose="020B0503020204020204" pitchFamily="34" charset="0"/>
              </a:endParaRPr>
            </a:p>
          </p:txBody>
        </p:sp>
      </p:grpSp>
    </p:spTree>
    <p:extLst>
      <p:ext uri="{BB962C8B-B14F-4D97-AF65-F5344CB8AC3E}">
        <p14:creationId xmlns:p14="http://schemas.microsoft.com/office/powerpoint/2010/main" val="2303096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altLang="en-US" dirty="0"/>
              <a:t>Kotter’s Eight Step Leading Change </a:t>
            </a:r>
            <a:r>
              <a:rPr lang="nl-BE" altLang="en-US" dirty="0" smtClean="0"/>
              <a:t>Model</a:t>
            </a:r>
            <a:endParaRPr lang="en-CA" dirty="0"/>
          </a:p>
        </p:txBody>
      </p:sp>
      <p:pic>
        <p:nvPicPr>
          <p:cNvPr id="8194" name="Picture 2" descr="Image result for kotter change model circl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43" t="16567" r="19415" b="5194"/>
          <a:stretch/>
        </p:blipFill>
        <p:spPr bwMode="auto">
          <a:xfrm>
            <a:off x="4191000" y="1905000"/>
            <a:ext cx="4423544" cy="4229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762000" y="2438400"/>
            <a:ext cx="2895825" cy="2895825"/>
          </a:xfrm>
          <a:prstGeom prst="rect">
            <a:avLst/>
          </a:prstGeom>
        </p:spPr>
      </p:pic>
    </p:spTree>
    <p:extLst>
      <p:ext uri="{BB962C8B-B14F-4D97-AF65-F5344CB8AC3E}">
        <p14:creationId xmlns:p14="http://schemas.microsoft.com/office/powerpoint/2010/main" val="211821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1"/>
          </p:nvPr>
        </p:nvSpPr>
        <p:spPr>
          <a:xfrm>
            <a:off x="629842" y="1758895"/>
            <a:ext cx="3868340" cy="367792"/>
          </a:xfrm>
        </p:spPr>
        <p:txBody>
          <a:bodyPr>
            <a:normAutofit fontScale="92500" lnSpcReduction="20000"/>
          </a:bodyPr>
          <a:lstStyle/>
          <a:p>
            <a:r>
              <a:rPr lang="nl-BE" altLang="en-US" dirty="0" smtClean="0">
                <a:solidFill>
                  <a:srgbClr val="FFFF00"/>
                </a:solidFill>
              </a:rPr>
              <a:t>Create a Sense of Urgency</a:t>
            </a:r>
            <a:endParaRPr lang="nl-NL" altLang="en-US" dirty="0" smtClean="0">
              <a:solidFill>
                <a:srgbClr val="FFFF00"/>
              </a:solidFill>
            </a:endParaRPr>
          </a:p>
        </p:txBody>
      </p:sp>
      <p:sp>
        <p:nvSpPr>
          <p:cNvPr id="4" name="Content Placeholder 3"/>
          <p:cNvSpPr>
            <a:spLocks noGrp="1"/>
          </p:cNvSpPr>
          <p:nvPr>
            <p:ph sz="half" idx="2"/>
          </p:nvPr>
        </p:nvSpPr>
        <p:spPr>
          <a:xfrm>
            <a:off x="629841" y="2376829"/>
            <a:ext cx="3742134" cy="3122669"/>
          </a:xfrm>
        </p:spPr>
        <p:txBody>
          <a:bodyPr>
            <a:normAutofit lnSpcReduction="10000"/>
          </a:bodyPr>
          <a:lstStyle/>
          <a:p>
            <a:r>
              <a:rPr lang="nl-BE" altLang="en-US" dirty="0"/>
              <a:t>Examining market and competitive realities</a:t>
            </a:r>
          </a:p>
          <a:p>
            <a:r>
              <a:rPr lang="nl-BE" altLang="en-US" dirty="0"/>
              <a:t>Identifying and discussing potential crises, or major opportunities </a:t>
            </a:r>
          </a:p>
          <a:p>
            <a:r>
              <a:rPr lang="en-US" dirty="0" smtClean="0">
                <a:solidFill>
                  <a:srgbClr val="FF0000"/>
                </a:solidFill>
              </a:rPr>
              <a:t>75</a:t>
            </a:r>
            <a:r>
              <a:rPr lang="en-US" dirty="0">
                <a:solidFill>
                  <a:srgbClr val="FF0000"/>
                </a:solidFill>
              </a:rPr>
              <a:t>% </a:t>
            </a:r>
            <a:r>
              <a:rPr lang="en-US" dirty="0"/>
              <a:t>of </a:t>
            </a:r>
            <a:r>
              <a:rPr lang="en-US" dirty="0" smtClean="0"/>
              <a:t>your leadership team is </a:t>
            </a:r>
            <a:r>
              <a:rPr lang="en-US" dirty="0"/>
              <a:t>convinced </a:t>
            </a:r>
          </a:p>
        </p:txBody>
      </p:sp>
      <p:sp>
        <p:nvSpPr>
          <p:cNvPr id="5" name="Text Placeholder 4"/>
          <p:cNvSpPr>
            <a:spLocks noGrp="1"/>
          </p:cNvSpPr>
          <p:nvPr>
            <p:ph type="body" sz="quarter" idx="3"/>
          </p:nvPr>
        </p:nvSpPr>
        <p:spPr>
          <a:xfrm>
            <a:off x="4645025" y="1758895"/>
            <a:ext cx="4041775" cy="639762"/>
          </a:xfrm>
        </p:spPr>
        <p:txBody>
          <a:bodyPr>
            <a:normAutofit fontScale="92500" lnSpcReduction="20000"/>
          </a:bodyPr>
          <a:lstStyle/>
          <a:p>
            <a:r>
              <a:rPr lang="nl-BE" altLang="en-US" dirty="0" smtClean="0">
                <a:solidFill>
                  <a:srgbClr val="FFFF00"/>
                </a:solidFill>
              </a:rPr>
              <a:t>Form a Powerful Enough Guiding Coalition</a:t>
            </a:r>
            <a:endParaRPr lang="en-CA" dirty="0">
              <a:solidFill>
                <a:srgbClr val="FFFF00"/>
              </a:solidFill>
            </a:endParaRPr>
          </a:p>
        </p:txBody>
      </p:sp>
      <p:sp>
        <p:nvSpPr>
          <p:cNvPr id="6" name="Content Placeholder 5"/>
          <p:cNvSpPr>
            <a:spLocks noGrp="1"/>
          </p:cNvSpPr>
          <p:nvPr>
            <p:ph sz="quarter" idx="4"/>
          </p:nvPr>
        </p:nvSpPr>
        <p:spPr>
          <a:xfrm>
            <a:off x="4670929" y="2667000"/>
            <a:ext cx="4041775" cy="3951288"/>
          </a:xfrm>
        </p:spPr>
        <p:txBody>
          <a:bodyPr/>
          <a:lstStyle/>
          <a:p>
            <a:r>
              <a:rPr lang="nl-BE" altLang="en-US" dirty="0"/>
              <a:t>Assembling a group with enough power to lead the change effort</a:t>
            </a:r>
          </a:p>
          <a:p>
            <a:r>
              <a:rPr lang="nl-BE" altLang="en-US" dirty="0"/>
              <a:t>Encouraging the group to work together as a </a:t>
            </a:r>
            <a:r>
              <a:rPr lang="nl-BE" altLang="en-US" dirty="0" smtClean="0"/>
              <a:t>team</a:t>
            </a:r>
            <a:endParaRPr lang="en-CA" dirty="0"/>
          </a:p>
        </p:txBody>
      </p:sp>
      <p:sp>
        <p:nvSpPr>
          <p:cNvPr id="44035" name="AutoShape 2"/>
          <p:cNvSpPr>
            <a:spLocks noGrp="1" noChangeArrowheads="1"/>
          </p:cNvSpPr>
          <p:nvPr>
            <p:ph type="title"/>
          </p:nvPr>
        </p:nvSpPr>
        <p:spPr/>
        <p:txBody>
          <a:bodyPr>
            <a:normAutofit/>
          </a:bodyPr>
          <a:lstStyle/>
          <a:p>
            <a:r>
              <a:rPr lang="nl-NL" altLang="en-US" dirty="0" smtClean="0"/>
              <a:t>Need for Change - Kotter</a:t>
            </a:r>
            <a:endParaRPr lang="nl-NL" altLang="en-US" dirty="0"/>
          </a:p>
        </p:txBody>
      </p:sp>
      <p:pic>
        <p:nvPicPr>
          <p:cNvPr id="2" name="Picture 1"/>
          <p:cNvPicPr>
            <a:picLocks noChangeAspect="1"/>
          </p:cNvPicPr>
          <p:nvPr/>
        </p:nvPicPr>
        <p:blipFill>
          <a:blip r:embed="rId3"/>
          <a:stretch>
            <a:fillRect/>
          </a:stretch>
        </p:blipFill>
        <p:spPr>
          <a:xfrm>
            <a:off x="5571859" y="5386538"/>
            <a:ext cx="2188106" cy="1209979"/>
          </a:xfrm>
          <a:prstGeom prst="rect">
            <a:avLst/>
          </a:prstGeom>
        </p:spPr>
      </p:pic>
      <p:pic>
        <p:nvPicPr>
          <p:cNvPr id="7" name="Picture 6"/>
          <p:cNvPicPr>
            <a:picLocks noChangeAspect="1"/>
          </p:cNvPicPr>
          <p:nvPr/>
        </p:nvPicPr>
        <p:blipFill rotWithShape="1">
          <a:blip r:embed="rId4"/>
          <a:srcRect t="10591" b="15452"/>
          <a:stretch/>
        </p:blipFill>
        <p:spPr>
          <a:xfrm>
            <a:off x="1253659" y="5386769"/>
            <a:ext cx="2178529" cy="1209748"/>
          </a:xfrm>
          <a:prstGeom prst="rect">
            <a:avLst/>
          </a:prstGeom>
        </p:spPr>
      </p:pic>
    </p:spTree>
    <p:extLst>
      <p:ext uri="{BB962C8B-B14F-4D97-AF65-F5344CB8AC3E}">
        <p14:creationId xmlns:p14="http://schemas.microsoft.com/office/powerpoint/2010/main" val="43887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type="body" idx="1"/>
          </p:nvPr>
        </p:nvSpPr>
        <p:spPr>
          <a:xfrm>
            <a:off x="4638676" y="1775012"/>
            <a:ext cx="3868340" cy="617934"/>
          </a:xfrm>
        </p:spPr>
        <p:txBody>
          <a:bodyPr>
            <a:normAutofit/>
          </a:bodyPr>
          <a:lstStyle/>
          <a:p>
            <a:r>
              <a:rPr lang="nl-BE" altLang="en-US" dirty="0">
                <a:solidFill>
                  <a:srgbClr val="FFFF00"/>
                </a:solidFill>
              </a:rPr>
              <a:t>Communicate the Vision</a:t>
            </a:r>
            <a:endParaRPr lang="nl-NL" altLang="en-US" dirty="0">
              <a:solidFill>
                <a:srgbClr val="FFFF00"/>
              </a:solidFill>
            </a:endParaRPr>
          </a:p>
        </p:txBody>
      </p:sp>
      <p:sp>
        <p:nvSpPr>
          <p:cNvPr id="15" name="Text Placeholder 14"/>
          <p:cNvSpPr>
            <a:spLocks noGrp="1"/>
          </p:cNvSpPr>
          <p:nvPr>
            <p:ph type="body" sz="quarter" idx="3"/>
          </p:nvPr>
        </p:nvSpPr>
        <p:spPr>
          <a:xfrm>
            <a:off x="751284" y="1772084"/>
            <a:ext cx="3887391" cy="617934"/>
          </a:xfrm>
        </p:spPr>
        <p:txBody>
          <a:bodyPr>
            <a:normAutofit/>
          </a:bodyPr>
          <a:lstStyle/>
          <a:p>
            <a:r>
              <a:rPr lang="nl-BE" altLang="en-US" dirty="0">
                <a:solidFill>
                  <a:srgbClr val="FFFF00"/>
                </a:solidFill>
              </a:rPr>
              <a:t>Create a Vision </a:t>
            </a:r>
            <a:endParaRPr lang="en-CA" dirty="0">
              <a:solidFill>
                <a:srgbClr val="FFFF00"/>
              </a:solidFill>
            </a:endParaRPr>
          </a:p>
        </p:txBody>
      </p:sp>
      <p:sp>
        <p:nvSpPr>
          <p:cNvPr id="16" name="Content Placeholder 15"/>
          <p:cNvSpPr>
            <a:spLocks noGrp="1"/>
          </p:cNvSpPr>
          <p:nvPr>
            <p:ph sz="quarter" idx="4"/>
          </p:nvPr>
        </p:nvSpPr>
        <p:spPr>
          <a:xfrm>
            <a:off x="4638675" y="2447189"/>
            <a:ext cx="3887391" cy="3122669"/>
          </a:xfrm>
        </p:spPr>
        <p:txBody>
          <a:bodyPr/>
          <a:lstStyle/>
          <a:p>
            <a:r>
              <a:rPr lang="nl-BE" altLang="en-US" dirty="0"/>
              <a:t>Using every possible communication channel</a:t>
            </a:r>
          </a:p>
          <a:p>
            <a:r>
              <a:rPr lang="nl-BE" altLang="en-US" dirty="0"/>
              <a:t>Teaching new behaviors by the example of the guiding coalition</a:t>
            </a:r>
            <a:endParaRPr lang="nl-NL" altLang="en-US" dirty="0"/>
          </a:p>
          <a:p>
            <a:endParaRPr lang="en-CA" dirty="0"/>
          </a:p>
        </p:txBody>
      </p:sp>
      <p:sp>
        <p:nvSpPr>
          <p:cNvPr id="44035" name="AutoShape 2"/>
          <p:cNvSpPr>
            <a:spLocks noGrp="1" noChangeArrowheads="1"/>
          </p:cNvSpPr>
          <p:nvPr>
            <p:ph type="title"/>
          </p:nvPr>
        </p:nvSpPr>
        <p:spPr/>
        <p:txBody>
          <a:bodyPr>
            <a:normAutofit/>
          </a:bodyPr>
          <a:lstStyle/>
          <a:p>
            <a:r>
              <a:rPr lang="nl-NL" altLang="en-US" dirty="0" smtClean="0"/>
              <a:t>Change Direction - Kotter</a:t>
            </a:r>
            <a:endParaRPr lang="nl-NL" altLang="en-US" dirty="0"/>
          </a:p>
        </p:txBody>
      </p:sp>
      <p:sp>
        <p:nvSpPr>
          <p:cNvPr id="11" name="Content Placeholder 5"/>
          <p:cNvSpPr txBox="1">
            <a:spLocks/>
          </p:cNvSpPr>
          <p:nvPr/>
        </p:nvSpPr>
        <p:spPr>
          <a:xfrm>
            <a:off x="680105" y="2447189"/>
            <a:ext cx="3280492"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ltLang="en-US" sz="2100" dirty="0"/>
              <a:t>Creating a vision to help direct the change effort</a:t>
            </a:r>
          </a:p>
          <a:p>
            <a:r>
              <a:rPr lang="nl-BE" altLang="en-US" sz="2100" dirty="0"/>
              <a:t>Developing strategies for achieving that vision</a:t>
            </a:r>
            <a:endParaRPr lang="nl-NL" altLang="en-US" sz="2100" dirty="0"/>
          </a:p>
          <a:p>
            <a:endParaRPr lang="en-CA" sz="2100"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200" y="4648200"/>
            <a:ext cx="169634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371600" y="4708894"/>
            <a:ext cx="1507386" cy="1507386"/>
          </a:xfrm>
          <a:prstGeom prst="rect">
            <a:avLst/>
          </a:prstGeom>
        </p:spPr>
      </p:pic>
    </p:spTree>
    <p:extLst>
      <p:ext uri="{BB962C8B-B14F-4D97-AF65-F5344CB8AC3E}">
        <p14:creationId xmlns:p14="http://schemas.microsoft.com/office/powerpoint/2010/main" val="11469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a:t>
            </a:r>
            <a:endParaRPr lang="en-US" dirty="0"/>
          </a:p>
        </p:txBody>
      </p:sp>
      <p:sp>
        <p:nvSpPr>
          <p:cNvPr id="3" name="Content Placeholder 2"/>
          <p:cNvSpPr>
            <a:spLocks noGrp="1"/>
          </p:cNvSpPr>
          <p:nvPr>
            <p:ph idx="1"/>
          </p:nvPr>
        </p:nvSpPr>
        <p:spPr/>
        <p:txBody>
          <a:bodyPr/>
          <a:lstStyle/>
          <a:p>
            <a:pPr marL="0" indent="0" algn="r">
              <a:buNone/>
            </a:pPr>
            <a:r>
              <a:rPr lang="en-US" dirty="0" smtClean="0"/>
              <a:t>Thoughts, Reflections, Questions?</a:t>
            </a:r>
            <a:endParaRPr lang="en-US" dirty="0"/>
          </a:p>
        </p:txBody>
      </p:sp>
      <p:pic>
        <p:nvPicPr>
          <p:cNvPr id="4" name="Picture 3"/>
          <p:cNvPicPr>
            <a:picLocks noChangeAspect="1"/>
          </p:cNvPicPr>
          <p:nvPr/>
        </p:nvPicPr>
        <p:blipFill>
          <a:blip r:embed="rId2"/>
          <a:stretch>
            <a:fillRect/>
          </a:stretch>
        </p:blipFill>
        <p:spPr>
          <a:xfrm>
            <a:off x="21336" y="2438400"/>
            <a:ext cx="9144000" cy="4800600"/>
          </a:xfrm>
          <a:prstGeom prst="rect">
            <a:avLst/>
          </a:prstGeom>
        </p:spPr>
      </p:pic>
    </p:spTree>
    <p:extLst>
      <p:ext uri="{BB962C8B-B14F-4D97-AF65-F5344CB8AC3E}">
        <p14:creationId xmlns:p14="http://schemas.microsoft.com/office/powerpoint/2010/main" val="3873644356"/>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22030" y="1758895"/>
            <a:ext cx="4086394" cy="348215"/>
          </a:xfrm>
        </p:spPr>
        <p:txBody>
          <a:bodyPr/>
          <a:lstStyle/>
          <a:p>
            <a:r>
              <a:rPr lang="nl-BE" altLang="en-US" dirty="0">
                <a:solidFill>
                  <a:srgbClr val="FFFF00"/>
                </a:solidFill>
              </a:rPr>
              <a:t>Empower </a:t>
            </a:r>
            <a:r>
              <a:rPr lang="nl-BE" altLang="en-US" dirty="0" smtClean="0">
                <a:solidFill>
                  <a:srgbClr val="FFFF00"/>
                </a:solidFill>
              </a:rPr>
              <a:t>Others </a:t>
            </a:r>
            <a:r>
              <a:rPr lang="nl-BE" altLang="en-US" dirty="0">
                <a:solidFill>
                  <a:srgbClr val="FFFF00"/>
                </a:solidFill>
              </a:rPr>
              <a:t>to Act on the </a:t>
            </a:r>
            <a:r>
              <a:rPr lang="nl-BE" altLang="en-US" dirty="0" smtClean="0">
                <a:solidFill>
                  <a:srgbClr val="FFFF00"/>
                </a:solidFill>
              </a:rPr>
              <a:t>Vision</a:t>
            </a:r>
            <a:endParaRPr lang="en-CA" dirty="0">
              <a:solidFill>
                <a:srgbClr val="FFFF00"/>
              </a:solidFill>
            </a:endParaRPr>
          </a:p>
        </p:txBody>
      </p:sp>
      <p:sp>
        <p:nvSpPr>
          <p:cNvPr id="8" name="Content Placeholder 7"/>
          <p:cNvSpPr>
            <a:spLocks noGrp="1"/>
          </p:cNvSpPr>
          <p:nvPr>
            <p:ph sz="half" idx="2"/>
          </p:nvPr>
        </p:nvSpPr>
        <p:spPr>
          <a:xfrm>
            <a:off x="640407" y="2214510"/>
            <a:ext cx="3868340" cy="2967090"/>
          </a:xfrm>
        </p:spPr>
        <p:txBody>
          <a:bodyPr>
            <a:normAutofit fontScale="92500"/>
          </a:bodyPr>
          <a:lstStyle/>
          <a:p>
            <a:r>
              <a:rPr lang="nl-BE" altLang="en-US" dirty="0" smtClean="0"/>
              <a:t>Remove obstacles </a:t>
            </a:r>
            <a:r>
              <a:rPr lang="nl-BE" altLang="en-US" dirty="0"/>
              <a:t>to change</a:t>
            </a:r>
          </a:p>
          <a:p>
            <a:r>
              <a:rPr lang="nl-BE" altLang="en-US" dirty="0"/>
              <a:t>Changing systems or structures that seriously undermine vision</a:t>
            </a:r>
          </a:p>
          <a:p>
            <a:r>
              <a:rPr lang="nl-BE" altLang="en-US" dirty="0"/>
              <a:t>Encouraging risk taking and non traditional ideas, activities and </a:t>
            </a:r>
            <a:r>
              <a:rPr lang="nl-BE" altLang="en-US" dirty="0" smtClean="0"/>
              <a:t>actions</a:t>
            </a:r>
            <a:endParaRPr lang="nl-NL" altLang="en-US" dirty="0"/>
          </a:p>
        </p:txBody>
      </p:sp>
      <p:sp>
        <p:nvSpPr>
          <p:cNvPr id="5" name="Text Placeholder 4"/>
          <p:cNvSpPr>
            <a:spLocks noGrp="1"/>
          </p:cNvSpPr>
          <p:nvPr>
            <p:ph type="body" sz="quarter" idx="3"/>
          </p:nvPr>
        </p:nvSpPr>
        <p:spPr>
          <a:xfrm>
            <a:off x="4738717" y="1758895"/>
            <a:ext cx="3887391" cy="348215"/>
          </a:xfrm>
        </p:spPr>
        <p:txBody>
          <a:bodyPr>
            <a:noAutofit/>
          </a:bodyPr>
          <a:lstStyle/>
          <a:p>
            <a:r>
              <a:rPr lang="nl-BE" altLang="en-US" dirty="0">
                <a:solidFill>
                  <a:srgbClr val="FFFF00"/>
                </a:solidFill>
              </a:rPr>
              <a:t>Plan for and Create Quick </a:t>
            </a:r>
            <a:r>
              <a:rPr lang="nl-BE" altLang="en-US" dirty="0" smtClean="0">
                <a:solidFill>
                  <a:srgbClr val="FFFF00"/>
                </a:solidFill>
              </a:rPr>
              <a:t>Wins</a:t>
            </a:r>
            <a:endParaRPr lang="en-CA" dirty="0">
              <a:solidFill>
                <a:srgbClr val="FFFF00"/>
              </a:solidFill>
            </a:endParaRPr>
          </a:p>
        </p:txBody>
      </p:sp>
      <p:sp>
        <p:nvSpPr>
          <p:cNvPr id="6" name="Content Placeholder 5"/>
          <p:cNvSpPr>
            <a:spLocks noGrp="1"/>
          </p:cNvSpPr>
          <p:nvPr>
            <p:ph sz="quarter" idx="4"/>
          </p:nvPr>
        </p:nvSpPr>
        <p:spPr>
          <a:xfrm>
            <a:off x="4572000" y="2302768"/>
            <a:ext cx="3887391" cy="3122669"/>
          </a:xfrm>
        </p:spPr>
        <p:txBody>
          <a:bodyPr>
            <a:normAutofit fontScale="92500" lnSpcReduction="10000"/>
          </a:bodyPr>
          <a:lstStyle/>
          <a:p>
            <a:r>
              <a:rPr lang="nl-BE" altLang="en-US" dirty="0"/>
              <a:t>Planning for visible performance improvements</a:t>
            </a:r>
          </a:p>
          <a:p>
            <a:r>
              <a:rPr lang="nl-BE" altLang="en-US" dirty="0"/>
              <a:t>Creating those improvements</a:t>
            </a:r>
          </a:p>
          <a:p>
            <a:r>
              <a:rPr lang="nl-BE" altLang="en-US" dirty="0"/>
              <a:t>Recognizing and rewarding employees involved in the </a:t>
            </a:r>
            <a:r>
              <a:rPr lang="nl-BE" altLang="en-US" dirty="0" smtClean="0"/>
              <a:t>improvements</a:t>
            </a:r>
            <a:endParaRPr lang="nl-NL" altLang="en-US" dirty="0"/>
          </a:p>
        </p:txBody>
      </p:sp>
      <p:sp>
        <p:nvSpPr>
          <p:cNvPr id="44035" name="AutoShape 2"/>
          <p:cNvSpPr>
            <a:spLocks noGrp="1" noChangeArrowheads="1"/>
          </p:cNvSpPr>
          <p:nvPr>
            <p:ph type="title"/>
          </p:nvPr>
        </p:nvSpPr>
        <p:spPr/>
        <p:txBody>
          <a:bodyPr>
            <a:normAutofit/>
          </a:bodyPr>
          <a:lstStyle/>
          <a:p>
            <a:r>
              <a:rPr lang="nl-NL" altLang="en-US" dirty="0" smtClean="0"/>
              <a:t>Change Behaivour - Kotter</a:t>
            </a:r>
            <a:endParaRPr lang="nl-NL" altLang="en-US" dirty="0"/>
          </a:p>
        </p:txBody>
      </p:sp>
      <p:sp>
        <p:nvSpPr>
          <p:cNvPr id="11" name="Content Placeholder 5"/>
          <p:cNvSpPr txBox="1">
            <a:spLocks/>
          </p:cNvSpPr>
          <p:nvPr/>
        </p:nvSpPr>
        <p:spPr>
          <a:xfrm>
            <a:off x="6152063" y="2582569"/>
            <a:ext cx="2609850"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2100" dirty="0"/>
          </a:p>
        </p:txBody>
      </p:sp>
      <p:pic>
        <p:nvPicPr>
          <p:cNvPr id="2" name="Picture 1"/>
          <p:cNvPicPr>
            <a:picLocks noChangeAspect="1"/>
          </p:cNvPicPr>
          <p:nvPr/>
        </p:nvPicPr>
        <p:blipFill rotWithShape="1">
          <a:blip r:embed="rId3"/>
          <a:srcRect t="25602" b="22560"/>
          <a:stretch/>
        </p:blipFill>
        <p:spPr>
          <a:xfrm>
            <a:off x="990600" y="5440882"/>
            <a:ext cx="2724496" cy="939841"/>
          </a:xfrm>
          <a:prstGeom prst="rect">
            <a:avLst/>
          </a:prstGeom>
        </p:spPr>
      </p:pic>
      <p:pic>
        <p:nvPicPr>
          <p:cNvPr id="2052" name="Picture 4" descr="Image result for quick wins"/>
          <p:cNvPicPr>
            <a:picLocks noChangeAspect="1" noChangeArrowheads="1"/>
          </p:cNvPicPr>
          <p:nvPr/>
        </p:nvPicPr>
        <p:blipFill rotWithShape="1">
          <a:blip r:embed="rId4">
            <a:extLst>
              <a:ext uri="{28A0092B-C50C-407E-A947-70E740481C1C}">
                <a14:useLocalDpi xmlns:a14="http://schemas.microsoft.com/office/drawing/2010/main" val="0"/>
              </a:ext>
            </a:extLst>
          </a:blip>
          <a:srcRect t="13373" b="6021"/>
          <a:stretch/>
        </p:blipFill>
        <p:spPr bwMode="auto">
          <a:xfrm>
            <a:off x="5663907" y="5438705"/>
            <a:ext cx="1793081" cy="115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7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664674"/>
            <a:ext cx="4448897" cy="639762"/>
          </a:xfrm>
        </p:spPr>
        <p:txBody>
          <a:bodyPr/>
          <a:lstStyle/>
          <a:p>
            <a:r>
              <a:rPr lang="nl-BE" altLang="en-US" dirty="0">
                <a:solidFill>
                  <a:srgbClr val="FFFF00"/>
                </a:solidFill>
              </a:rPr>
              <a:t>Consolidating </a:t>
            </a:r>
            <a:r>
              <a:rPr lang="nl-BE" altLang="en-US" dirty="0" smtClean="0">
                <a:solidFill>
                  <a:srgbClr val="FFFF00"/>
                </a:solidFill>
              </a:rPr>
              <a:t>Improvements </a:t>
            </a:r>
            <a:r>
              <a:rPr lang="nl-BE" altLang="en-US" dirty="0">
                <a:solidFill>
                  <a:srgbClr val="FFFF00"/>
                </a:solidFill>
              </a:rPr>
              <a:t>and </a:t>
            </a:r>
            <a:r>
              <a:rPr lang="nl-BE" altLang="en-US" dirty="0" smtClean="0">
                <a:solidFill>
                  <a:srgbClr val="FFFF00"/>
                </a:solidFill>
              </a:rPr>
              <a:t>Producing Still More Change</a:t>
            </a:r>
            <a:endParaRPr lang="en-CA" dirty="0">
              <a:solidFill>
                <a:srgbClr val="FFFF00"/>
              </a:solidFill>
            </a:endParaRPr>
          </a:p>
        </p:txBody>
      </p:sp>
      <p:sp>
        <p:nvSpPr>
          <p:cNvPr id="3" name="Content Placeholder 2"/>
          <p:cNvSpPr>
            <a:spLocks noGrp="1"/>
          </p:cNvSpPr>
          <p:nvPr>
            <p:ph sz="half" idx="2"/>
          </p:nvPr>
        </p:nvSpPr>
        <p:spPr>
          <a:xfrm>
            <a:off x="381000" y="3429000"/>
            <a:ext cx="4022771" cy="3352800"/>
          </a:xfrm>
        </p:spPr>
        <p:txBody>
          <a:bodyPr>
            <a:normAutofit fontScale="92500" lnSpcReduction="10000"/>
          </a:bodyPr>
          <a:lstStyle/>
          <a:p>
            <a:r>
              <a:rPr lang="nl-BE" altLang="en-US" dirty="0"/>
              <a:t>Using increased credibility to change systems, structures, </a:t>
            </a:r>
            <a:r>
              <a:rPr lang="nl-BE" altLang="en-US" dirty="0" smtClean="0"/>
              <a:t>and </a:t>
            </a:r>
            <a:r>
              <a:rPr lang="nl-BE" altLang="en-US" dirty="0"/>
              <a:t>policies that don’t fit the vision</a:t>
            </a:r>
          </a:p>
          <a:p>
            <a:r>
              <a:rPr lang="nl-BE" altLang="en-US" dirty="0"/>
              <a:t>Hiring, promoting, and developing employees who can implement the vision</a:t>
            </a:r>
          </a:p>
          <a:p>
            <a:r>
              <a:rPr lang="nl-BE" altLang="en-US" dirty="0"/>
              <a:t>Reinvigorating the process with new projects, teams and change projects</a:t>
            </a:r>
            <a:endParaRPr lang="nl-NL" altLang="en-US" dirty="0"/>
          </a:p>
          <a:p>
            <a:endParaRPr lang="en-CA" dirty="0"/>
          </a:p>
        </p:txBody>
      </p:sp>
      <p:sp>
        <p:nvSpPr>
          <p:cNvPr id="4" name="Text Placeholder 3"/>
          <p:cNvSpPr>
            <a:spLocks noGrp="1"/>
          </p:cNvSpPr>
          <p:nvPr>
            <p:ph type="body" sz="quarter" idx="3"/>
          </p:nvPr>
        </p:nvSpPr>
        <p:spPr>
          <a:xfrm>
            <a:off x="4953000" y="2677737"/>
            <a:ext cx="3887391" cy="393755"/>
          </a:xfrm>
        </p:spPr>
        <p:txBody>
          <a:bodyPr/>
          <a:lstStyle/>
          <a:p>
            <a:r>
              <a:rPr lang="nl-BE" altLang="en-US" dirty="0" smtClean="0">
                <a:solidFill>
                  <a:srgbClr val="FFFF00"/>
                </a:solidFill>
              </a:rPr>
              <a:t>Institutionalizing New Approaches</a:t>
            </a:r>
            <a:endParaRPr lang="en-CA" dirty="0">
              <a:solidFill>
                <a:srgbClr val="FFFF00"/>
              </a:solidFill>
            </a:endParaRPr>
          </a:p>
        </p:txBody>
      </p:sp>
      <p:sp>
        <p:nvSpPr>
          <p:cNvPr id="5" name="Content Placeholder 4"/>
          <p:cNvSpPr>
            <a:spLocks noGrp="1"/>
          </p:cNvSpPr>
          <p:nvPr>
            <p:ph sz="quarter" idx="4"/>
          </p:nvPr>
        </p:nvSpPr>
        <p:spPr>
          <a:xfrm>
            <a:off x="4656612" y="3505200"/>
            <a:ext cx="3887391" cy="3122669"/>
          </a:xfrm>
        </p:spPr>
        <p:txBody>
          <a:bodyPr/>
          <a:lstStyle/>
          <a:p>
            <a:r>
              <a:rPr lang="nl-BE" altLang="en-US" dirty="0"/>
              <a:t>Articulating the connections between the new behaviors and corporate success</a:t>
            </a:r>
          </a:p>
          <a:p>
            <a:r>
              <a:rPr lang="nl-BE" altLang="en-US" dirty="0"/>
              <a:t>Developing the means for leadership succession and development</a:t>
            </a:r>
            <a:endParaRPr lang="nl-NL" altLang="en-US" dirty="0"/>
          </a:p>
          <a:p>
            <a:endParaRPr lang="en-CA" dirty="0"/>
          </a:p>
        </p:txBody>
      </p:sp>
      <p:sp>
        <p:nvSpPr>
          <p:cNvPr id="6" name="Title 5"/>
          <p:cNvSpPr>
            <a:spLocks noGrp="1"/>
          </p:cNvSpPr>
          <p:nvPr>
            <p:ph type="title"/>
          </p:nvPr>
        </p:nvSpPr>
        <p:spPr>
          <a:xfrm>
            <a:off x="561109" y="857250"/>
            <a:ext cx="8191006" cy="693020"/>
          </a:xfrm>
        </p:spPr>
        <p:txBody>
          <a:bodyPr>
            <a:normAutofit fontScale="90000"/>
          </a:bodyPr>
          <a:lstStyle/>
          <a:p>
            <a:r>
              <a:rPr lang="en-CA" dirty="0"/>
              <a:t>Implementing &amp; </a:t>
            </a:r>
            <a:r>
              <a:rPr lang="en-CA" dirty="0" smtClean="0"/>
              <a:t>Sustaining the Change - Kotter</a:t>
            </a:r>
            <a:endParaRPr lang="en-CA" dirty="0"/>
          </a:p>
        </p:txBody>
      </p:sp>
    </p:spTree>
    <p:extLst>
      <p:ext uri="{BB962C8B-B14F-4D97-AF65-F5344CB8AC3E}">
        <p14:creationId xmlns:p14="http://schemas.microsoft.com/office/powerpoint/2010/main" val="4061621756"/>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Case</a:t>
            </a:r>
            <a:endParaRPr lang="en-US" dirty="0"/>
          </a:p>
        </p:txBody>
      </p:sp>
      <p:sp>
        <p:nvSpPr>
          <p:cNvPr id="3" name="Text Placeholder 2"/>
          <p:cNvSpPr>
            <a:spLocks noGrp="1"/>
          </p:cNvSpPr>
          <p:nvPr>
            <p:ph type="body" idx="1"/>
          </p:nvPr>
        </p:nvSpPr>
        <p:spPr/>
        <p:txBody>
          <a:bodyPr/>
          <a:lstStyle/>
          <a:p>
            <a:r>
              <a:rPr lang="en-US" dirty="0" smtClean="0"/>
              <a:t>Brock / McMaster Merger</a:t>
            </a:r>
            <a:endParaRPr lang="en-US" dirty="0"/>
          </a:p>
        </p:txBody>
      </p:sp>
      <p:sp>
        <p:nvSpPr>
          <p:cNvPr id="4" name="Content Placeholder 3"/>
          <p:cNvSpPr>
            <a:spLocks noGrp="1"/>
          </p:cNvSpPr>
          <p:nvPr>
            <p:ph sz="half" idx="2"/>
          </p:nvPr>
        </p:nvSpPr>
        <p:spPr/>
        <p:txBody>
          <a:bodyPr/>
          <a:lstStyle/>
          <a:p>
            <a:r>
              <a:rPr lang="en-US" dirty="0" smtClean="0"/>
              <a:t>Queen’s Park has decided that all universities will merge with their next door neighbor.</a:t>
            </a:r>
          </a:p>
          <a:p>
            <a:r>
              <a:rPr lang="en-US" dirty="0" smtClean="0"/>
              <a:t>Brock and McMaster’s Board of Trustees have appointed you and your consulting team to lead the change effort. </a:t>
            </a:r>
            <a:endParaRPr lang="en-US" dirty="0"/>
          </a:p>
        </p:txBody>
      </p:sp>
      <p:pic>
        <p:nvPicPr>
          <p:cNvPr id="7" name="Picture 6"/>
          <p:cNvPicPr>
            <a:picLocks noChangeAspect="1"/>
          </p:cNvPicPr>
          <p:nvPr/>
        </p:nvPicPr>
        <p:blipFill>
          <a:blip r:embed="rId2"/>
          <a:stretch>
            <a:fillRect/>
          </a:stretch>
        </p:blipFill>
        <p:spPr>
          <a:xfrm>
            <a:off x="4800600" y="3962400"/>
            <a:ext cx="4030133" cy="2038350"/>
          </a:xfrm>
          <a:prstGeom prst="rect">
            <a:avLst/>
          </a:prstGeom>
        </p:spPr>
      </p:pic>
      <p:pic>
        <p:nvPicPr>
          <p:cNvPr id="8" name="Picture 7"/>
          <p:cNvPicPr>
            <a:picLocks noChangeAspect="1"/>
          </p:cNvPicPr>
          <p:nvPr/>
        </p:nvPicPr>
        <p:blipFill>
          <a:blip r:embed="rId3"/>
          <a:stretch>
            <a:fillRect/>
          </a:stretch>
        </p:blipFill>
        <p:spPr>
          <a:xfrm>
            <a:off x="4800600" y="1854994"/>
            <a:ext cx="4083668" cy="1911667"/>
          </a:xfrm>
          <a:prstGeom prst="rect">
            <a:avLst/>
          </a:prstGeom>
        </p:spPr>
      </p:pic>
    </p:spTree>
    <p:extLst>
      <p:ext uri="{BB962C8B-B14F-4D97-AF65-F5344CB8AC3E}">
        <p14:creationId xmlns:p14="http://schemas.microsoft.com/office/powerpoint/2010/main" val="4019404349"/>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
          <p:cNvSpPr txBox="1">
            <a:spLocks noChangeArrowheads="1"/>
          </p:cNvSpPr>
          <p:nvPr/>
        </p:nvSpPr>
        <p:spPr bwMode="auto">
          <a:xfrm>
            <a:off x="574643" y="1630599"/>
            <a:ext cx="7994714" cy="3619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9pPr>
          </a:lstStyle>
          <a:p>
            <a:pPr eaLnBrk="1" hangingPunct="1">
              <a:spcBef>
                <a:spcPts val="344"/>
              </a:spcBef>
              <a:buSzPct val="100000"/>
              <a:defRPr/>
            </a:pPr>
            <a:r>
              <a:rPr lang="en-US" sz="1750" dirty="0">
                <a:solidFill>
                  <a:schemeClr val="tx1"/>
                </a:solidFill>
                <a:latin typeface="Corbel"/>
                <a:cs typeface="Corbel"/>
              </a:rPr>
              <a:t>Get up, stand up!   Let’s organize by your birth date – month and day without speaking or writing </a:t>
            </a: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r>
              <a:rPr lang="en-US" sz="1750" dirty="0">
                <a:solidFill>
                  <a:schemeClr val="tx1"/>
                </a:solidFill>
                <a:latin typeface="Corbel"/>
                <a:cs typeface="Corbel"/>
              </a:rPr>
              <a:t>Now, let’s organize in stages of the change model:</a:t>
            </a: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p:txBody>
      </p:sp>
      <p:sp>
        <p:nvSpPr>
          <p:cNvPr id="2" name="Title 1"/>
          <p:cNvSpPr>
            <a:spLocks noGrp="1"/>
          </p:cNvSpPr>
          <p:nvPr>
            <p:ph type="title"/>
          </p:nvPr>
        </p:nvSpPr>
        <p:spPr/>
        <p:txBody>
          <a:bodyPr>
            <a:normAutofit fontScale="90000"/>
          </a:bodyPr>
          <a:lstStyle/>
          <a:p>
            <a:pPr eaLnBrk="1" hangingPunct="1"/>
            <a:r>
              <a:rPr lang="en-US" altLang="en-US" dirty="0" smtClean="0"/>
              <a:t>Organizational Change: Let’s Make a Model</a:t>
            </a:r>
          </a:p>
        </p:txBody>
      </p:sp>
      <p:sp>
        <p:nvSpPr>
          <p:cNvPr id="4" name="Rounded Rectangular Callout 3"/>
          <p:cNvSpPr/>
          <p:nvPr/>
        </p:nvSpPr>
        <p:spPr bwMode="auto">
          <a:xfrm>
            <a:off x="1699837" y="3067333"/>
            <a:ext cx="1479960" cy="251624"/>
          </a:xfrm>
          <a:prstGeom prst="wedgeRoundRectCallout">
            <a:avLst>
              <a:gd name="adj1" fmla="val -62590"/>
              <a:gd name="adj2" fmla="val 15941"/>
              <a:gd name="adj3" fmla="val 16667"/>
            </a:avLst>
          </a:prstGeom>
          <a:solidFill>
            <a:srgbClr val="ED1C24"/>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One</a:t>
            </a:r>
          </a:p>
        </p:txBody>
      </p:sp>
      <p:sp>
        <p:nvSpPr>
          <p:cNvPr id="6" name="Rounded Rectangular Callout 5"/>
          <p:cNvSpPr/>
          <p:nvPr/>
        </p:nvSpPr>
        <p:spPr bwMode="auto">
          <a:xfrm>
            <a:off x="5760631" y="3030395"/>
            <a:ext cx="1753566" cy="246082"/>
          </a:xfrm>
          <a:prstGeom prst="wedgeRoundRectCallout">
            <a:avLst>
              <a:gd name="adj1" fmla="val 60593"/>
              <a:gd name="adj2" fmla="val 23794"/>
              <a:gd name="adj3" fmla="val 16667"/>
            </a:avLst>
          </a:prstGeom>
          <a:solidFill>
            <a:srgbClr val="ED1C24"/>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Seven</a:t>
            </a:r>
          </a:p>
        </p:txBody>
      </p:sp>
      <p:cxnSp>
        <p:nvCxnSpPr>
          <p:cNvPr id="7" name="Straight Arrow Connector 6"/>
          <p:cNvCxnSpPr>
            <a:cxnSpLocks noChangeShapeType="1"/>
          </p:cNvCxnSpPr>
          <p:nvPr/>
        </p:nvCxnSpPr>
        <p:spPr bwMode="auto">
          <a:xfrm>
            <a:off x="2319520" y="3721841"/>
            <a:ext cx="4795880" cy="0"/>
          </a:xfrm>
          <a:prstGeom prst="straightConnector1">
            <a:avLst/>
          </a:prstGeom>
          <a:noFill/>
          <a:ln w="50800">
            <a:solidFill>
              <a:srgbClr val="ED1C24"/>
            </a:solidFill>
            <a:round/>
            <a:headEnd type="stealth" w="med" len="med"/>
            <a:tailEnd type="stealth" w="med" len="med"/>
          </a:ln>
          <a:extLst>
            <a:ext uri="{909E8E84-426E-40dd-AFC4-6F175D3DCCD1}">
              <a14:hiddenFill xmlns="" xmlns:a14="http://schemas.microsoft.com/office/drawing/2010/main">
                <a:noFill/>
              </a14:hiddenFill>
            </a:ext>
          </a:extLst>
        </p:spPr>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903887" y="2979803"/>
            <a:ext cx="681528" cy="2299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7801408" y="2920219"/>
            <a:ext cx="644741" cy="2358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558" y="2021625"/>
            <a:ext cx="8058269" cy="1133948"/>
          </a:xfrm>
          <a:prstGeom prst="rect">
            <a:avLst/>
          </a:prstGeom>
          <a:solidFill>
            <a:srgbClr val="ED1C2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lnSpc>
                <a:spcPct val="100000"/>
              </a:lnSpc>
              <a:defRPr/>
            </a:pPr>
            <a:r>
              <a:rPr lang="en-US" sz="2750" dirty="0">
                <a:ea typeface="ＭＳ Ｐゴシック" charset="0"/>
              </a:rPr>
              <a:t>Change is How We Realize Great Solutions</a:t>
            </a:r>
          </a:p>
        </p:txBody>
      </p:sp>
      <p:pic>
        <p:nvPicPr>
          <p:cNvPr id="50180"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50182"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sp>
        <p:nvSpPr>
          <p:cNvPr id="50183"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10"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12" name="TextBox 11"/>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13" name="TextBox 12"/>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14" name="TextBox 13"/>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15" name="TextBox 14"/>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16" name="TextBox 15"/>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17" name="TextBox 16"/>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6" name="Straight Connector 5"/>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24" name="Straight Connector 23"/>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5871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ＭＳ Ｐゴシック" charset="0"/>
              </a:rPr>
              <a:t>1. Understand</a:t>
            </a:r>
            <a:endParaRPr lang="en-US" dirty="0">
              <a:solidFill>
                <a:srgbClr val="ED1C24"/>
              </a:solidFill>
              <a:ea typeface="ＭＳ Ｐゴシック" charset="0"/>
            </a:endParaRPr>
          </a:p>
        </p:txBody>
      </p:sp>
      <p:sp>
        <p:nvSpPr>
          <p:cNvPr id="3" name="Content Placeholder 2"/>
          <p:cNvSpPr>
            <a:spLocks noGrp="1"/>
          </p:cNvSpPr>
          <p:nvPr>
            <p:ph sz="half" idx="1"/>
          </p:nvPr>
        </p:nvSpPr>
        <p:spPr>
          <a:xfrm>
            <a:off x="571500" y="2033985"/>
            <a:ext cx="5925344" cy="94288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lnSpcReduction="10000"/>
          </a:bodyPr>
          <a:lstStyle/>
          <a:p>
            <a:pPr>
              <a:lnSpc>
                <a:spcPct val="114000"/>
              </a:lnSpc>
              <a:spcBef>
                <a:spcPts val="0"/>
              </a:spcBef>
              <a:buNone/>
              <a:defRPr/>
            </a:pPr>
            <a:r>
              <a:rPr lang="en-CA" dirty="0" smtClean="0">
                <a:ea typeface="ＭＳ Ｐゴシック" charset="0"/>
              </a:rPr>
              <a:t>Gather and share information with key stakeholders to help them understand and align around the problem. This often occurs at a senior level, depending on the challenge.</a:t>
            </a:r>
            <a:endParaRPr lang="en-CA" dirty="0">
              <a:ea typeface="ＭＳ Ｐゴシック" charset="0"/>
            </a:endParaRPr>
          </a:p>
        </p:txBody>
      </p:sp>
      <p:sp>
        <p:nvSpPr>
          <p:cNvPr id="16" name="TextBox 15"/>
          <p:cNvSpPr txBox="1"/>
          <p:nvPr/>
        </p:nvSpPr>
        <p:spPr>
          <a:xfrm>
            <a:off x="502490" y="3223121"/>
            <a:ext cx="5941814" cy="2460129"/>
          </a:xfrm>
          <a:prstGeom prst="rect">
            <a:avLst/>
          </a:prstGeom>
          <a:noFill/>
        </p:spPr>
        <p:txBody>
          <a:bodyPr numCol="3" spcCol="349200"/>
          <a:lstStyle/>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latin typeface="Corbel"/>
                <a:ea typeface="ＭＳ Ｐゴシック" charset="0"/>
                <a:cs typeface="Corbel"/>
              </a:rPr>
              <a:t>Gather information </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Interviews with leaders, managers, and front-line employees.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Engage with customers and non-customers.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Benchmark competitors and other organizations.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Identify the Problem</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Determine root causes </a:t>
            </a:r>
            <a:br>
              <a:rPr lang="en-US" sz="1250" dirty="0">
                <a:latin typeface="Corbel"/>
                <a:ea typeface="ＭＳ Ｐゴシック" charset="0"/>
                <a:cs typeface="Corbel"/>
              </a:rPr>
            </a:br>
            <a:r>
              <a:rPr lang="en-US" sz="1250" dirty="0">
                <a:latin typeface="Corbel"/>
                <a:ea typeface="ＭＳ Ｐゴシック" charset="0"/>
                <a:cs typeface="Corbel"/>
              </a:rPr>
              <a:t>and not symptoms.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Assess Stakeholder Support</a:t>
            </a: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Arial" charset="0"/>
                <a:cs typeface="Corbel"/>
              </a:rPr>
              <a:t>Map support to understand readiness, willingness and ability to change.</a:t>
            </a: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Share information with key stakeholders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Create alignment with key stakeholders by sharing an honest assessment of the current state.</a:t>
            </a:r>
          </a:p>
          <a:p>
            <a:pPr>
              <a:lnSpc>
                <a:spcPct val="114000"/>
              </a:lnSpc>
              <a:defRPr/>
            </a:pPr>
            <a:endParaRPr lang="en-US" sz="1250" dirty="0">
              <a:latin typeface="Corbel"/>
              <a:ea typeface="ＭＳ Ｐゴシック" charset="0"/>
              <a:cs typeface="Corbel"/>
            </a:endParaRPr>
          </a:p>
        </p:txBody>
      </p:sp>
      <p:pic>
        <p:nvPicPr>
          <p:cNvPr id="15" name="Content Placeholder 1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891629" y="850033"/>
            <a:ext cx="2201861" cy="2484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9" name="TextBox 10"/>
          <p:cNvSpPr txBox="1">
            <a:spLocks noChangeArrowheads="1"/>
          </p:cNvSpPr>
          <p:nvPr/>
        </p:nvSpPr>
        <p:spPr bwMode="auto">
          <a:xfrm>
            <a:off x="7499946" y="5443153"/>
            <a:ext cx="886023"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Force Field</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152" y="4057731"/>
            <a:ext cx="1023642"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73476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1. Understand – Assess Support</a:t>
            </a:r>
            <a:endParaRPr lang="en-US" dirty="0">
              <a:solidFill>
                <a:srgbClr val="ED1C24"/>
              </a:solidFill>
              <a:ea typeface="+mj-ea"/>
            </a:endParaRPr>
          </a:p>
        </p:txBody>
      </p:sp>
      <p:sp>
        <p:nvSpPr>
          <p:cNvPr id="17"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Stakeholder Mapping</a:t>
            </a:r>
          </a:p>
        </p:txBody>
      </p:sp>
      <p:sp>
        <p:nvSpPr>
          <p:cNvPr id="18"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50" y="2594859"/>
            <a:ext cx="5819184" cy="26622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51" y="2119692"/>
            <a:ext cx="5819183" cy="3137411"/>
          </a:xfrm>
          <a:prstGeom prst="rect">
            <a:avLst/>
          </a:prstGeom>
        </p:spPr>
      </p:pic>
      <p:pic>
        <p:nvPicPr>
          <p:cNvPr id="12" name="Content Placeholder 12"/>
          <p:cNvPicPr>
            <a:picLocks noGrp="1" noChangeAspect="1"/>
          </p:cNvPicPr>
          <p:nvPr>
            <p:ph sz="half" idx="13"/>
          </p:nvPr>
        </p:nvPicPr>
        <p:blipFill>
          <a:blip r:embed="rId5">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7152" y="4057733"/>
            <a:ext cx="1023642" cy="1327499"/>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44972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2. Enlist</a:t>
            </a:r>
            <a:endParaRPr lang="en-US" dirty="0">
              <a:solidFill>
                <a:srgbClr val="ED1C24"/>
              </a:solidFill>
              <a:ea typeface="+mj-ea"/>
            </a:endParaRPr>
          </a:p>
        </p:txBody>
      </p:sp>
      <p:sp>
        <p:nvSpPr>
          <p:cNvPr id="56324" name="TextBox 3"/>
          <p:cNvSpPr txBox="1">
            <a:spLocks noChangeArrowheads="1"/>
          </p:cNvSpPr>
          <p:nvPr/>
        </p:nvSpPr>
        <p:spPr bwMode="auto">
          <a:xfrm>
            <a:off x="6758782" y="4949032"/>
            <a:ext cx="184731" cy="765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11960" y="1727774"/>
            <a:ext cx="1776851" cy="251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0"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655950" y="1710733"/>
            <a:ext cx="2057081" cy="2536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1"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56165" y="1993038"/>
            <a:ext cx="901862" cy="2253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694281" y="1981601"/>
            <a:ext cx="1217843" cy="2265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40555" y="4397450"/>
            <a:ext cx="1384871" cy="1208023"/>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charset="0"/>
                <a:ea typeface="Corbel" charset="0"/>
                <a:cs typeface="Corbel" charset="0"/>
              </a:rPr>
              <a:t>Sponsor</a:t>
            </a:r>
            <a:endParaRPr lang="en-CA" sz="1000" b="1" dirty="0">
              <a:solidFill>
                <a:srgbClr val="ED1C24"/>
              </a:solidFill>
              <a:latin typeface="Corbel" charset="0"/>
              <a:ea typeface="Corbel" charset="0"/>
              <a:cs typeface="Corbel" charset="0"/>
            </a:endParaRP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charset="0"/>
                <a:ea typeface="Corbel" charset="0"/>
                <a:cs typeface="Corbel" charset="0"/>
              </a:rPr>
              <a:t>Active, visible, </a:t>
            </a:r>
            <a:br>
              <a:rPr lang="en-CA" sz="1000" dirty="0">
                <a:latin typeface="Corbel" charset="0"/>
                <a:ea typeface="Corbel" charset="0"/>
                <a:cs typeface="Corbel" charset="0"/>
              </a:rPr>
            </a:br>
            <a:r>
              <a:rPr lang="en-CA" sz="1000" dirty="0">
                <a:latin typeface="Corbel" charset="0"/>
                <a:ea typeface="Corbel" charset="0"/>
                <a:cs typeface="Corbel" charset="0"/>
              </a:rPr>
              <a:t>builds support, manages resistance, communicates directly.</a:t>
            </a:r>
          </a:p>
          <a:p>
            <a:endParaRPr lang="en-US" sz="1000" dirty="0">
              <a:latin typeface="Corbel" charset="0"/>
              <a:ea typeface="Corbel" charset="0"/>
              <a:cs typeface="Corbel" charset="0"/>
            </a:endParaRPr>
          </a:p>
        </p:txBody>
      </p:sp>
      <p:sp>
        <p:nvSpPr>
          <p:cNvPr id="19" name="TextBox 18"/>
          <p:cNvSpPr txBox="1"/>
          <p:nvPr/>
        </p:nvSpPr>
        <p:spPr>
          <a:xfrm>
            <a:off x="1608836" y="4397449"/>
            <a:ext cx="1348322" cy="1054135"/>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a:ea typeface="Arial" charset="0"/>
                <a:cs typeface="Corbel"/>
              </a:rPr>
              <a:t>Project Leader</a:t>
            </a: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a:ea typeface="Arial" charset="0"/>
                <a:cs typeface="Corbel"/>
              </a:rPr>
              <a:t>Visioning, </a:t>
            </a:r>
            <a:br>
              <a:rPr lang="en-CA" sz="1000" dirty="0">
                <a:latin typeface="Corbel"/>
                <a:ea typeface="Arial" charset="0"/>
                <a:cs typeface="Corbel"/>
              </a:rPr>
            </a:br>
            <a:r>
              <a:rPr lang="en-CA" sz="1000" dirty="0">
                <a:latin typeface="Corbel"/>
                <a:ea typeface="Arial" charset="0"/>
                <a:cs typeface="Corbel"/>
              </a:rPr>
              <a:t>Motivating, Empowering, Managing.</a:t>
            </a:r>
          </a:p>
          <a:p>
            <a:endParaRPr lang="en-US" sz="1000" dirty="0">
              <a:latin typeface="Corbel"/>
              <a:ea typeface="Corbel" charset="0"/>
              <a:cs typeface="Corbel"/>
            </a:endParaRPr>
          </a:p>
        </p:txBody>
      </p:sp>
      <p:sp>
        <p:nvSpPr>
          <p:cNvPr id="20" name="TextBox 19"/>
          <p:cNvSpPr txBox="1"/>
          <p:nvPr/>
        </p:nvSpPr>
        <p:spPr>
          <a:xfrm>
            <a:off x="3172142" y="4397449"/>
            <a:ext cx="1347444" cy="1054135"/>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a:ea typeface="Arial" charset="0"/>
                <a:cs typeface="Corbel"/>
              </a:rPr>
              <a:t>Project Team</a:t>
            </a: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a:ea typeface="Arial" charset="0"/>
                <a:cs typeface="Corbel"/>
              </a:rPr>
              <a:t>Leadership, </a:t>
            </a:r>
            <a:br>
              <a:rPr lang="en-CA" sz="1000" dirty="0">
                <a:latin typeface="Corbel"/>
                <a:ea typeface="Arial" charset="0"/>
                <a:cs typeface="Corbel"/>
              </a:rPr>
            </a:br>
            <a:r>
              <a:rPr lang="en-CA" sz="1000" dirty="0">
                <a:latin typeface="Corbel"/>
                <a:ea typeface="Arial" charset="0"/>
                <a:cs typeface="Corbel"/>
              </a:rPr>
              <a:t>Position power, Expertise, Credibility, Management.</a:t>
            </a:r>
          </a:p>
          <a:p>
            <a:endParaRPr lang="en-US" sz="1000" dirty="0">
              <a:latin typeface="Corbel"/>
              <a:ea typeface="Corbel" charset="0"/>
              <a:cs typeface="Corbel"/>
            </a:endParaRPr>
          </a:p>
        </p:txBody>
      </p:sp>
      <p:sp>
        <p:nvSpPr>
          <p:cNvPr id="21" name="TextBox 20"/>
          <p:cNvSpPr txBox="1"/>
          <p:nvPr/>
        </p:nvSpPr>
        <p:spPr>
          <a:xfrm>
            <a:off x="5042272" y="4397449"/>
            <a:ext cx="1379882" cy="823302"/>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solidFill>
                  <a:srgbClr val="ED1C24"/>
                </a:solidFill>
                <a:latin typeface="Corbel"/>
                <a:ea typeface="Arial" charset="0"/>
                <a:cs typeface="Corbel"/>
              </a:rPr>
              <a:t>Engage Key Stakeholders in the Process</a:t>
            </a:r>
            <a:endParaRPr lang="en-US" sz="1000" dirty="0">
              <a:solidFill>
                <a:srgbClr val="ED1C24"/>
              </a:solidFill>
              <a:latin typeface="Corbel"/>
              <a:ea typeface="Arial" charset="0"/>
              <a:cs typeface="Corbel"/>
            </a:endParaRPr>
          </a:p>
          <a:p>
            <a:endParaRPr lang="en-US" sz="1000" dirty="0">
              <a:latin typeface="Corbel"/>
              <a:ea typeface="Corbel" charset="0"/>
              <a:cs typeface="Corbel"/>
            </a:endParaRPr>
          </a:p>
        </p:txBody>
      </p:sp>
      <p:pic>
        <p:nvPicPr>
          <p:cNvPr id="23" name="Content Placeholder 12"/>
          <p:cNvPicPr>
            <a:picLocks noGrp="1" noChangeAspect="1"/>
          </p:cNvPicPr>
          <p:nvPr>
            <p:ph sz="half" idx="13"/>
          </p:nvPr>
        </p:nvPicPr>
        <p:blipFill>
          <a:blip r:embed="rId7">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12370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3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cs typeface="Franklin Gothic Book" panose="020B0503020102020204" pitchFamily="34" charset="0"/>
              </a:rPr>
              <a:t>Change Team Considerations</a:t>
            </a:r>
          </a:p>
        </p:txBody>
      </p:sp>
      <p:sp>
        <p:nvSpPr>
          <p:cNvPr id="2" name="Content Placeholder 1"/>
          <p:cNvSpPr>
            <a:spLocks noGrp="1"/>
          </p:cNvSpPr>
          <p:nvPr>
            <p:ph sz="half" idx="1"/>
          </p:nvPr>
        </p:nvSpPr>
        <p:spPr>
          <a:xfrm>
            <a:off x="628650" y="1926771"/>
            <a:ext cx="3984172" cy="3894364"/>
          </a:xfrm>
        </p:spPr>
        <p:txBody>
          <a:bodyPr>
            <a:normAutofit fontScale="62500" lnSpcReduction="20000"/>
          </a:bodyPr>
          <a:lstStyle/>
          <a:p>
            <a:r>
              <a:rPr lang="en-CA" dirty="0" smtClean="0"/>
              <a:t>IQ, EQ &amp; Personality are good indicators of how we think and act</a:t>
            </a:r>
          </a:p>
          <a:p>
            <a:endParaRPr lang="en-CA" dirty="0" smtClean="0"/>
          </a:p>
          <a:p>
            <a:r>
              <a:rPr lang="en-CA" dirty="0" smtClean="0"/>
              <a:t>Change team membership</a:t>
            </a:r>
          </a:p>
          <a:p>
            <a:pPr lvl="1"/>
            <a:r>
              <a:rPr lang="en-CA" dirty="0" smtClean="0"/>
              <a:t>Position power</a:t>
            </a:r>
          </a:p>
          <a:p>
            <a:pPr lvl="1"/>
            <a:r>
              <a:rPr lang="en-CA" dirty="0" smtClean="0"/>
              <a:t>Expert power</a:t>
            </a:r>
          </a:p>
          <a:p>
            <a:pPr lvl="1"/>
            <a:r>
              <a:rPr lang="en-CA" dirty="0" smtClean="0"/>
              <a:t>Credibility</a:t>
            </a:r>
          </a:p>
          <a:p>
            <a:pPr lvl="1"/>
            <a:r>
              <a:rPr lang="en-CA" dirty="0" smtClean="0"/>
              <a:t>Leadership skills</a:t>
            </a:r>
          </a:p>
          <a:p>
            <a:pPr lvl="1"/>
            <a:r>
              <a:rPr lang="en-CA" dirty="0" smtClean="0"/>
              <a:t>Management skills</a:t>
            </a:r>
          </a:p>
          <a:p>
            <a:endParaRPr lang="en-CA" dirty="0"/>
          </a:p>
          <a:p>
            <a:r>
              <a:rPr lang="en-CA" dirty="0" smtClean="0"/>
              <a:t>Stages teams go through</a:t>
            </a:r>
            <a:endParaRPr lang="en-CA" dirty="0"/>
          </a:p>
          <a:p>
            <a:pPr lvl="1"/>
            <a:r>
              <a:rPr lang="en-CA" dirty="0"/>
              <a:t>Forming</a:t>
            </a:r>
          </a:p>
          <a:p>
            <a:pPr lvl="1"/>
            <a:r>
              <a:rPr lang="en-CA" dirty="0"/>
              <a:t>Storming</a:t>
            </a:r>
          </a:p>
          <a:p>
            <a:pPr lvl="1"/>
            <a:r>
              <a:rPr lang="en-CA" dirty="0"/>
              <a:t>Norming</a:t>
            </a:r>
          </a:p>
          <a:p>
            <a:pPr lvl="1"/>
            <a:r>
              <a:rPr lang="en-CA" dirty="0" smtClean="0"/>
              <a:t>Performing</a:t>
            </a:r>
            <a:endParaRPr lang="en-CA" dirty="0"/>
          </a:p>
        </p:txBody>
      </p:sp>
      <p:pic>
        <p:nvPicPr>
          <p:cNvPr id="9"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036" b="7776"/>
          <a:stretch/>
        </p:blipFill>
        <p:spPr>
          <a:xfrm>
            <a:off x="5435373" y="2106386"/>
            <a:ext cx="2875870" cy="2792186"/>
          </a:xfrm>
        </p:spPr>
      </p:pic>
    </p:spTree>
    <p:extLst>
      <p:ext uri="{BB962C8B-B14F-4D97-AF65-F5344CB8AC3E}">
        <p14:creationId xmlns:p14="http://schemas.microsoft.com/office/powerpoint/2010/main" val="2369438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3. Envisage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3517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lnSpcReduction="10000"/>
          </a:bodyPr>
          <a:lstStyle/>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ea typeface="Arial" panose="020B0604020202020204" pitchFamily="34" charset="0"/>
              </a:rPr>
              <a:t>Co-create the future</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Involve a diverse range of relevant stakeholders in the problem solving process.  Input increases commitment (and quality of the solution).</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1" dirty="0">
              <a:solidFill>
                <a:srgbClr val="00A7CF"/>
              </a:solidFill>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ea typeface="Arial" panose="020B0604020202020204" pitchFamily="34" charset="0"/>
              </a:rPr>
              <a:t>There are many excellent problem solving methods</a:t>
            </a:r>
          </a:p>
          <a:p>
            <a:pPr marL="214304" indent="-214304">
              <a:lnSpc>
                <a:spcPct val="114000"/>
              </a:lnSpc>
              <a:spcBef>
                <a:spcPts val="0"/>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Need to create something new?  Consider Design Thinking</a:t>
            </a:r>
          </a:p>
          <a:p>
            <a:pPr marL="214304" indent="-214304">
              <a:lnSpc>
                <a:spcPct val="114000"/>
              </a:lnSpc>
              <a:spcBef>
                <a:spcPts val="0"/>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Need to optimize what exists today?  Consider Lean / Six Sigma</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1" dirty="0">
              <a:solidFill>
                <a:srgbClr val="00A7CF"/>
              </a:solidFill>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ea typeface="Arial" panose="020B0604020202020204" pitchFamily="34" charset="0"/>
              </a:rPr>
              <a:t>Articulate your vision: “Where are we going to go”</a:t>
            </a:r>
            <a:endParaRPr lang="en-CA" altLang="ja-JP" sz="1500" dirty="0">
              <a:solidFill>
                <a:srgbClr val="ED1C24"/>
              </a:solidFill>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Make it Tangible, Desirable, Feasible &amp; Flexible, Focused &amp; Simple.  </a:t>
            </a:r>
            <a:br>
              <a:rPr lang="en-CA" altLang="en-US" sz="1500" dirty="0">
                <a:latin typeface="Corbel" panose="020B0503020204020204" pitchFamily="34" charset="0"/>
                <a:ea typeface="Arial" panose="020B0604020202020204" pitchFamily="34" charset="0"/>
              </a:rPr>
            </a:br>
            <a:r>
              <a:rPr lang="en-US" altLang="en-US" sz="1500" dirty="0">
                <a:latin typeface="Corbel" panose="020B0503020204020204" pitchFamily="34" charset="0"/>
                <a:ea typeface="Arial" panose="020B0604020202020204" pitchFamily="34" charset="0"/>
              </a:rPr>
              <a:t>Great visions are behavioral at their core and translate easily into action.</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US" altLang="en-US" sz="150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US" altLang="en-US" sz="1500" dirty="0">
                <a:solidFill>
                  <a:srgbClr val="ED1C24"/>
                </a:solidFill>
                <a:latin typeface="Corbel" panose="020B0503020204020204" pitchFamily="34" charset="0"/>
                <a:ea typeface="Arial" panose="020B0604020202020204" pitchFamily="34" charset="0"/>
              </a:rPr>
              <a:t>Define how success is to be measured.</a:t>
            </a:r>
          </a:p>
        </p:txBody>
      </p:sp>
      <p:pic>
        <p:nvPicPr>
          <p:cNvPr id="12"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8" name="TextBox 10"/>
          <p:cNvSpPr txBox="1">
            <a:spLocks noChangeArrowheads="1"/>
          </p:cNvSpPr>
          <p:nvPr/>
        </p:nvSpPr>
        <p:spPr bwMode="auto">
          <a:xfrm>
            <a:off x="7499946" y="5443153"/>
            <a:ext cx="886023" cy="36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More of / Less of</a:t>
            </a:r>
          </a:p>
        </p:txBody>
      </p:sp>
      <p:sp>
        <p:nvSpPr>
          <p:cNvPr id="13"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736" y="4058260"/>
            <a:ext cx="1020443"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76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 now</a:t>
            </a:r>
            <a:r>
              <a:rPr lang="en-US" dirty="0" smtClean="0"/>
              <a:t>?</a:t>
            </a:r>
            <a:endParaRPr lang="en-US" dirty="0"/>
          </a:p>
        </p:txBody>
      </p:sp>
      <p:pic>
        <p:nvPicPr>
          <p:cNvPr id="4" name="Picture 5" descr="$(KGrHqYOKiQE1(hTOBvzBNc(VJ1P5w~~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71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02275" y="5105400"/>
            <a:ext cx="6263254" cy="1200329"/>
          </a:xfrm>
          <a:prstGeom prst="rect">
            <a:avLst/>
          </a:prstGeom>
          <a:noFill/>
        </p:spPr>
        <p:txBody>
          <a:bodyPr wrap="none" rtlCol="0">
            <a:spAutoFit/>
          </a:bodyPr>
          <a:lstStyle/>
          <a:p>
            <a:pPr algn="ctr"/>
            <a:r>
              <a:rPr lang="en-US" sz="3600" dirty="0" smtClean="0"/>
              <a:t>Insight – Reflect – Enact</a:t>
            </a:r>
          </a:p>
          <a:p>
            <a:pPr algn="ctr"/>
            <a:r>
              <a:rPr lang="en-US" sz="3600" dirty="0" smtClean="0"/>
              <a:t>What are your wisdom points</a:t>
            </a:r>
            <a:endParaRPr lang="en-US" sz="3600" dirty="0"/>
          </a:p>
        </p:txBody>
      </p:sp>
    </p:spTree>
    <p:extLst>
      <p:ext uri="{BB962C8B-B14F-4D97-AF65-F5344CB8AC3E}">
        <p14:creationId xmlns:p14="http://schemas.microsoft.com/office/powerpoint/2010/main" val="2406750551"/>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564555" y="2037954"/>
            <a:ext cx="8058274" cy="1133948"/>
          </a:xfrm>
          <a:prstGeom prst="rect">
            <a:avLst/>
          </a:prstGeom>
          <a:solidFill>
            <a:srgbClr val="ED1C24"/>
          </a:solidFill>
          <a:ln>
            <a:solidFill>
              <a:srgbClr val="ED1C24"/>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itle 1"/>
          <p:cNvSpPr>
            <a:spLocks noGrp="1"/>
          </p:cNvSpPr>
          <p:nvPr>
            <p:ph type="title"/>
          </p:nvPr>
        </p:nvSpPr>
        <p:spPr>
          <a:xfrm>
            <a:off x="564555" y="796766"/>
            <a:ext cx="8141891" cy="857250"/>
          </a:xfrm>
        </p:spPr>
        <p:txBody>
          <a:bodyPr/>
          <a:lstStyle/>
          <a:p>
            <a:pPr>
              <a:lnSpc>
                <a:spcPct val="100000"/>
              </a:lnSpc>
              <a:defRPr/>
            </a:pPr>
            <a:r>
              <a:rPr lang="en-US" sz="2750" dirty="0">
                <a:ea typeface="ＭＳ Ｐゴシック" charset="0"/>
              </a:rPr>
              <a:t>Change is How We Realize Great Solutions</a:t>
            </a:r>
          </a:p>
        </p:txBody>
      </p:sp>
      <p:sp>
        <p:nvSpPr>
          <p:cNvPr id="43"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44"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sp>
        <p:nvSpPr>
          <p:cNvPr id="18"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19"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21" name="TextBox 20"/>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22" name="TextBox 21"/>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23" name="TextBox 22"/>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24" name="TextBox 23"/>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25" name="TextBox 24"/>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26" name="TextBox 25"/>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27" name="Straight Connector 26"/>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29" name="Straight Connector 28"/>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0" name="Rectangle 29"/>
          <p:cNvSpPr/>
          <p:nvPr/>
        </p:nvSpPr>
        <p:spPr bwMode="auto">
          <a:xfrm>
            <a:off x="428653" y="3215559"/>
            <a:ext cx="3521225" cy="2172141"/>
          </a:xfrm>
          <a:prstGeom prst="rect">
            <a:avLst/>
          </a:prstGeom>
          <a:solidFill>
            <a:srgbClr val="3333FF">
              <a:alpha val="78824"/>
            </a:srgbClr>
          </a:solid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Tree>
    <p:extLst>
      <p:ext uri="{BB962C8B-B14F-4D97-AF65-F5344CB8AC3E}">
        <p14:creationId xmlns:p14="http://schemas.microsoft.com/office/powerpoint/2010/main" val="7698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1500" y="2033985"/>
            <a:ext cx="5925344" cy="396676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fontScale="92500" lnSpcReduction="20000"/>
          </a:bodyPr>
          <a:lstStyle/>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The traditional view of motivation is extrinsic.</a:t>
            </a:r>
          </a:p>
          <a:p>
            <a:pPr lvl="1">
              <a:spcAft>
                <a:spcPct val="15000"/>
              </a:spcAft>
              <a:buFontTx/>
              <a:buChar char="•"/>
            </a:pPr>
            <a:r>
              <a:rPr lang="en-US" altLang="en-US" sz="1350" dirty="0">
                <a:latin typeface="Calibri" panose="020F0502020204030204" pitchFamily="34" charset="0"/>
              </a:rPr>
              <a:t>Given by another person, typically a supervisor</a:t>
            </a:r>
          </a:p>
          <a:p>
            <a:pPr lvl="1">
              <a:spcAft>
                <a:spcPct val="15000"/>
              </a:spcAft>
              <a:buFontTx/>
              <a:buChar char="•"/>
            </a:pPr>
            <a:r>
              <a:rPr lang="en-US" altLang="en-US" sz="1350" dirty="0">
                <a:latin typeface="Calibri" panose="020F0502020204030204" pitchFamily="34" charset="0"/>
              </a:rPr>
              <a:t>Pay raise and promotions</a:t>
            </a:r>
          </a:p>
          <a:p>
            <a:pPr lvl="1">
              <a:spcAft>
                <a:spcPct val="15000"/>
              </a:spcAft>
              <a:buFontTx/>
              <a:buChar char="•"/>
            </a:pPr>
            <a:r>
              <a:rPr lang="en-US" altLang="en-US" sz="1350" dirty="0">
                <a:latin typeface="Calibri" panose="020F0502020204030204" pitchFamily="34" charset="0"/>
              </a:rPr>
              <a:t>Appeal to the lower needs of individuals</a:t>
            </a:r>
          </a:p>
          <a:p>
            <a:pPr lvl="1">
              <a:spcAft>
                <a:spcPct val="15000"/>
              </a:spcAft>
              <a:buFontTx/>
              <a:buChar char="•"/>
            </a:pPr>
            <a:endParaRPr lang="en-CA" altLang="en-US" sz="125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Today, the number one work motivator is emotion, not money.</a:t>
            </a:r>
            <a:r>
              <a:rPr lang="en-CA" altLang="en-US" sz="1500" baseline="30000" dirty="0">
                <a:latin typeface="Corbel" panose="020B0503020204020204" pitchFamily="34" charset="0"/>
                <a:ea typeface="Arial" panose="020B0604020202020204" pitchFamily="34" charset="0"/>
              </a:rPr>
              <a:t> *</a:t>
            </a:r>
            <a:endParaRPr lang="en-CA" altLang="en-US" sz="1500" dirty="0">
              <a:latin typeface="Corbel" panose="020B0503020204020204" pitchFamily="34" charset="0"/>
              <a:ea typeface="Arial" panose="020B0604020202020204" pitchFamily="34" charset="0"/>
            </a:endParaRPr>
          </a:p>
          <a:p>
            <a:pPr lvl="1">
              <a:spcAft>
                <a:spcPct val="15000"/>
              </a:spcAft>
              <a:buFontTx/>
              <a:buChar char="•"/>
            </a:pPr>
            <a:r>
              <a:rPr lang="en-US" altLang="en-US" sz="1350" dirty="0">
                <a:latin typeface="Calibri" panose="020F0502020204030204" pitchFamily="34" charset="0"/>
              </a:rPr>
              <a:t>Internal satisfactions a person receives in the process of performing a particular action</a:t>
            </a:r>
          </a:p>
          <a:p>
            <a:pPr lvl="1">
              <a:spcAft>
                <a:spcPct val="15000"/>
              </a:spcAft>
              <a:buFontTx/>
              <a:buChar char="•"/>
            </a:pPr>
            <a:r>
              <a:rPr lang="en-US" altLang="en-US" sz="1350" dirty="0">
                <a:latin typeface="Calibri" panose="020F0502020204030204" pitchFamily="34" charset="0"/>
              </a:rPr>
              <a:t>Appeal to the higher needs of individuals</a:t>
            </a:r>
          </a:p>
          <a:p>
            <a:pPr lvl="1">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25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3 Drivers of Motivation: </a:t>
            </a:r>
            <a:r>
              <a:rPr lang="en-CA" altLang="en-US" sz="1500" baseline="30000" dirty="0">
                <a:latin typeface="Corbel" panose="020B0503020204020204" pitchFamily="34" charset="0"/>
                <a:ea typeface="Arial" panose="020B0604020202020204" pitchFamily="34" charset="0"/>
              </a:rPr>
              <a:t>**</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Mastery</a:t>
            </a:r>
            <a:r>
              <a:rPr lang="en-CA" altLang="en-US" sz="1500" dirty="0">
                <a:solidFill>
                  <a:srgbClr val="ED1C24"/>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desire to get better at stuff</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Autonomy</a:t>
            </a:r>
            <a:r>
              <a:rPr lang="en-CA" altLang="en-US" sz="1500" dirty="0">
                <a:solidFill>
                  <a:srgbClr val="ED1C24"/>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desire to direct our own lives</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Purpose</a:t>
            </a:r>
            <a:r>
              <a:rPr lang="en-CA" altLang="en-US" sz="1500" dirty="0">
                <a:solidFill>
                  <a:srgbClr val="00A7CF"/>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feeling we can make a difference</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aseline="30000" dirty="0">
              <a:latin typeface="Corbel" panose="020B0503020204020204" pitchFamily="34" charset="0"/>
            </a:endParaRPr>
          </a:p>
        </p:txBody>
      </p:sp>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4. Motivate</a:t>
            </a:r>
            <a:endParaRPr lang="en-US" dirty="0">
              <a:solidFill>
                <a:srgbClr val="ED1C24"/>
              </a:solidFill>
              <a:ea typeface="+mj-ea"/>
            </a:endParaRPr>
          </a:p>
        </p:txBody>
      </p:sp>
      <p:sp>
        <p:nvSpPr>
          <p:cNvPr id="64516" name="Text Box 2"/>
          <p:cNvSpPr txBox="1">
            <a:spLocks noChangeArrowheads="1"/>
          </p:cNvSpPr>
          <p:nvPr/>
        </p:nvSpPr>
        <p:spPr bwMode="auto">
          <a:xfrm>
            <a:off x="3066852" y="5627688"/>
            <a:ext cx="3537149" cy="155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eaLnBrk="1" hangingPunct="1">
              <a:buSzPct val="100000"/>
              <a:buFont typeface="Times New Roman" panose="02020603050405020304" pitchFamily="18" charset="0"/>
              <a:buNone/>
            </a:pPr>
            <a:r>
              <a:rPr lang="en-US" altLang="en-US" sz="625">
                <a:solidFill>
                  <a:srgbClr val="000000"/>
                </a:solidFill>
                <a:latin typeface="Corbel" panose="020B0503020204020204" pitchFamily="34" charset="0"/>
              </a:rPr>
              <a:t>* Source:  Amabile &amp; Kramer (Progress Principle); ** Pink (Drive)</a:t>
            </a:r>
          </a:p>
        </p:txBody>
      </p:sp>
      <p:pic>
        <p:nvPicPr>
          <p:cNvPr id="7"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45522" y="3893945"/>
            <a:ext cx="3244960" cy="112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Content Placeholder 12"/>
          <p:cNvPicPr>
            <a:picLocks noGrp="1" noChangeAspect="1"/>
          </p:cNvPicPr>
          <p:nvPr>
            <p:ph sz="half" idx="13"/>
          </p:nvPr>
        </p:nvPicPr>
        <p:blipFill>
          <a:blip r:embed="rId4">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122696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4. Motivate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96676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rPr>
              <a:t>Communicate ‘why’ at both a rational </a:t>
            </a:r>
            <a:r>
              <a:rPr lang="en-CA" altLang="en-US" sz="1500" b="1" i="1" dirty="0">
                <a:solidFill>
                  <a:srgbClr val="ED1C24"/>
                </a:solidFill>
                <a:latin typeface="Corbel" panose="020B0503020204020204" pitchFamily="34" charset="0"/>
              </a:rPr>
              <a:t>and</a:t>
            </a:r>
            <a:r>
              <a:rPr lang="en-CA" altLang="en-US" sz="1500" b="1" dirty="0">
                <a:solidFill>
                  <a:srgbClr val="ED1C24"/>
                </a:solidFill>
                <a:latin typeface="Corbel" panose="020B0503020204020204" pitchFamily="34" charset="0"/>
              </a:rPr>
              <a:t> emotional level.</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solidFill>
                <a:srgbClr val="FF950E"/>
              </a:solidFill>
              <a:latin typeface="Corbel" panose="020B0503020204020204" pitchFamily="34" charset="0"/>
            </a:endParaRPr>
          </a:p>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Create sense of urgency</a:t>
            </a:r>
            <a:endParaRPr lang="en-CA" altLang="en-US" sz="1500" baseline="30000" dirty="0">
              <a:solidFill>
                <a:srgbClr val="ED1C24"/>
              </a:solidFill>
              <a:latin typeface="Corbel" panose="020B0503020204020204" pitchFamily="34" charset="0"/>
            </a:endParaRP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Consider moving towards (opportunity) vs. moving away (crisis)</a:t>
            </a:r>
            <a:endParaRPr lang="en-CA" altLang="en-US" sz="1500" dirty="0">
              <a:solidFill>
                <a:srgbClr val="008DAE"/>
              </a:solidFill>
              <a:latin typeface="Corbel" panose="020B0503020204020204" pitchFamily="34" charset="0"/>
            </a:endParaRP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solidFill>
                <a:srgbClr val="008DAE"/>
              </a:solidFill>
              <a:latin typeface="Corbel" panose="020B0503020204020204" pitchFamily="34" charset="0"/>
            </a:endParaRPr>
          </a:p>
          <a:p>
            <a:pPr>
              <a:lnSpc>
                <a:spcPct val="114000"/>
              </a:lnSpc>
              <a:spcBef>
                <a:spcPts val="219"/>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Share information and communicate honestly</a:t>
            </a: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Ask what are the implications of status quo?</a:t>
            </a: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ndParaRPr>
          </a:p>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Make it personal </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Why might the change be personally desirable?</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MAP – Mastery, Autonomy, Purpose</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Encourage input and two-way dialogue.</a:t>
            </a:r>
          </a:p>
        </p:txBody>
      </p:sp>
      <p:pic>
        <p:nvPicPr>
          <p:cNvPr id="9"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7"/>
            <a:ext cx="2201861" cy="2484958"/>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6"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229413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5. Communicate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96676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114000"/>
              </a:lnSpc>
              <a:spcBef>
                <a:spcPts val="344"/>
              </a:spcBef>
              <a:buNone/>
            </a:pPr>
            <a:r>
              <a:rPr lang="en-CA" altLang="en-US" sz="1500" b="1" dirty="0">
                <a:solidFill>
                  <a:srgbClr val="ED1C24"/>
                </a:solidFill>
                <a:latin typeface="Corbel" panose="020B0503020204020204" pitchFamily="34" charset="0"/>
                <a:ea typeface="Arial" panose="020B0604020202020204" pitchFamily="34" charset="0"/>
              </a:rPr>
              <a:t>Mobilize the organization around the future state.</a:t>
            </a:r>
          </a:p>
          <a:p>
            <a:pPr>
              <a:lnSpc>
                <a:spcPct val="114000"/>
              </a:lnSpc>
              <a:spcBef>
                <a:spcPts val="344"/>
              </a:spcBef>
              <a:buNone/>
            </a:pPr>
            <a:endParaRPr lang="en-CA" altLang="en-US" sz="1500" dirty="0">
              <a:solidFill>
                <a:srgbClr val="00A7CF"/>
              </a:solidFill>
              <a:latin typeface="Corbel" panose="020B0503020204020204" pitchFamily="34" charset="0"/>
              <a:ea typeface="Arial" panose="020B0604020202020204" pitchFamily="34" charset="0"/>
            </a:endParaRPr>
          </a:p>
          <a:p>
            <a:pPr>
              <a:lnSpc>
                <a:spcPct val="114000"/>
              </a:lnSpc>
              <a:spcBef>
                <a:spcPts val="344"/>
              </a:spcBef>
              <a:buNone/>
            </a:pPr>
            <a:r>
              <a:rPr lang="en-CA" altLang="en-US" sz="1500" dirty="0">
                <a:solidFill>
                  <a:srgbClr val="ED1C24"/>
                </a:solidFill>
                <a:latin typeface="Corbel" panose="020B0503020204020204" pitchFamily="34" charset="0"/>
                <a:ea typeface="Arial" panose="020B0604020202020204" pitchFamily="34" charset="0"/>
              </a:rPr>
              <a:t>Establish clear roles, expectations and targets </a:t>
            </a:r>
          </a:p>
          <a:p>
            <a:pPr>
              <a:lnSpc>
                <a:spcPct val="114000"/>
              </a:lnSpc>
              <a:spcBef>
                <a:spcPts val="219"/>
              </a:spcBef>
              <a:buNone/>
            </a:pPr>
            <a:r>
              <a:rPr lang="en-CA" altLang="en-US" sz="1500" dirty="0">
                <a:latin typeface="Corbel" panose="020B0503020204020204" pitchFamily="34" charset="0"/>
                <a:ea typeface="Arial" panose="020B0604020202020204" pitchFamily="34" charset="0"/>
              </a:rPr>
              <a:t>Address anxiety due to lack of certainty</a:t>
            </a:r>
          </a:p>
          <a:p>
            <a:pPr>
              <a:lnSpc>
                <a:spcPct val="114000"/>
              </a:lnSpc>
              <a:spcBef>
                <a:spcPts val="344"/>
              </a:spcBef>
            </a:pPr>
            <a:endParaRPr lang="en-CA" altLang="en-US" sz="1500" dirty="0">
              <a:solidFill>
                <a:srgbClr val="FDB515"/>
              </a:solidFill>
              <a:latin typeface="Corbel" panose="020B0503020204020204" pitchFamily="34" charset="0"/>
            </a:endParaRPr>
          </a:p>
          <a:p>
            <a:pPr>
              <a:lnSpc>
                <a:spcPct val="114000"/>
              </a:lnSpc>
              <a:spcBef>
                <a:spcPts val="344"/>
              </a:spcBef>
              <a:buNone/>
            </a:pPr>
            <a:r>
              <a:rPr lang="en-CA" altLang="en-US" sz="1500" dirty="0">
                <a:solidFill>
                  <a:srgbClr val="ED1C24"/>
                </a:solidFill>
                <a:latin typeface="Corbel" panose="020B0503020204020204" pitchFamily="34" charset="0"/>
              </a:rPr>
              <a:t>Test concepts with various groups to surface barriers to adoption.  </a:t>
            </a:r>
            <a:r>
              <a:rPr lang="en-CA" altLang="en-US" sz="1500" dirty="0">
                <a:solidFill>
                  <a:srgbClr val="00A7CF"/>
                </a:solidFill>
                <a:latin typeface="Corbel" panose="020B0503020204020204" pitchFamily="34" charset="0"/>
              </a:rPr>
              <a:t/>
            </a:r>
            <a:br>
              <a:rPr lang="en-CA" altLang="en-US" sz="1500" dirty="0">
                <a:solidFill>
                  <a:srgbClr val="00A7CF"/>
                </a:solidFill>
                <a:latin typeface="Corbel" panose="020B0503020204020204" pitchFamily="34" charset="0"/>
              </a:rPr>
            </a:br>
            <a:r>
              <a:rPr lang="en-CA" altLang="en-US" sz="1500" dirty="0">
                <a:latin typeface="Corbel" panose="020B0503020204020204" pitchFamily="34" charset="0"/>
              </a:rPr>
              <a:t>Once identified, seek to mitigate.</a:t>
            </a:r>
          </a:p>
          <a:p>
            <a:pPr>
              <a:lnSpc>
                <a:spcPct val="114000"/>
              </a:lnSpc>
              <a:spcBef>
                <a:spcPts val="344"/>
              </a:spcBef>
            </a:pPr>
            <a:endParaRPr lang="en-CA" altLang="en-US" sz="1500" dirty="0">
              <a:solidFill>
                <a:srgbClr val="00A7CF"/>
              </a:solidFill>
              <a:latin typeface="Corbel" panose="020B0503020204020204" pitchFamily="34" charset="0"/>
            </a:endParaRPr>
          </a:p>
          <a:p>
            <a:pPr>
              <a:lnSpc>
                <a:spcPct val="114000"/>
              </a:lnSpc>
              <a:spcBef>
                <a:spcPts val="344"/>
              </a:spcBef>
              <a:buNone/>
            </a:pPr>
            <a:r>
              <a:rPr lang="en-CA" altLang="en-US" sz="1500" b="1" dirty="0">
                <a:solidFill>
                  <a:srgbClr val="ED1C24"/>
                </a:solidFill>
                <a:latin typeface="Corbel" panose="020B0503020204020204" pitchFamily="34" charset="0"/>
              </a:rPr>
              <a:t>Communicate. </a:t>
            </a:r>
            <a:r>
              <a:rPr lang="en-CA" altLang="en-US" sz="1500" dirty="0">
                <a:solidFill>
                  <a:srgbClr val="ED1C24"/>
                </a:solidFill>
                <a:latin typeface="Corbel" panose="020B0503020204020204" pitchFamily="34" charset="0"/>
              </a:rPr>
              <a:t>What are some particularly effective methods you’ve seen?</a:t>
            </a:r>
          </a:p>
          <a:p>
            <a:pPr>
              <a:lnSpc>
                <a:spcPct val="114000"/>
              </a:lnSpc>
              <a:spcBef>
                <a:spcPts val="344"/>
              </a:spcBef>
            </a:pPr>
            <a:r>
              <a:rPr lang="en-CA" altLang="en-US" sz="1500" dirty="0">
                <a:latin typeface="Corbel" panose="020B0503020204020204" pitchFamily="34" charset="0"/>
              </a:rPr>
              <a:t>Metaphors, Analogies, Stories</a:t>
            </a:r>
          </a:p>
          <a:p>
            <a:pPr>
              <a:lnSpc>
                <a:spcPct val="114000"/>
              </a:lnSpc>
              <a:spcBef>
                <a:spcPts val="344"/>
              </a:spcBef>
            </a:pPr>
            <a:r>
              <a:rPr lang="en-CA" altLang="en-US" sz="1500" dirty="0">
                <a:latin typeface="Corbel" panose="020B0503020204020204" pitchFamily="34" charset="0"/>
              </a:rPr>
              <a:t>Face-to-face where possible</a:t>
            </a:r>
          </a:p>
          <a:p>
            <a:pPr>
              <a:lnSpc>
                <a:spcPct val="114000"/>
              </a:lnSpc>
              <a:spcBef>
                <a:spcPts val="344"/>
              </a:spcBef>
            </a:pPr>
            <a:r>
              <a:rPr lang="en-CA" altLang="en-US" sz="1500" dirty="0">
                <a:latin typeface="Corbel" panose="020B0503020204020204" pitchFamily="34" charset="0"/>
              </a:rPr>
              <a:t>Make it involving, Leadership by example</a:t>
            </a:r>
          </a:p>
          <a:p>
            <a:pPr>
              <a:lnSpc>
                <a:spcPct val="114000"/>
              </a:lnSpc>
              <a:spcBef>
                <a:spcPts val="344"/>
              </a:spcBef>
            </a:pPr>
            <a:endParaRPr lang="en-CA" altLang="en-US" sz="1500" dirty="0">
              <a:solidFill>
                <a:srgbClr val="008DAE"/>
              </a:solidFill>
              <a:latin typeface="Corbel" panose="020B0503020204020204" pitchFamily="34" charset="0"/>
            </a:endParaRPr>
          </a:p>
        </p:txBody>
      </p:sp>
      <p:sp>
        <p:nvSpPr>
          <p:cNvPr id="8"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172983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5. Communicate</a:t>
            </a:r>
            <a:endParaRPr lang="en-US" dirty="0">
              <a:solidFill>
                <a:srgbClr val="ED1C24"/>
              </a:solidFill>
              <a:ea typeface="+mj-ea"/>
            </a:endParaRPr>
          </a:p>
        </p:txBody>
      </p:sp>
      <p:grpSp>
        <p:nvGrpSpPr>
          <p:cNvPr id="32772" name="Group 5"/>
          <p:cNvGrpSpPr>
            <a:grpSpLocks/>
          </p:cNvGrpSpPr>
          <p:nvPr/>
        </p:nvGrpSpPr>
        <p:grpSpPr bwMode="auto">
          <a:xfrm>
            <a:off x="1077516" y="1734345"/>
            <a:ext cx="4842868" cy="3823891"/>
            <a:chOff x="539750" y="973138"/>
            <a:chExt cx="5589588" cy="5335587"/>
          </a:xfrm>
        </p:grpSpPr>
        <p:pic>
          <p:nvPicPr>
            <p:cNvPr id="7066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973138"/>
              <a:ext cx="5589588" cy="533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1" name="Rectangle 4"/>
            <p:cNvSpPr>
              <a:spLocks noChangeArrowheads="1"/>
            </p:cNvSpPr>
            <p:nvPr/>
          </p:nvSpPr>
          <p:spPr bwMode="auto">
            <a:xfrm>
              <a:off x="539750" y="1769957"/>
              <a:ext cx="275590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Org</a:t>
              </a:r>
              <a:endParaRPr lang="en-CA" altLang="en-US" sz="1750" dirty="0">
                <a:solidFill>
                  <a:schemeClr val="tx1"/>
                </a:solidFill>
                <a:latin typeface="Corbel" panose="020B0503020204020204" pitchFamily="34" charset="0"/>
              </a:endParaRPr>
            </a:p>
            <a:p>
              <a:pPr algn="r">
                <a:lnSpc>
                  <a:spcPct val="80000"/>
                </a:lnSpc>
                <a:spcBef>
                  <a:spcPts val="250"/>
                </a:spcBef>
                <a:buSzPct val="100000"/>
              </a:pPr>
              <a:r>
                <a:rPr lang="en-CA" altLang="en-US" sz="1125" i="1" dirty="0">
                  <a:solidFill>
                    <a:srgbClr val="ED1C24"/>
                  </a:solidFill>
                  <a:latin typeface="Corbel" panose="020B0503020204020204" pitchFamily="34" charset="0"/>
                </a:rPr>
                <a:t>Annual: </a:t>
              </a:r>
              <a:r>
                <a:rPr lang="en-CA" altLang="en-US" sz="1125" dirty="0">
                  <a:solidFill>
                    <a:srgbClr val="ED1C24"/>
                  </a:solidFill>
                  <a:latin typeface="Corbel" panose="020B0503020204020204" pitchFamily="34" charset="0"/>
                </a:rPr>
                <a:t>Profit, Mkt. Share, Sustainability, Customer</a:t>
              </a:r>
            </a:p>
            <a:p>
              <a:pPr algn="r">
                <a:lnSpc>
                  <a:spcPct val="80000"/>
                </a:lnSpc>
                <a:spcBef>
                  <a:spcPts val="250"/>
                </a:spcBef>
                <a:buSzPct val="100000"/>
              </a:pPr>
              <a:endParaRPr lang="en-CA" altLang="en-US" sz="1750" dirty="0">
                <a:solidFill>
                  <a:srgbClr val="3E8DBF"/>
                </a:solidFill>
                <a:latin typeface="Corbel" panose="020B0503020204020204" pitchFamily="34" charset="0"/>
              </a:endParaRPr>
            </a:p>
          </p:txBody>
        </p:sp>
        <p:sp>
          <p:nvSpPr>
            <p:cNvPr id="70662" name="Rectangle 5"/>
            <p:cNvSpPr>
              <a:spLocks noChangeArrowheads="1"/>
            </p:cNvSpPr>
            <p:nvPr/>
          </p:nvSpPr>
          <p:spPr bwMode="auto">
            <a:xfrm>
              <a:off x="611188" y="2982807"/>
              <a:ext cx="2684462"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Team</a:t>
              </a:r>
            </a:p>
            <a:p>
              <a:pPr algn="r">
                <a:lnSpc>
                  <a:spcPct val="80000"/>
                </a:lnSpc>
                <a:spcBef>
                  <a:spcPts val="250"/>
                </a:spcBef>
                <a:buSzPct val="100000"/>
              </a:pPr>
              <a:r>
                <a:rPr lang="en-CA" altLang="en-US" sz="1125" i="1" dirty="0">
                  <a:solidFill>
                    <a:srgbClr val="ED1C24"/>
                  </a:solidFill>
                  <a:latin typeface="Corbel" panose="020B0503020204020204" pitchFamily="34" charset="0"/>
                </a:rPr>
                <a:t>Quarterly: </a:t>
              </a:r>
              <a:r>
                <a:rPr lang="en-CA" altLang="en-US" sz="1125" dirty="0">
                  <a:solidFill>
                    <a:srgbClr val="ED1C24"/>
                  </a:solidFill>
                  <a:latin typeface="Corbel" panose="020B0503020204020204" pitchFamily="34" charset="0"/>
                </a:rPr>
                <a:t>Targets, Motivation, Teamwork, Inter-unit Cooperation</a:t>
              </a:r>
            </a:p>
          </p:txBody>
        </p:sp>
        <p:sp>
          <p:nvSpPr>
            <p:cNvPr id="70663" name="Rectangle 6"/>
            <p:cNvSpPr>
              <a:spLocks noChangeArrowheads="1"/>
            </p:cNvSpPr>
            <p:nvPr/>
          </p:nvSpPr>
          <p:spPr bwMode="auto">
            <a:xfrm>
              <a:off x="723900" y="4146445"/>
              <a:ext cx="257175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Me</a:t>
              </a:r>
            </a:p>
            <a:p>
              <a:pPr algn="r">
                <a:lnSpc>
                  <a:spcPct val="80000"/>
                </a:lnSpc>
                <a:spcBef>
                  <a:spcPts val="250"/>
                </a:spcBef>
                <a:buSzPct val="100000"/>
              </a:pPr>
              <a:r>
                <a:rPr lang="en-CA" altLang="en-US" sz="1125" i="1" dirty="0">
                  <a:solidFill>
                    <a:srgbClr val="ED1C24"/>
                  </a:solidFill>
                  <a:latin typeface="Corbel" panose="020B0503020204020204" pitchFamily="34" charset="0"/>
                </a:rPr>
                <a:t>Monthly: </a:t>
              </a:r>
              <a:r>
                <a:rPr lang="en-CA" altLang="en-US" sz="1125" dirty="0">
                  <a:solidFill>
                    <a:srgbClr val="ED1C24"/>
                  </a:solidFill>
                  <a:latin typeface="Corbel" panose="020B0503020204020204" pitchFamily="34" charset="0"/>
                </a:rPr>
                <a:t>Targets, Goals, Development Plans, Growth </a:t>
              </a:r>
            </a:p>
          </p:txBody>
        </p:sp>
        <p:sp>
          <p:nvSpPr>
            <p:cNvPr id="12" name="Data 11"/>
            <p:cNvSpPr/>
            <p:nvPr/>
          </p:nvSpPr>
          <p:spPr bwMode="auto">
            <a:xfrm rot="12915529">
              <a:off x="4744824" y="2314650"/>
              <a:ext cx="241632" cy="355798"/>
            </a:xfrm>
            <a:prstGeom prst="flowChartInputOutput">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a:lstStyle/>
            <a:p>
              <a:pPr>
                <a:buClr>
                  <a:srgbClr val="000000"/>
                </a:buClr>
                <a:buSzPct val="100000"/>
                <a:buFont typeface="Times New Roman" charset="0"/>
                <a:buNone/>
                <a:defRPr/>
              </a:pPr>
              <a:endParaRPr lang="en-US" sz="1125">
                <a:ea typeface="ＭＳ Ｐゴシック" charset="0"/>
              </a:endParaRPr>
            </a:p>
          </p:txBody>
        </p:sp>
        <p:sp>
          <p:nvSpPr>
            <p:cNvPr id="13" name="Data 12"/>
            <p:cNvSpPr/>
            <p:nvPr/>
          </p:nvSpPr>
          <p:spPr bwMode="auto">
            <a:xfrm rot="7622305">
              <a:off x="3977356" y="2734076"/>
              <a:ext cx="240891" cy="357294"/>
            </a:xfrm>
            <a:prstGeom prst="flowChartInputOutput">
              <a:avLst/>
            </a:prstGeom>
            <a:solidFill>
              <a:schemeClr val="bg1">
                <a:lumMod val="75000"/>
              </a:schemeClr>
            </a:solidFill>
            <a:ln w="9525" cap="flat" cmpd="sng" algn="ctr">
              <a:solidFill>
                <a:schemeClr val="accent3">
                  <a:lumMod val="75000"/>
                </a:schemeClr>
              </a:solidFill>
              <a:prstDash val="solid"/>
              <a:round/>
              <a:headEnd type="none" w="med" len="med"/>
              <a:tailEnd type="none" w="med" len="med"/>
            </a:ln>
            <a:effectLst/>
            <a:extLst/>
          </p:spPr>
          <p:txBody>
            <a:bodyPr/>
            <a:lstStyle/>
            <a:p>
              <a:pPr>
                <a:buClr>
                  <a:srgbClr val="000000"/>
                </a:buClr>
                <a:buSzPct val="100000"/>
                <a:buFont typeface="Times New Roman" charset="0"/>
                <a:buNone/>
                <a:defRPr/>
              </a:pPr>
              <a:endParaRPr lang="en-US" sz="1125">
                <a:ea typeface="ＭＳ Ｐゴシック" charset="0"/>
              </a:endParaRPr>
            </a:p>
          </p:txBody>
        </p:sp>
      </p:grpSp>
      <p:pic>
        <p:nvPicPr>
          <p:cNvPr id="14" name="Content Placeholder 12"/>
          <p:cNvPicPr>
            <a:picLocks noGrp="1" noChangeAspect="1"/>
          </p:cNvPicPr>
          <p:nvPr>
            <p:ph sz="half" idx="13"/>
          </p:nvPr>
        </p:nvPicPr>
        <p:blipFill>
          <a:blip r:embed="rId4">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024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solidFill>
                  <a:srgbClr val="ED1C24"/>
                </a:solidFill>
                <a:ea typeface="+mj-ea"/>
              </a:rPr>
              <a:t>6. Act</a:t>
            </a:r>
            <a:endParaRPr lang="en-US" dirty="0">
              <a:solidFill>
                <a:srgbClr val="ED1C24"/>
              </a:solidFill>
              <a:ea typeface="+mj-ea"/>
            </a:endParaRPr>
          </a:p>
        </p:txBody>
      </p:sp>
      <p:sp>
        <p:nvSpPr>
          <p:cNvPr id="3" name="Content Placeholder 2"/>
          <p:cNvSpPr>
            <a:spLocks noGrp="1"/>
          </p:cNvSpPr>
          <p:nvPr>
            <p:ph sz="half" idx="1"/>
          </p:nvPr>
        </p:nvSpPr>
        <p:spPr>
          <a:xfrm>
            <a:off x="571501" y="2033985"/>
            <a:ext cx="5873750" cy="396676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Col="360000"/>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b="1" dirty="0" smtClean="0">
                <a:solidFill>
                  <a:srgbClr val="ED1C24"/>
                </a:solidFill>
                <a:ea typeface="ＭＳ Ｐゴシック" charset="0"/>
              </a:rPr>
              <a:t>Encourage an experimental mindset.  Test ideas.  Try things out in the spirit of learning.</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CA" sz="750"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Make </a:t>
            </a:r>
            <a:r>
              <a:rPr lang="en-CA" dirty="0">
                <a:ea typeface="ＭＳ Ｐゴシック" charset="0"/>
              </a:rPr>
              <a:t>structures </a:t>
            </a:r>
            <a:r>
              <a:rPr lang="en-CA" dirty="0" smtClean="0">
                <a:ea typeface="ＭＳ Ｐゴシック" charset="0"/>
              </a:rPr>
              <a:t>compatible with the vision</a:t>
            </a:r>
            <a:r>
              <a:rPr lang="en-CA" dirty="0" smtClean="0">
                <a:solidFill>
                  <a:schemeClr val="tx1"/>
                </a:solidFill>
                <a:ea typeface="ＭＳ Ｐゴシック" charset="0"/>
              </a:rPr>
              <a:t>: </a:t>
            </a:r>
            <a:r>
              <a:rPr lang="en-CA" b="1" dirty="0" smtClean="0">
                <a:solidFill>
                  <a:schemeClr val="tx1"/>
                </a:solidFill>
                <a:ea typeface="ＭＳ Ｐゴシック" charset="0"/>
              </a:rPr>
              <a:t>LEAN PRACTICES</a:t>
            </a: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Align </a:t>
            </a:r>
            <a:r>
              <a:rPr lang="en-CA" dirty="0">
                <a:ea typeface="ＭＳ Ｐゴシック" charset="0"/>
              </a:rPr>
              <a:t>practices, </a:t>
            </a:r>
            <a:r>
              <a:rPr lang="en-CA" dirty="0" smtClean="0">
                <a:ea typeface="ＭＳ Ｐゴシック" charset="0"/>
              </a:rPr>
              <a:t>policies</a:t>
            </a:r>
            <a:r>
              <a:rPr lang="en-CA" dirty="0">
                <a:ea typeface="ＭＳ Ｐゴシック" charset="0"/>
              </a:rPr>
              <a:t>, </a:t>
            </a:r>
            <a:r>
              <a:rPr lang="en-CA" dirty="0" smtClean="0">
                <a:ea typeface="ＭＳ Ｐゴシック" charset="0"/>
              </a:rPr>
              <a:t>systems.</a:t>
            </a:r>
            <a:endParaRPr lang="en-CA"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Provide the training </a:t>
            </a:r>
            <a:r>
              <a:rPr lang="en-CA" dirty="0" smtClean="0">
                <a:ea typeface="ＭＳ Ｐゴシック" charset="0"/>
              </a:rPr>
              <a:t>employees need.</a:t>
            </a:r>
            <a:endParaRPr lang="en-CA"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Generate </a:t>
            </a:r>
            <a:r>
              <a:rPr lang="en-CA" dirty="0">
                <a:ea typeface="ＭＳ Ｐゴシック" charset="0"/>
              </a:rPr>
              <a:t>and publicize </a:t>
            </a:r>
            <a:r>
              <a:rPr lang="en-CA" dirty="0" smtClean="0">
                <a:ea typeface="ＭＳ Ｐゴシック" charset="0"/>
              </a:rPr>
              <a:t>short</a:t>
            </a:r>
            <a:r>
              <a:rPr lang="en-CA" dirty="0">
                <a:ea typeface="ＭＳ Ｐゴシック" charset="0"/>
              </a:rPr>
              <a:t>-term </a:t>
            </a:r>
            <a:r>
              <a:rPr lang="en-CA" dirty="0" smtClean="0">
                <a:ea typeface="ＭＳ Ｐゴシック" charset="0"/>
              </a:rPr>
              <a:t>wins.  “Story tell” success.</a:t>
            </a:r>
            <a:endParaRPr lang="en-CA" dirty="0">
              <a:ea typeface="ＭＳ Ｐゴシック" charset="0"/>
            </a:endParaRPr>
          </a:p>
          <a:p>
            <a:pPr>
              <a:lnSpc>
                <a:spcPct val="163000"/>
              </a:lnSpc>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Deal with </a:t>
            </a:r>
            <a:r>
              <a:rPr lang="en-CA" dirty="0" smtClean="0">
                <a:ea typeface="ＭＳ Ｐゴシック" charset="0"/>
              </a:rPr>
              <a:t>those who undercut </a:t>
            </a:r>
            <a:r>
              <a:rPr lang="en-CA" dirty="0">
                <a:ea typeface="ＭＳ Ｐゴシック" charset="0"/>
              </a:rPr>
              <a:t>needed </a:t>
            </a:r>
            <a:r>
              <a:rPr lang="en-CA" dirty="0" smtClean="0">
                <a:ea typeface="ＭＳ Ｐゴシック" charset="0"/>
              </a:rPr>
              <a:t>change.</a:t>
            </a:r>
            <a:endParaRPr lang="en-CA" dirty="0">
              <a:ea typeface="ＭＳ Ｐゴシック" charset="0"/>
            </a:endParaRP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344" y="1125901"/>
            <a:ext cx="2202296" cy="193312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877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a:solidFill>
                  <a:srgbClr val="ED1C24"/>
                </a:solidFill>
                <a:ea typeface="+mj-ea"/>
              </a:rPr>
              <a:t>7</a:t>
            </a:r>
            <a:r>
              <a:rPr lang="en-US" dirty="0" smtClean="0">
                <a:solidFill>
                  <a:srgbClr val="ED1C24"/>
                </a:solidFill>
                <a:ea typeface="+mj-ea"/>
              </a:rPr>
              <a:t>. Consolidate</a:t>
            </a:r>
            <a:endParaRPr lang="en-US" dirty="0">
              <a:solidFill>
                <a:srgbClr val="ED1C24"/>
              </a:solidFill>
              <a:ea typeface="+mj-ea"/>
            </a:endParaRPr>
          </a:p>
        </p:txBody>
      </p:sp>
      <p:sp>
        <p:nvSpPr>
          <p:cNvPr id="3" name="Content Placeholder 2"/>
          <p:cNvSpPr>
            <a:spLocks noGrp="1"/>
          </p:cNvSpPr>
          <p:nvPr>
            <p:ph sz="half" idx="1"/>
          </p:nvPr>
        </p:nvSpPr>
        <p:spPr>
          <a:xfrm>
            <a:off x="571501" y="2033985"/>
            <a:ext cx="5641854" cy="396676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b="1" dirty="0" smtClean="0">
                <a:solidFill>
                  <a:srgbClr val="ED1C24"/>
                </a:solidFill>
                <a:latin typeface="Corbel" panose="020B0503020204020204" pitchFamily="34" charset="0"/>
              </a:rPr>
              <a:t>Move into a continuous improvement loop.  </a:t>
            </a:r>
            <a:br>
              <a:rPr lang="en-CA" altLang="en-US" b="1" dirty="0" smtClean="0">
                <a:solidFill>
                  <a:srgbClr val="ED1C24"/>
                </a:solidFill>
                <a:latin typeface="Corbel" panose="020B0503020204020204" pitchFamily="34" charset="0"/>
              </a:rPr>
            </a:br>
            <a:r>
              <a:rPr lang="en-CA" altLang="en-US" b="1" dirty="0" smtClean="0">
                <a:solidFill>
                  <a:srgbClr val="ED1C24"/>
                </a:solidFill>
                <a:latin typeface="Corbel" panose="020B0503020204020204" pitchFamily="34" charset="0"/>
              </a:rPr>
              <a:t>How might we make things better? </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125"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Continue to review which things are working and action which things are not.</a:t>
            </a:r>
            <a:endParaRPr lang="en-CA" altLang="en-US"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Accelerate storytelling with qualitative and quantitative success stories.</a:t>
            </a:r>
            <a:endParaRPr lang="en-CA" altLang="en-US"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Encourage, reward and celebrate successes.</a:t>
            </a:r>
            <a:endParaRPr lang="en-CA" altLang="en-US" dirty="0">
              <a:latin typeface="Corbel" panose="020B0503020204020204" pitchFamily="34" charset="0"/>
            </a:endParaRPr>
          </a:p>
          <a:p>
            <a:pPr>
              <a:lnSpc>
                <a:spcPct val="112000"/>
              </a:lnSpc>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Capture lessons learned for future projects.</a:t>
            </a:r>
          </a:p>
          <a:p>
            <a:pPr>
              <a:lnSpc>
                <a:spcPct val="114000"/>
              </a:lnSpc>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2000" dirty="0">
              <a:latin typeface="Corbel" panose="020B0503020204020204" pitchFamily="34" charset="0"/>
            </a:endParaRPr>
          </a:p>
          <a:p>
            <a:pPr>
              <a:lnSpc>
                <a:spcPct val="114000"/>
              </a:lnSpc>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2000" dirty="0">
              <a:latin typeface="Corbel" panose="020B0503020204020204" pitchFamily="34" charset="0"/>
            </a:endParaRP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51993" y="857250"/>
            <a:ext cx="2201860" cy="248495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0494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074387203"/>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dirty="0" smtClean="0">
                <a:solidFill>
                  <a:srgbClr val="00FF00"/>
                </a:solidFill>
              </a:rPr>
              <a:t>2) Marshall:</a:t>
            </a:r>
            <a:r>
              <a:rPr lang="en-US" dirty="0" smtClean="0"/>
              <a:t> </a:t>
            </a:r>
            <a:r>
              <a:rPr lang="en-US" dirty="0" smtClean="0">
                <a:solidFill>
                  <a:srgbClr val="FFFF00"/>
                </a:solidFill>
              </a:rPr>
              <a:t>Urgency - Opportunity</a:t>
            </a:r>
            <a:endParaRPr lang="en-US" dirty="0">
              <a:solidFill>
                <a:srgbClr val="FFFF00"/>
              </a:solidFill>
            </a:endParaRPr>
          </a:p>
        </p:txBody>
      </p:sp>
      <p:sp>
        <p:nvSpPr>
          <p:cNvPr id="4" name="Content Placeholder 3"/>
          <p:cNvSpPr>
            <a:spLocks noGrp="1"/>
          </p:cNvSpPr>
          <p:nvPr>
            <p:ph sz="half" idx="1"/>
          </p:nvPr>
        </p:nvSpPr>
        <p:spPr>
          <a:xfrm>
            <a:off x="228600" y="1600200"/>
            <a:ext cx="4800600" cy="5029200"/>
          </a:xfrm>
        </p:spPr>
        <p:txBody>
          <a:bodyPr/>
          <a:lstStyle/>
          <a:p>
            <a:pPr marL="400050">
              <a:lnSpc>
                <a:spcPct val="90000"/>
              </a:lnSpc>
            </a:pPr>
            <a:r>
              <a:rPr lang="en-US" sz="2400" dirty="0">
                <a:solidFill>
                  <a:srgbClr val="00FF00"/>
                </a:solidFill>
              </a:rPr>
              <a:t>Discovery process </a:t>
            </a:r>
            <a:r>
              <a:rPr lang="en-US" sz="2400" dirty="0"/>
              <a:t>step back and examine the big picture to identify critical issues </a:t>
            </a:r>
          </a:p>
          <a:p>
            <a:pPr marL="400050">
              <a:lnSpc>
                <a:spcPct val="90000"/>
              </a:lnSpc>
            </a:pPr>
            <a:r>
              <a:rPr lang="en-US" sz="2400" dirty="0"/>
              <a:t>Understand the </a:t>
            </a:r>
            <a:r>
              <a:rPr lang="en-US" sz="2400" dirty="0">
                <a:solidFill>
                  <a:schemeClr val="accent6">
                    <a:lumMod val="60000"/>
                    <a:lumOff val="40000"/>
                  </a:schemeClr>
                </a:solidFill>
              </a:rPr>
              <a:t>vulnerability</a:t>
            </a:r>
            <a:r>
              <a:rPr lang="en-US" sz="2400" dirty="0"/>
              <a:t> in the organization (or, create it - Cortez)</a:t>
            </a:r>
          </a:p>
          <a:p>
            <a:pPr marL="400050">
              <a:lnSpc>
                <a:spcPct val="90000"/>
              </a:lnSpc>
            </a:pPr>
            <a:r>
              <a:rPr lang="en-US" sz="2400" dirty="0"/>
              <a:t>Who are the </a:t>
            </a:r>
            <a:r>
              <a:rPr lang="en-US" sz="2400" dirty="0">
                <a:solidFill>
                  <a:schemeClr val="accent6">
                    <a:lumMod val="60000"/>
                    <a:lumOff val="40000"/>
                  </a:schemeClr>
                </a:solidFill>
              </a:rPr>
              <a:t>antagonists </a:t>
            </a:r>
            <a:r>
              <a:rPr lang="en-US" sz="2400" dirty="0"/>
              <a:t>(unite against)?  </a:t>
            </a:r>
          </a:p>
          <a:p>
            <a:pPr marL="400050">
              <a:lnSpc>
                <a:spcPct val="90000"/>
              </a:lnSpc>
            </a:pPr>
            <a:r>
              <a:rPr lang="en-US" sz="2400" dirty="0"/>
              <a:t>Achieved when </a:t>
            </a:r>
            <a:r>
              <a:rPr lang="en-US" sz="2400" dirty="0">
                <a:solidFill>
                  <a:schemeClr val="accent6">
                    <a:lumMod val="60000"/>
                    <a:lumOff val="40000"/>
                  </a:schemeClr>
                </a:solidFill>
              </a:rPr>
              <a:t>75% </a:t>
            </a:r>
            <a:r>
              <a:rPr lang="en-US" sz="2400" dirty="0"/>
              <a:t>of your leadership </a:t>
            </a:r>
            <a:r>
              <a:rPr lang="en-US" sz="2400" dirty="0" smtClean="0"/>
              <a:t>team is </a:t>
            </a:r>
            <a:r>
              <a:rPr lang="en-US" sz="2400" dirty="0"/>
              <a:t>honestly convinced </a:t>
            </a:r>
          </a:p>
          <a:p>
            <a:endParaRPr lang="en-US" sz="2400" dirty="0"/>
          </a:p>
        </p:txBody>
      </p:sp>
      <p:pic>
        <p:nvPicPr>
          <p:cNvPr id="11266" name="Picture 2" descr="https://encrypted-tbn0.gstatic.com/images?q=tbn:ANd9GcSjmxqkE_Zzjkmqdc18J1EYBxGjwuKwxnqIJrXSUSEO4_a1pPB4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362200"/>
            <a:ext cx="3382553"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4964"/>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a:t>
            </a:r>
            <a:r>
              <a:rPr lang="en-US" dirty="0" smtClean="0">
                <a:solidFill>
                  <a:srgbClr val="00FF00"/>
                </a:solidFill>
              </a:rPr>
              <a:t>Marshall: </a:t>
            </a:r>
            <a:r>
              <a:rPr lang="en-US" dirty="0" smtClean="0"/>
              <a:t/>
            </a:r>
            <a:br>
              <a:rPr lang="en-US" dirty="0" smtClean="0"/>
            </a:br>
            <a:r>
              <a:rPr lang="en-US" dirty="0" smtClean="0"/>
              <a:t>Create </a:t>
            </a:r>
            <a:r>
              <a:rPr lang="en-US" dirty="0"/>
              <a:t>a Powerful </a:t>
            </a:r>
            <a:r>
              <a:rPr lang="en-US" dirty="0" smtClean="0"/>
              <a:t>Coalition</a:t>
            </a:r>
            <a:endParaRPr lang="en-US" dirty="0"/>
          </a:p>
        </p:txBody>
      </p:sp>
      <p:sp>
        <p:nvSpPr>
          <p:cNvPr id="4" name="Content Placeholder 3"/>
          <p:cNvSpPr>
            <a:spLocks noGrp="1"/>
          </p:cNvSpPr>
          <p:nvPr>
            <p:ph sz="half" idx="2"/>
          </p:nvPr>
        </p:nvSpPr>
        <p:spPr>
          <a:xfrm>
            <a:off x="3276600" y="1600200"/>
            <a:ext cx="5791200" cy="4525963"/>
          </a:xfrm>
        </p:spPr>
        <p:txBody>
          <a:bodyPr/>
          <a:lstStyle/>
          <a:p>
            <a:pPr marL="57150" indent="0">
              <a:buNone/>
            </a:pPr>
            <a:r>
              <a:rPr lang="en-US" dirty="0" smtClean="0"/>
              <a:t>High Performance Teams</a:t>
            </a:r>
          </a:p>
          <a:p>
            <a:pPr marL="514350" indent="-457200"/>
            <a:r>
              <a:rPr lang="en-US" sz="2000" dirty="0" smtClean="0"/>
              <a:t>they </a:t>
            </a:r>
            <a:r>
              <a:rPr lang="en-US" sz="2000" dirty="0"/>
              <a:t>contain people with special skills</a:t>
            </a:r>
          </a:p>
          <a:p>
            <a:pPr marL="514350" indent="-457200"/>
            <a:r>
              <a:rPr lang="en-US" sz="2000" dirty="0"/>
              <a:t>they commit to a common purpose, establish specific goals</a:t>
            </a:r>
          </a:p>
          <a:p>
            <a:pPr marL="514350" indent="-457200"/>
            <a:r>
              <a:rPr lang="en-US" sz="2000" dirty="0"/>
              <a:t>they have the leadership and structure to provide focus and direction</a:t>
            </a:r>
          </a:p>
          <a:p>
            <a:pPr marL="514350" indent="-457200"/>
            <a:r>
              <a:rPr lang="en-US" sz="2000" dirty="0"/>
              <a:t>they hold themselves accountable at both the individual and team levels</a:t>
            </a:r>
          </a:p>
          <a:p>
            <a:pPr marL="514350" indent="-457200"/>
            <a:r>
              <a:rPr lang="en-US" sz="2000" dirty="0"/>
              <a:t>there is high mutual trust among members</a:t>
            </a:r>
          </a:p>
          <a:p>
            <a:pPr marL="914400" lvl="1" indent="-457200" eaLnBrk="1" hangingPunct="1"/>
            <a:r>
              <a:rPr lang="en-US" sz="2000" dirty="0">
                <a:solidFill>
                  <a:srgbClr val="00FF00"/>
                </a:solidFill>
              </a:rPr>
              <a:t>Size 5-7 people</a:t>
            </a:r>
          </a:p>
          <a:p>
            <a:pPr marL="0" indent="0">
              <a:lnSpc>
                <a:spcPct val="90000"/>
              </a:lnSpc>
              <a:buNone/>
            </a:pPr>
            <a:endParaRPr lang="en-US" sz="2000" dirty="0"/>
          </a:p>
          <a:p>
            <a:pPr marL="0" indent="0">
              <a:lnSpc>
                <a:spcPct val="90000"/>
              </a:lnSpc>
              <a:buNone/>
            </a:pPr>
            <a:r>
              <a:rPr lang="en-US" sz="2000" dirty="0" smtClean="0"/>
              <a:t>Spirit of Cooperation </a:t>
            </a:r>
          </a:p>
          <a:p>
            <a:pPr marL="0" indent="0">
              <a:lnSpc>
                <a:spcPct val="90000"/>
              </a:lnSpc>
              <a:buNone/>
            </a:pPr>
            <a:r>
              <a:rPr lang="en-US" sz="2000" dirty="0" smtClean="0"/>
              <a:t>	Swift Trust: Leaders go first</a:t>
            </a:r>
            <a:endParaRPr lang="en-US" sz="2000" dirty="0"/>
          </a:p>
          <a:p>
            <a:endParaRPr lang="en-US" dirty="0"/>
          </a:p>
        </p:txBody>
      </p:sp>
      <p:pic>
        <p:nvPicPr>
          <p:cNvPr id="14338" name="Picture 2" descr="https://encrypted-tbn1.gstatic.com/images?q=tbn:ANd9GcSIEy79eZNu72gbA54KcX9sUd03ln2xmkDnY6bC77Kkbvk81nPD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2854983" cy="25538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9" y="4254381"/>
            <a:ext cx="285498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81262"/>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Innovation</a:t>
            </a:r>
          </a:p>
        </p:txBody>
      </p:sp>
      <p:sp>
        <p:nvSpPr>
          <p:cNvPr id="7171" name="Content Placeholder 2"/>
          <p:cNvSpPr>
            <a:spLocks noGrp="1"/>
          </p:cNvSpPr>
          <p:nvPr>
            <p:ph idx="1"/>
          </p:nvPr>
        </p:nvSpPr>
        <p:spPr/>
        <p:txBody>
          <a:bodyPr/>
          <a:lstStyle/>
          <a:p>
            <a:pPr eaLnBrk="1" hangingPunct="1"/>
            <a:r>
              <a:rPr lang="en-US" altLang="en-US" smtClean="0"/>
              <a:t>Yea not busy being born – is busy dying (Bob Dylan)</a:t>
            </a:r>
          </a:p>
          <a:p>
            <a:pPr eaLnBrk="1" hangingPunct="1"/>
            <a:r>
              <a:rPr lang="en-US" altLang="en-US" smtClean="0"/>
              <a:t>Product / Process Innovation</a:t>
            </a:r>
          </a:p>
          <a:p>
            <a:pPr eaLnBrk="1" hangingPunct="1"/>
            <a:r>
              <a:rPr lang="en-US" altLang="en-US" smtClean="0"/>
              <a:t>Innovation Lab (new building)</a:t>
            </a:r>
          </a:p>
          <a:p>
            <a:pPr eaLnBrk="1" hangingPunct="1"/>
            <a:r>
              <a:rPr lang="en-US" altLang="en-US" smtClean="0">
                <a:hlinkClick r:id="rId2"/>
              </a:rPr>
              <a:t>Innovation Process</a:t>
            </a:r>
            <a:r>
              <a:rPr lang="en-US" altLang="en-US" smtClean="0"/>
              <a:t>: </a:t>
            </a:r>
            <a:r>
              <a:rPr lang="en-US" altLang="en-US" smtClean="0">
                <a:solidFill>
                  <a:srgbClr val="00B050"/>
                </a:solidFill>
              </a:rPr>
              <a:t>Imagine, Design, Experimentation, Feasibility, Final</a:t>
            </a:r>
          </a:p>
        </p:txBody>
      </p:sp>
    </p:spTree>
    <p:extLst>
      <p:ext uri="{BB962C8B-B14F-4D97-AF65-F5344CB8AC3E}">
        <p14:creationId xmlns:p14="http://schemas.microsoft.com/office/powerpoint/2010/main" val="2273820549"/>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solidFill>
                  <a:srgbClr val="00FF00"/>
                </a:solidFill>
              </a:rPr>
              <a:t>3) MAP:</a:t>
            </a:r>
            <a:r>
              <a:rPr lang="en-US" dirty="0" smtClean="0"/>
              <a:t> </a:t>
            </a:r>
            <a:r>
              <a:rPr lang="en-US" dirty="0" smtClean="0">
                <a:solidFill>
                  <a:srgbClr val="00FF00"/>
                </a:solidFill>
              </a:rPr>
              <a:t>Forces of Change </a:t>
            </a:r>
          </a:p>
        </p:txBody>
      </p:sp>
      <p:sp>
        <p:nvSpPr>
          <p:cNvPr id="23555" name="Rectangle 3" descr="Rectangle: Click to edit Master text styles&#10;Second level&#10;Third level&#10;Fourth level&#10;Fifth level"/>
          <p:cNvSpPr>
            <a:spLocks noGrp="1" noChangeArrowheads="1"/>
          </p:cNvSpPr>
          <p:nvPr>
            <p:ph type="body" idx="1"/>
          </p:nvPr>
        </p:nvSpPr>
        <p:spPr>
          <a:xfrm>
            <a:off x="228600" y="1905000"/>
            <a:ext cx="8686800" cy="4114800"/>
          </a:xfrm>
        </p:spPr>
        <p:txBody>
          <a:bodyPr/>
          <a:lstStyle/>
          <a:p>
            <a:pPr eaLnBrk="1" hangingPunct="1"/>
            <a:r>
              <a:rPr lang="en-US" dirty="0" smtClean="0"/>
              <a:t>Task: </a:t>
            </a:r>
            <a:r>
              <a:rPr lang="en-US" dirty="0" smtClean="0">
                <a:solidFill>
                  <a:srgbClr val="00FF00"/>
                </a:solidFill>
              </a:rPr>
              <a:t>What ‘environmental’ forces are causing organizations to change? (now / future)</a:t>
            </a:r>
          </a:p>
          <a:p>
            <a:pPr lvl="1" eaLnBrk="1" hangingPunct="1"/>
            <a:r>
              <a:rPr lang="en-US" b="1" dirty="0" smtClean="0"/>
              <a:t>Economic</a:t>
            </a:r>
          </a:p>
          <a:p>
            <a:pPr lvl="1" eaLnBrk="1" hangingPunct="1"/>
            <a:r>
              <a:rPr lang="en-US" b="1" dirty="0" smtClean="0"/>
              <a:t>Political/Legal</a:t>
            </a:r>
          </a:p>
          <a:p>
            <a:pPr lvl="1" eaLnBrk="1" hangingPunct="1"/>
            <a:r>
              <a:rPr lang="en-US" b="1" dirty="0" smtClean="0"/>
              <a:t>Technology</a:t>
            </a:r>
          </a:p>
          <a:p>
            <a:pPr lvl="1" eaLnBrk="1" hangingPunct="1"/>
            <a:r>
              <a:rPr lang="en-US" b="1" dirty="0" smtClean="0"/>
              <a:t>Social/Demographic</a:t>
            </a:r>
          </a:p>
          <a:p>
            <a:pPr lvl="1" eaLnBrk="1" hangingPunct="1"/>
            <a:r>
              <a:rPr lang="en-US" b="1" dirty="0" smtClean="0"/>
              <a:t>Other?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00399"/>
            <a:ext cx="353060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563293"/>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7010400" cy="1143000"/>
          </a:xfrm>
        </p:spPr>
        <p:txBody>
          <a:bodyPr/>
          <a:lstStyle/>
          <a:p>
            <a:pPr eaLnBrk="1" hangingPunct="1"/>
            <a:r>
              <a:rPr lang="en-US" sz="4000" dirty="0" smtClean="0">
                <a:solidFill>
                  <a:srgbClr val="00FF00"/>
                </a:solidFill>
              </a:rPr>
              <a:t>3) MAP: </a:t>
            </a:r>
            <a:r>
              <a:rPr lang="en-US" sz="4000" dirty="0">
                <a:solidFill>
                  <a:srgbClr val="00FF00"/>
                </a:solidFill>
              </a:rPr>
              <a:t>Force Field </a:t>
            </a:r>
            <a:r>
              <a:rPr lang="en-US" sz="4000" dirty="0" smtClean="0">
                <a:solidFill>
                  <a:srgbClr val="00FF00"/>
                </a:solidFill>
              </a:rPr>
              <a:t>Analysis</a:t>
            </a:r>
            <a:r>
              <a:rPr lang="en-US" sz="4000" dirty="0" smtClean="0"/>
              <a:t/>
            </a:r>
            <a:br>
              <a:rPr lang="en-US" sz="4000" dirty="0" smtClean="0"/>
            </a:br>
            <a:r>
              <a:rPr lang="en-US" sz="4000" dirty="0" smtClean="0">
                <a:solidFill>
                  <a:schemeClr val="tx1"/>
                </a:solidFill>
              </a:rPr>
              <a:t>Kurt Lewin</a:t>
            </a:r>
          </a:p>
        </p:txBody>
      </p:sp>
      <p:sp>
        <p:nvSpPr>
          <p:cNvPr id="17411" name="Rectangle 3"/>
          <p:cNvSpPr>
            <a:spLocks noGrp="1" noChangeArrowheads="1"/>
          </p:cNvSpPr>
          <p:nvPr>
            <p:ph type="body" idx="1"/>
          </p:nvPr>
        </p:nvSpPr>
        <p:spPr>
          <a:xfrm>
            <a:off x="381000" y="2057400"/>
            <a:ext cx="8229600" cy="4525963"/>
          </a:xfrm>
        </p:spPr>
        <p:txBody>
          <a:bodyPr/>
          <a:lstStyle/>
          <a:p>
            <a:pPr eaLnBrk="1" hangingPunct="1">
              <a:lnSpc>
                <a:spcPct val="90000"/>
              </a:lnSpc>
              <a:buFontTx/>
              <a:buNone/>
            </a:pPr>
            <a:endParaRPr lang="en-US" dirty="0" smtClean="0">
              <a:solidFill>
                <a:schemeClr val="tx2"/>
              </a:solidFill>
            </a:endParaRPr>
          </a:p>
        </p:txBody>
      </p:sp>
      <p:pic>
        <p:nvPicPr>
          <p:cNvPr id="17412" name="Picture 6" descr="lew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11858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818992"/>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Lewin’s Force Field Steps</a:t>
            </a:r>
          </a:p>
        </p:txBody>
      </p:sp>
      <p:sp>
        <p:nvSpPr>
          <p:cNvPr id="18435" name="Rectangle 3"/>
          <p:cNvSpPr>
            <a:spLocks noGrp="1" noChangeArrowheads="1"/>
          </p:cNvSpPr>
          <p:nvPr>
            <p:ph type="body" idx="1"/>
          </p:nvPr>
        </p:nvSpPr>
        <p:spPr>
          <a:xfrm>
            <a:off x="457200" y="1600200"/>
            <a:ext cx="8229600" cy="4953000"/>
          </a:xfrm>
        </p:spPr>
        <p:txBody>
          <a:bodyPr/>
          <a:lstStyle/>
          <a:p>
            <a:pPr marL="609600" indent="-609600" eaLnBrk="1" hangingPunct="1">
              <a:lnSpc>
                <a:spcPct val="80000"/>
              </a:lnSpc>
              <a:buFontTx/>
              <a:buAutoNum type="arabicPeriod"/>
            </a:pPr>
            <a:r>
              <a:rPr lang="en-US" sz="2800" b="1" dirty="0" smtClean="0"/>
              <a:t>Understand / Describe </a:t>
            </a:r>
            <a:r>
              <a:rPr lang="en-US" sz="2800" b="1" dirty="0" smtClean="0">
                <a:solidFill>
                  <a:srgbClr val="FFFF00"/>
                </a:solidFill>
              </a:rPr>
              <a:t>Current</a:t>
            </a:r>
            <a:r>
              <a:rPr lang="en-US" sz="2800" b="1" dirty="0" smtClean="0"/>
              <a:t> Situation</a:t>
            </a:r>
          </a:p>
          <a:p>
            <a:pPr marL="609600" indent="-609600" eaLnBrk="1" hangingPunct="1">
              <a:lnSpc>
                <a:spcPct val="80000"/>
              </a:lnSpc>
              <a:buFontTx/>
              <a:buAutoNum type="arabicPeriod"/>
            </a:pPr>
            <a:r>
              <a:rPr lang="en-US" sz="2800" b="1" dirty="0" smtClean="0"/>
              <a:t>Identify where current situation will go if no action taken</a:t>
            </a:r>
          </a:p>
          <a:p>
            <a:pPr marL="609600" indent="-609600" eaLnBrk="1" hangingPunct="1">
              <a:lnSpc>
                <a:spcPct val="80000"/>
              </a:lnSpc>
              <a:buFontTx/>
              <a:buAutoNum type="arabicPeriod"/>
            </a:pPr>
            <a:r>
              <a:rPr lang="en-US" sz="2800" b="1" dirty="0" smtClean="0"/>
              <a:t>List </a:t>
            </a:r>
            <a:r>
              <a:rPr lang="en-US" sz="2800" b="1" dirty="0" smtClean="0">
                <a:solidFill>
                  <a:srgbClr val="00FF00"/>
                </a:solidFill>
              </a:rPr>
              <a:t>forces driving change </a:t>
            </a:r>
            <a:r>
              <a:rPr lang="en-US" sz="2800" b="1" dirty="0" smtClean="0"/>
              <a:t>/ </a:t>
            </a:r>
            <a:r>
              <a:rPr lang="en-US" sz="2800" b="1" dirty="0" smtClean="0">
                <a:solidFill>
                  <a:srgbClr val="00FF00"/>
                </a:solidFill>
              </a:rPr>
              <a:t>restraining forces</a:t>
            </a:r>
          </a:p>
          <a:p>
            <a:pPr marL="609600" indent="-609600" eaLnBrk="1" hangingPunct="1">
              <a:lnSpc>
                <a:spcPct val="80000"/>
              </a:lnSpc>
              <a:buFontTx/>
              <a:buAutoNum type="arabicPeriod"/>
            </a:pPr>
            <a:r>
              <a:rPr lang="en-US" sz="2800" b="1" dirty="0" smtClean="0"/>
              <a:t>Discuss all the forces – can they be changed?  Which are the </a:t>
            </a:r>
            <a:r>
              <a:rPr lang="en-US" sz="2800" b="1" dirty="0" smtClean="0">
                <a:solidFill>
                  <a:srgbClr val="00FF00"/>
                </a:solidFill>
              </a:rPr>
              <a:t>critical ones</a:t>
            </a:r>
            <a:r>
              <a:rPr lang="en-US" sz="2800" b="1" dirty="0" smtClean="0"/>
              <a:t>?</a:t>
            </a:r>
          </a:p>
          <a:p>
            <a:pPr marL="609600" indent="-609600" eaLnBrk="1" hangingPunct="1">
              <a:lnSpc>
                <a:spcPct val="80000"/>
              </a:lnSpc>
              <a:buFontTx/>
              <a:buAutoNum type="arabicPeriod"/>
            </a:pPr>
            <a:r>
              <a:rPr lang="en-US" sz="2800" b="1" dirty="0" smtClean="0"/>
              <a:t>Determine if you can </a:t>
            </a:r>
            <a:r>
              <a:rPr lang="en-US" sz="2800" b="1" dirty="0" smtClean="0">
                <a:solidFill>
                  <a:srgbClr val="FFFF00"/>
                </a:solidFill>
              </a:rPr>
              <a:t>negate the restraining / enhance the driving</a:t>
            </a:r>
          </a:p>
          <a:p>
            <a:pPr marL="609600" indent="-609600" eaLnBrk="1" hangingPunct="1">
              <a:lnSpc>
                <a:spcPct val="80000"/>
              </a:lnSpc>
              <a:buFontTx/>
              <a:buAutoNum type="arabicPeriod"/>
            </a:pPr>
            <a:r>
              <a:rPr lang="en-US" sz="2800" b="1" dirty="0" smtClean="0"/>
              <a:t>Recognize that changing one might impact the others (both positively and negatively)</a:t>
            </a:r>
          </a:p>
        </p:txBody>
      </p:sp>
    </p:spTree>
    <p:extLst>
      <p:ext uri="{BB962C8B-B14F-4D97-AF65-F5344CB8AC3E}">
        <p14:creationId xmlns:p14="http://schemas.microsoft.com/office/powerpoint/2010/main" val="2851583269"/>
      </p:ext>
    </p:extLst>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Reflection Time</a:t>
            </a:r>
          </a:p>
        </p:txBody>
      </p:sp>
      <p:sp>
        <p:nvSpPr>
          <p:cNvPr id="112643" name="Rectangle 3"/>
          <p:cNvSpPr>
            <a:spLocks noGrp="1" noChangeArrowheads="1"/>
          </p:cNvSpPr>
          <p:nvPr>
            <p:ph type="body" idx="1"/>
          </p:nvPr>
        </p:nvSpPr>
        <p:spPr/>
        <p:txBody>
          <a:bodyPr/>
          <a:lstStyle/>
          <a:p>
            <a:r>
              <a:rPr lang="en-US"/>
              <a:t>You are driving and as you turn the corner you drive into fog – what do you do?</a:t>
            </a:r>
          </a:p>
          <a:p>
            <a:endParaRPr lang="en-US"/>
          </a:p>
        </p:txBody>
      </p:sp>
      <p:pic>
        <p:nvPicPr>
          <p:cNvPr id="112645" name="Picture 5" descr="20051008225447_fog"/>
          <p:cNvPicPr>
            <a:picLocks noChangeAspect="1" noChangeArrowheads="1"/>
          </p:cNvPicPr>
          <p:nvPr/>
        </p:nvPicPr>
        <p:blipFill>
          <a:blip r:embed="rId2" cstate="print"/>
          <a:srcRect/>
          <a:stretch>
            <a:fillRect/>
          </a:stretch>
        </p:blipFill>
        <p:spPr bwMode="auto">
          <a:xfrm>
            <a:off x="1828800" y="2819400"/>
            <a:ext cx="5486400" cy="3718461"/>
          </a:xfrm>
          <a:prstGeom prst="rect">
            <a:avLst/>
          </a:prstGeom>
          <a:noFill/>
        </p:spPr>
      </p:pic>
    </p:spTree>
    <p:extLst>
      <p:ext uri="{BB962C8B-B14F-4D97-AF65-F5344CB8AC3E}">
        <p14:creationId xmlns:p14="http://schemas.microsoft.com/office/powerpoint/2010/main" val="2707073038"/>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3500" y="457200"/>
            <a:ext cx="8882063" cy="1143000"/>
          </a:xfrm>
        </p:spPr>
        <p:txBody>
          <a:bodyPr/>
          <a:lstStyle/>
          <a:p>
            <a:r>
              <a:rPr lang="en-US" sz="4000" dirty="0" smtClean="0">
                <a:solidFill>
                  <a:srgbClr val="00FF00"/>
                </a:solidFill>
              </a:rPr>
              <a:t>4) Message:</a:t>
            </a:r>
            <a:r>
              <a:rPr lang="en-US" sz="4000" dirty="0" smtClean="0"/>
              <a:t> Inspire </a:t>
            </a:r>
            <a:r>
              <a:rPr lang="en-US" sz="4000" dirty="0"/>
              <a:t>a Shared Vision</a:t>
            </a:r>
          </a:p>
        </p:txBody>
      </p:sp>
      <p:sp>
        <p:nvSpPr>
          <p:cNvPr id="113667" name="Rectangle 3"/>
          <p:cNvSpPr>
            <a:spLocks noGrp="1" noChangeArrowheads="1"/>
          </p:cNvSpPr>
          <p:nvPr>
            <p:ph type="body" sz="half" idx="1"/>
          </p:nvPr>
        </p:nvSpPr>
        <p:spPr>
          <a:xfrm>
            <a:off x="533400" y="1981200"/>
            <a:ext cx="3886200" cy="5105400"/>
          </a:xfrm>
        </p:spPr>
        <p:txBody>
          <a:bodyPr/>
          <a:lstStyle/>
          <a:p>
            <a:pPr>
              <a:lnSpc>
                <a:spcPct val="90000"/>
              </a:lnSpc>
            </a:pPr>
            <a:r>
              <a:rPr lang="en-US" sz="2800" b="1" dirty="0"/>
              <a:t>You first need to develop a clear vision of the future</a:t>
            </a:r>
          </a:p>
          <a:p>
            <a:pPr>
              <a:lnSpc>
                <a:spcPct val="90000"/>
              </a:lnSpc>
            </a:pPr>
            <a:endParaRPr lang="en-US" sz="2800" b="1" dirty="0"/>
          </a:p>
          <a:p>
            <a:pPr>
              <a:lnSpc>
                <a:spcPct val="90000"/>
              </a:lnSpc>
            </a:pPr>
            <a:endParaRPr lang="en-US" sz="2800" b="1" dirty="0"/>
          </a:p>
          <a:p>
            <a:pPr>
              <a:lnSpc>
                <a:spcPct val="90000"/>
              </a:lnSpc>
            </a:pPr>
            <a:endParaRPr lang="en-US" sz="2800" b="1" dirty="0"/>
          </a:p>
          <a:p>
            <a:pPr>
              <a:lnSpc>
                <a:spcPct val="90000"/>
              </a:lnSpc>
            </a:pPr>
            <a:r>
              <a:rPr lang="en-US" sz="2800" b="1" dirty="0" smtClean="0"/>
              <a:t>Then </a:t>
            </a:r>
            <a:r>
              <a:rPr lang="en-US" sz="2800" b="1" dirty="0"/>
              <a:t>share it with others to “enlist them”</a:t>
            </a:r>
          </a:p>
        </p:txBody>
      </p:sp>
      <p:pic>
        <p:nvPicPr>
          <p:cNvPr id="6146" name="Picture 2" descr="https://encrypted-tbn1.gstatic.com/images?q=tbn:ANd9GcSCTodkEYejK3Gd_i7qgtOWp-7RAZc2g5xgNBjRZd9aK-tL-6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QEBAQEBAUFRUWFBQUFhAUFhQVFBYUFxgVFBcVFRQXHCYeGB0jGRQUHy8gIycpLC0sFR4xNTAqNSYrLCkBCQoKDgwOGg8PGiokHCQpLSk1LCwuLykqLyosKikpLy0pKS0pLykvKik1KiwsKSwsLCwsKSwpKSksKSwsLCksKf/AABEIAOQA3QMBIgACEQEDEQH/xAAcAAABBQEBAQAAAAAAAAAAAAAAAQIEBQYDBwj/xABFEAABAwIDBAcEBwUHBAMAAAABAAIDBBEFEiEGMUFREyJhcYGRoQcyscEUI0JSYnLRgpKy4fAVJDNDY6LCFjRTs3N0g//EABkBAQEBAQEBAAAAAAAAAAAAAAABAgMEBf/EADERAAICAQMCAgkDBQEAAAAAAAABAgMRBBIhMUFRkQUiMkJhcYGh8BMU4SMzscHRUv/aAAwDAQACEQMRAD8A9xQkQgBKkQgFQkQgFQkQgFQkSoASIQgFSIQgBCVCAEIQgBCRCAEJUIAQhIgFQhCAEiVCARMlnawXc4NHMkD4p6qdoMNZM1nSC4aTbUjf3dy1FJv1uhmWcer1O7sfpwbGeP8AeC70+IxSG0crHHfZrgTbuC8u2tpGwBwbcNytcNe2x1Vls5gbzFHNJI5jnNuAzRwad13cyF7ZUVKCkpP6nljdbuw15Hor3gakgDmdEkcwd7rge4grC1mzZPWbI5x5P1J/aVBLVmndmzOY4HeLgg8tFqvR12L1Z8/IxPVTrfrQ4+Z64hYaq+muaXGoBFr9Rxbpa/BoVBhuP1c1Q+GOaTqMze/qetl+0VzWkTWd6NvUtP2GesIXnddtDWQBpkc4X0Fwwg+ICbhO3s5lyvaJBlPUAs6/O4Hy4rT0Fm3cmn9SLWQzhpo9GQsRLtvMD/hMaORDr+dx8FJwvbV8ssUZjZZ7mi4J0vxsuc9JZBZePM6Q1MJvCz5GuQuFZWNhYZJDZo3mxPZuCoX7dxXsI5COfVHpdcq6LLOYLJ0ndCv2ng0qFnm7bw8WSj9lvycuzdsaY73OHex3yWnprl7rMrU1P3kXaFVN2ppj/nDxDh8l2Zj9O7dUR/vAfFc3VYusX5G1bB+8vMnoUdmIxndKw/tN/Vd2uvqPNYaa6m00+gqEIUKCEIQAhCEAIQhAC4Vrbsd5rs4cl5xtRgsrYS+N8ssgNiHvJI4Zh2g2XWqEZvDeDlZKUVwsjfaHSl1MXD7rm+YzD4HzWgxCp6KB8jACWsu0cOQ8Nyi49H0lI8uGuVriOW6/oSmYNJ9IomtJ62QxOJ+80Zb+Oh8VtvMEn2ZlLEm/FFDsrtdO+ofT1To3AkBjmtyuBIvZw3EHcLcRxvo/2g4d1WTjiejf4jqu+I8lhK6eeGo6cMyuaQC3eMzDe2vHSy9c2ipxJTTNcLi2ax/CQ75LvzTYpI5cWwaF2fqempKd7t7omZu/KA71usRs0THjIaftQTsPeHROH8J9Vptgp81E1v3HyM/3Zh6OCzNc3osapHcDO5p7pGSAfFvkucffibfus3uKYeJ4nRnjuPJ3ArCbONdFiETXCxJkjI5ENcbf7V6FPUNZlLjYFwbfhd2g8zYeIVLi2FWq6aqYN0jWyftAsDvWx8Fqi3EZVvo19zNteZKa6ombRN/u7u9vxsszgTstRTA8JIx6gLVY6L08ncD6hZHDnWqIf/lZ/EFql/02hYvXTPUMViDonNcAQSLg7jqFQOwWE/5TfC4+C0ddTdLG5geWXt122uLEHS4IVFUYHPGC9tZcNFy18LDcDW2ZpFl5IzlH2Xg7yhGXVEd2BxH7JHc4rm/Z6M8XDxH6KzWIqfaFKyaSIUjXNY5zc4mLXWBIHVLCOHNdo3XPpJnGVNXeKIW2V6Z8UUbj1iwkm19XhttOC0kmypvpKPFv81Q7SYTV1NRTzvo3xRtfThzjJC4W6UEkZXXtqBqFvl3lq7IpNS5OS0tbbTXB57ipMM/Q6GwzFw7RcD1C2uJzPipKGCIkPkyMJBsbCJz3a8NWhee7TTuNdMWMzWOQ62tYNHLsWrw/aY11VTsMBiEMcryC7Ncno2NsbDcC7zXW52S2zkspLP2OdarjuhHu8DP7Knbuz/sv/moceMSsqY4OmlBzDOM7rAXBI3/dutmvLX1RdU104OrWTlve68TPWRvksx1UrItNIr00a2mmzWt2hqZQJmPe1rwHBob1QCLgC4T27SVQ/wA3za39FdYdTdFDFGPsRsb+60D5KQRdY/dVrj9Nfn0L+2s673+fUoW7XVI4xnvafkV2ZtpMN8cZ/eHzVo6nad7GnvAXI4dGf8tngAPgn7jTvrWP0L10mcqPbJ73sYYB1nBtw86XNr2tqtWsjhVE011mNs2JmY8sx0H8XotcvPqHXuWxY4PTp1NJ73kFldpdqqSmeWvlvKN8UbS93ZmDfdPfZaeV1mk8gSs5BSsiByta0aucbAXJ1c5x4km5JK8rz2PZW61/cTfy4++H/gxm0HtEhfTvjp2yOe8W1Y5oaDvJJ3m1xpdY7ZH2gS01Y4TMeYJLBzbdaMjdI1vHjccrW3WPpP8AbeH1cv0dxje/e1skZaT2sc5ov4G6zu1ewjY2OmpwSwC72EkuaB9prt7hzB1SUpJcHtop01ktssxb6Z6ef8GvbQ01XlnbkkB1ztNw78wG/wAVH2zxllNSvzHrPGRrOJvvPcBfVeKSVToTmhkLST7zCW3tuvbeOztW+iwmPGKeKamjZFK0FlQXGW7pNLBj+sWtAu6w/wDIORVV+7Gc8Et9G/pSzlJPq3x5kz2S4gZWVoIIAma5pIsCHMDSAeOrL3/Eo3tA+qqoJt2WWCQn8IewO9A5R8O2TrcMMstKGkvA6TUSXay5Bs6zja53arN47tm+sYW1MbCC3LeO7Dx1sSefNdK7luzLjOThdoJ7c14kljoz1/amm6Sknb2Ag8iCCCo2x+0ArIOufrYyGSjmbXa+3Jw177jgqvD9sHVmG1FT0AtG1zJGNlDpGm2hs5rQQbgjXnyWOwzad1HViWOImBxHSi3Wyn3ja+pGhHcRxTdHZ1OC01znhRZ6xi7bwS/kJ8tViaZ1pYzye0+oWjn2to5Y5Gsq4iSx1mlwa46H7LrFZrCon1MxZAxzi0glwtlGu8u3Bemh+ozzWwakuD2FR6//AApPyn4KrqNtqKOV0T6uJrxvBOgPIu3X7Lru/HIJon9FURPu02yvab91ivCms9T1yqsisuLx8iOvJpW3nnPOR38Tl6yvK6Juac/ilA83fzXrp9mX0PHZ7SPXMeb9Sxv+rCPJ7T8lHXfaB3/bDnOPSOV3xAUdzrAkrz9kdu5BlwKBxLjELkkkgkEk6kmxS0WDRwvL42kEjLqSdLg8e4LH7M49X1k4ibPEAc2skOawDc32Hs46LXYVUSuNQybITFL0YfGHNa6zGOJyuJtq4jfwXabsWYtnKMYP1kiVWz5I5H/dY53kCV5hs/T5wGnXpamCIn8ILpn/APob5re7XVGSinPNob+8QPgSstsbTXkoxybU1B7/AKuFv8Unmt1cQz8f8IzZzLH5yz0FYfb2gqppovoz6iNrGe/C+RoLnHUEMIvYAb+a3Cpv+s6IPdGayFrw4tLXuDDcGxHWtfUcFxrltecZOk1lYzg87DsUi0FdN/8AozN6vuV1j2nxZtgJYX/nYAfRq9QgxGKT3JY3fle0/AqHisIkdBCALvkFyAL5Rv18fRemNlcnhwODhOKypfnmWGxmHzMg6aqydNMGveGXytuL5deRJWhSAW0SrxylueT1xWFgQjgqCrptHxu4gt8CLLQKqx9xYwSNbmy+80by3s7VkHguN1nQ1JIjLnRtfHI0jLZwIIsTwvfXlZT4/aDWOieM5znRlhDkDQLHMHRl0jr2+0N+q32IYFS4gBISWvI95vUeQNOsxw1ta1yFMoNloIqcU3RiRly49IGuJcdS7doe625ctk88M+y9VpHBOUW5d1/tM8QwqoiZLnrKZ00d+tG15hc3XX3RqOy43bwvdNn2Q/R2SU0AhjkAkbEA1pAcBa4bpcgAnU7151tHgMbp3U9G1xzOjjJBc/o8zgHuDjewAPE7wvVY4w0BoFgAAB2DQJXFp8nP0hdCyMdrb+f/AA409a175Y2nrRkBw7wCD8R4LyL2ibNfRagvYLRTXe3k1+9zOzfcd/YtzTbO1cWIGqEsb4nl4fFdzXZHG4sLWJBA1uNx5q32owJtbTPhNs3vRuP2ZBuPxB7CVZpyXxM6W2OltTzmMlz+eKPItiMe+h1Ba4XinaIZGaEanqPsd+Vx8nOXsE+y9K+96aL9lob/AA2XgFcx0ZcHAtc0kEcWuG8ea+kIZMzWu5gHzF1mrnqer0mpUyjKDxnwfywedY3gsVNK+OJlm2aRclx1AJF3EnfdWOz8RdQ10bHFhc6mGYXFg95ad1uCdtiz6+/ONvxcP0Rso76msH/13fuy3V7tHnlOTjGzq+OfqVlV7MpAD0Zidy6z2eliPVZ2fZaekla+VrWGMiVpuHh2Q5hoDzbxsvaVifaFGXdVu8xEDzKzKqK5R66PS99ma54w0+cckzZvaWWpglqJJKZrIwx2Z4fG0h4cRrmdb3eR3rzqPEp45g+INIY6/WuWPINwQOq61+dty0mxOyQqAXVDnGKJwY2FpLWukDbl7rcs9h3nx3bMBpmD/tobcyxh8yQuynPDS4PBt0tUlvzJ+C6L692YjBfaLUS1DTiLmNiYHOaWRnSQgtHu3NrFy1FTtjSOilyVURd0b7MLsribG3VdYpsVLhtQSyP6K517FsbmB1+5huotd7N6d4+rL4zyvnb4h2vqpFySXcXftrZtrMPhjj7Gb2B2opaWr/vEwjux4DiHZczi213AWAyg6lb3Z92aOSS9+kqKiQEagtdK/JY8RlDV5TtRsSaWxkADSbCVnuE8iPsn+rlO9m+JO+mvgnlqDF0by0tnma2NzQXizc2QhwDhYtPDdqtu/fJ5WMi30cq6ozrllePY3ftHqLUrGXtmkHkGu+ZCNjIBne8bmQU8Y73B1Q71lHosNPBX19NG+Z0srC02cI27zYOtkAJ1bxUrZ7aGfDIegbTMc29znL4nXsBvykcOXFbV0NmPzqcZejL084T57NM9ZdextvtpfdfhdeaVPsykcS57Wvcd7g7ed5324qxi9qrQB0lFLfj0T43jwzll1Ywe0yjdbM6WM8nxPNu8sDh6rVV2zOMM81uks95NGIqfZeeMDvJrvgrXZfZWSOohZnkAL23a4uAytOY2BOmgO5bWl2wo5TZlZCT90vDXfuusVWYhtxT0lWJHh0oDSxoiyusdCXdYgW1I0PFelalYbcUuDzx0dlk1CGW32PSEKl2a2shxBr3QZ+plzB7cpGa9hxB3HcrlfPTTWUeqyuVcnCaw12FXOaIPaWnj/V09CpgwG0GGFsgk+71SOy/DxWkwlkNXA0uY1xtlcNRc8yBzT8foQ9p/ELX5Hgf65LK4ZiDqSXMR1SbSM+Y7VSGuOFU9NCWxxshjFnERta3du0A14LM1OP3D2sbYkODHk2sSNCQL21WixiQSxx5Dma67rjstb4rOV9K0C6IrZywIziQfSar6v7oDXEnmXEXAWpqKfJbW4O46LEdMdwO4rdbPVGeGx1ynLfuATAby8nkvtW2ayuFWwdWTqS24P+y/xGneBzWr9nu0DaqiiaXfWwtEUjTv6os1/aHAXvzvyWh2xoWSQCMsFnO6w3ZmgE2Nu2yxNDs7HQzsmgDhfQnO4jKdbWJ3LmoYllHus1MbdOq553R6P4fEl+0DDJ5GsfAwPGVzJBqXNG8Oa0b95HkvO8OinZUxBjn5i5jCAXZizM27C37uguN2l17/APQcwDmO0IuAf1UaSlLTcsPeBf1Ckq8vOTvpfSKpr2Sgn8f+jSsT7QpctiL36I2tvuSQPVaeox2FgN33P3WNc93dlaFR09N9Lqemq2GOEABkNxnIG7PY6DUkga8FuSysHgokoS3MxOwW3LqNzoqwOMUhDumAvkfa1yGjVpAG7UWHM29ZjljqI7tc2SN7SLtIc1zSNdR2Kkl9ntG4WMO6+V7HyNBZc5TYG26wOm8KpxHY00Eb6nDnT522JgD+o4cTlt1iBrbXcsLfHr0PbatNdJfpNxl8Vx5i4n7KoH36B5ZxDXDOAeYd7wPbcqXTYrWUMDI6mlfUBgy/SIXh5cAeqXNcA69ranldZ3DvahUxutVUzZWf+SI5JB3sdo437l6LhWKR1MLJ4TdjxcEix0NiCOBBBCR2v2WZvd8FjURyvH+UYzEfaHR1EEsM8NQwPaW3cxrxm4EdG5xFjY3sFhsEkZ/ei2cXZTPeNC1znjLGAGkf6lzfgNL629N2x2PZUxPkhaGTAFwI0EltS1w5ngd68ep8NcZ8ojt0mRpvwL3DTsN/gucsp8n0NIq5Vf036uVlPsz3bZWl6KhpGEWIhjJHaWhx9SrN7Ad4B7xdDGZQANwAHlolK9CWEfAnNym5eLIE2AU0l81PEe0NaD5hVs+wVI69o3N/K93wcSFkpfZnVMc58dRdznF7nRyywkuJuTZth6rn9DxenHVmqbDn0VR6uDnHzXLK7xPqRrtX9q5P64+zL+o9mER92Z/c5rXD0squu9nJhY54kiLWgm2UtPha9z5KMzb3EYf8aOF/545IXeJBt6K2w7aWpxT+7NpAwnrmQS5mZW8NWg3Li3msvY1hHort1tElKWMeOF0+eDU+zXBRT0z3jfK+/g3qjTvzLXKPh1IIYo4h9hrW95A1PiVIXWKwsHyNRa7rZWS7sLouhC0cBksYcC07isjjuFkXNtRo7tHBy2Ki11LnbcDrD1HEKojMHh9ZJCco1ZfNY8Odu/5KfUYzG4agX7QLqU2mZmIGh4sdoQVBxDZ1r94t2qkKSqqnTvEULC9x3Nb8SdzR2nRejYJh/wBHhZGSC7e48C477dnDwWFp9lgw3DyO4kX77K4pqC1gL95vbxUKWO0M9yRwY0j9p1ifQDzVDRET0w5jM3xabD0spWP1AZEQN/xJTsCwgx0bJOLiXOH4Do0+l/2lSFrsxiWdnROPWbu+am47UlkLrHVxDbjfrf5BZGtLoJBIzQ+8O3mP65q6lxqOqgu1wEjSH9GdDcbwL79LqYLkoGRHeEPqLA3Voeje24Nr8lTYnljaS0m97akblSFrg9e50MjSfdOcHkLgO8NfRK/HDELzM+1ZpjOa4te5ad27mUmwlCXsmleLMfeNl+LftHuuAPAoxKizR3tqNfEb/mgHYhQUjgySeKL6wXa97WjMCAfe46FSqSSFjAyJ0TWNFg1haGgdgCxW0FU49Cx56oaGsHJt7nyFgthsHRWjkmI942Hde5/4j9lZwjo5yktrbwc8QxJ7mujpInzSuBAc1pETL6ZnyuszTfYEnsWZl2W+hy4VSuIfLJNJUzyC9rxtAa0X1sMxtzIJ0uvRcSxtkGh6zvuDf4ngsfiWK9JUx1RYQ6NjmNbe7bOOp3XusuOTtTd+nldufPDSNKqfa7GXUlJJNGAXjK1gIuMziBqLjS1z4KVheKtnOUWDvuk7+64srCSnd9ph7rZvhcLTOFbUZJyWV4Hl1N7Vaptuloo5BxdHIWHt6rgR6q1pfa9TE2mp6mH8RY17O67HE+i1NTs/TS+/BGTzADT5tsVUVPs7pnDqdJH3Pzfx3XP10fQzo5/+o/dHWk9oGHzjq1cX5ZLxnuyyAX8EzYPF43VksQbd8kbpWublyNZm1Gh4kt3clSVvsqB1bKx3ZIy3+4E/BL7NYY4amUxNu/J0YcL9G1hcHOPabsbYd/jnMnJZR6FVRCixxnu46crk9dQmxuuAU5dj4wIQkQAhIhAcamkbILOAvwdxHcVUXI0O8aFXiqq9lnntsVSMjmRVmKYm6MXAv2blYZlVYvHcKkH0eCPrejllIbFcktBJc6xtbdp3rX5BbLYWta3C26yqdmHfUW5OI+BVtdRmjO4jQg3jO8atd2cP0Kpv7MsCCLH0PcVsq6ibKLEkEbnDePP4KolpXwuAc7O03sbW3cCFcmcGRqcPmjuY3acuCrzRTvcC8XHK2h7+a3roGnhbu/Rc3UzeZ9P0QEGkxioa0NzgAAANDGAADcAANFOo5uka8ONzc38dfmos5Y3Uk+a50NezpWtaRqCLDz/VAV1dhIlcIiQ0teC1x3AE2N+zit0WtpqezBoxtgOZ3C/eT6rK43GWvDwOF+8bipkePslpnxudZ4Atm0zZSDv56IyjIqPM4udck6knmUtThTSNyn07mvAc02NvBOlidyHmEIZOoozG4OabEHeFvsKq+liY877a96y9fDlF3W1O5aPA47QtJ+0S7wO70sjKic9gO8A94BXF1Aw8LdxPw3LuuFbWCJhcfAczyWSmY2lM8cc7YA17rFoabhwDhocw048lH2YwEUcLQ7WR2rrfePBToY3XdI52rzcjh5KfhNMXu6V50GjRzPPwVx3LueNvYuYmWaByCckSqEBCEiAEiVIgEUDE27j2FTyoleNB3oRlA6qDZGsJALrho5kAkgeAKbiMd2lZrbd7mOilYbOjka4H+vJanOJImvG5zQfMLRDvsxLpI3ud8j8lekrLYNLklA53b5/zstLmUZofdQsUF2t/MPgVKzKLiB6o/MPmoGV7kxyWd1kwG4WjBTYpHnc1nM/MD5ra1FI1zS2wBtYGwuOWvksmW3mZ+Zv8QWwuozSKKWLpWWPvNuLdu4hVc+FaHKLHkVoqzDMzi+N2Vx38Wu7xwPaFFgmzXDxqCQe8aFXJDLR4hJTmzgS3mFK/6sbbUnyKvZ8ODhuB+KrZNnWXvlITJcEfDquOokDp3lrAbhljd3eRuC2kNbG73Xt7r29FmIsLa3cnvphwKE6GjqcQZGNTc8h8+Spi50zs7/dG4cEkFIXdaTdwHzITp5TcMYLk6ABQDnAvc2NvH0HEq+ijDWho3AWCiYdQdELnV53n5DsU1CoVCRChRyRCEAiQpUiAQqLW+74qSVFrD1fFAYHbSK8blabMT56RnZcfoo21Ed2O7iuGwc94ns5ELRksHnK+471po58wDuYus3Xtsb9qscNqbstyQFtmUetNw0fi+RStcuVQ7rNHIE/BQpS4/WdFE954A2Hau9GD0bA73srCe8tDvmqXbOT6vLzt8VoC20jh+GP4W+SpCCdJWnkWn1WpustVaP8AD5rSMfexRlR3uqYf4kh/G74q1zKoptRm5knzN1EGSQ5OEq45kt0ILLVAbwFwjxRh3WHoudSzOQwcSB56K9NIwtawsaWtAABANgNBZClR9KMhyRi59B2k8ArahoBELnVx3u+Q5BdYYWsFmNDRyAsuqDAqVNulUKOQkSoASISFAF0hKQlNJQA4qHWSdUqQ8qJUahCGZx1wLTrwVPsXJlc7k4kA87f0VpK3Z9kmpBtyubeS5PwsNADBblbgtEHYi26TCJbucO75rjNTTu0Ab+Y3+CscLwnom6m5OpPMoCxaVweeu7sAHzXbcoxd7xUKzKbVm5YOb2j1Wlkded/5W/8AJZbaF15Yh/qN+K0FPLmlefwt+apDjXHrDxV5SSXY0/hHwVBiLrOHerbDX/Vt7kZUSqyW0buZFh3nRRmCwCWpdme1vLrH4D5rlXzhjC48ASoGMbNd5bfUcFKVLgYPQxyO96Z8jz+XQNHkB5q6toqQKOO8oPK5/rzVxdV2Ht6zj2fE/wAlYBRlQ5KE0JyhRwSpoSoBUqRKgCyQp1khCAYU0p5CQhAcXBcnRqSWphahDiyPSy5SU6lAWTnsVBHEAQ9uikNbomSN0UBEkCqKmcsvcGx4gXV25i4OprhVBmIqYzNK0hps03uQRr2K0oH5XkO4gWV46hA4KNJhYeNVSFTibxob7lb4cbRtB5LjHgDc2Y3Nt1ySpU4yggd3yUZUJTHMXP5nTuG5U+1VT9XkG9xDR4q7iGVoCzde/pKyBnAOzH9nX5KkLsxBj4Ihujit8B/xU/gq6F+aeR3LK3yF/iSrEoGd6L7Xh81MCh0fHvUwKM0hwTgmhOCgFSpAE4IASpEqAcksnIsgG2TSE+yLIDnlSZV0siyA5ZU4DROslDUAwNTHtXeyaWoCKWIYxdyxJlQHB8SYyJS3NTWsQhGdGquuFte1Xb2KLNT5tChSplm0Wfom3qJJTwGUeO/4eq0c2C30DnAcguDsHDGkNC0ZOeEahzubnH1VmVW4a+zbcRoQprpEBNo9x71MaFGoWdUKaGrJoAEoCUBOAQCWS2S2RZAFkWS2QgHIS2QgEQlQgG2RZOSIBLIKchANRZOSWQDcqblXSyLIBlkZU+yLIDi5qbkXchJlQHExLk+C6l5UmVAUtRgoJzNOU8x806nwcg3c4myuciMquSYOEcVl1ATrJbKFEsiydZFkAlkWTkIBLIS2RZAF0XQhAKkSoQCIQhAKhCEAiEIQAhCEAIQhACRCEAqRCEAtkiEIBbIQhACEIQAhCEAIuhCA/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813" y="4413191"/>
            <a:ext cx="226178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536732"/>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274638"/>
            <a:ext cx="8763000" cy="1143000"/>
          </a:xfrm>
        </p:spPr>
        <p:txBody>
          <a:bodyPr/>
          <a:lstStyle/>
          <a:p>
            <a:r>
              <a:rPr lang="en-US" dirty="0" smtClean="0">
                <a:solidFill>
                  <a:schemeClr val="tx1"/>
                </a:solidFill>
              </a:rPr>
              <a:t> </a:t>
            </a:r>
            <a:r>
              <a:rPr lang="en-US" dirty="0" smtClean="0">
                <a:solidFill>
                  <a:srgbClr val="FFFF00"/>
                </a:solidFill>
              </a:rPr>
              <a:t>Vision</a:t>
            </a:r>
            <a:r>
              <a:rPr lang="en-US" dirty="0" smtClean="0">
                <a:solidFill>
                  <a:schemeClr val="tx1"/>
                </a:solidFill>
              </a:rPr>
              <a:t>: </a:t>
            </a:r>
            <a:r>
              <a:rPr lang="en-US" sz="2800" b="1" dirty="0" smtClean="0">
                <a:solidFill>
                  <a:schemeClr val="tx1"/>
                </a:solidFill>
              </a:rPr>
              <a:t>on </a:t>
            </a:r>
            <a:r>
              <a:rPr lang="en-US" sz="2800" b="1" dirty="0">
                <a:solidFill>
                  <a:schemeClr val="tx1"/>
                </a:solidFill>
              </a:rPr>
              <a:t>a clear day you can see forever</a:t>
            </a:r>
          </a:p>
        </p:txBody>
      </p:sp>
      <p:sp>
        <p:nvSpPr>
          <p:cNvPr id="114691" name="Rectangle 3"/>
          <p:cNvSpPr>
            <a:spLocks noGrp="1" noChangeArrowheads="1"/>
          </p:cNvSpPr>
          <p:nvPr>
            <p:ph type="body" idx="1"/>
          </p:nvPr>
        </p:nvSpPr>
        <p:spPr>
          <a:xfrm>
            <a:off x="228600" y="1447800"/>
            <a:ext cx="6248400" cy="5562600"/>
          </a:xfrm>
        </p:spPr>
        <p:txBody>
          <a:bodyPr/>
          <a:lstStyle/>
          <a:p>
            <a:r>
              <a:rPr lang="en-US" dirty="0"/>
              <a:t>Visions are about possibilities, about desired futures. </a:t>
            </a:r>
          </a:p>
          <a:p>
            <a:r>
              <a:rPr lang="en-US" dirty="0" smtClean="0"/>
              <a:t>Discovery </a:t>
            </a:r>
            <a:r>
              <a:rPr lang="en-US" dirty="0"/>
              <a:t>Points</a:t>
            </a:r>
          </a:p>
          <a:p>
            <a:pPr lvl="1"/>
            <a:r>
              <a:rPr lang="en-US" dirty="0" err="1"/>
              <a:t>Janusian</a:t>
            </a:r>
            <a:r>
              <a:rPr lang="en-US" dirty="0"/>
              <a:t> Thinking (Past/Future)</a:t>
            </a:r>
          </a:p>
          <a:p>
            <a:pPr lvl="1"/>
            <a:r>
              <a:rPr lang="en-US" dirty="0" smtClean="0">
                <a:solidFill>
                  <a:srgbClr val="FFFF00"/>
                </a:solidFill>
              </a:rPr>
              <a:t>Imagine </a:t>
            </a:r>
            <a:r>
              <a:rPr lang="en-US" dirty="0">
                <a:solidFill>
                  <a:srgbClr val="FFFF00"/>
                </a:solidFill>
              </a:rPr>
              <a:t>the Ideal: what is the best that could happen</a:t>
            </a:r>
            <a:r>
              <a:rPr lang="en-US" dirty="0" smtClean="0">
                <a:solidFill>
                  <a:srgbClr val="FFFF00"/>
                </a:solidFill>
              </a:rPr>
              <a:t>?</a:t>
            </a:r>
          </a:p>
          <a:p>
            <a:pPr lvl="1"/>
            <a:r>
              <a:rPr lang="en-US" dirty="0" smtClean="0"/>
              <a:t>Discover the Theme: what / who are you passionate about?</a:t>
            </a:r>
          </a:p>
          <a:p>
            <a:pPr lvl="2"/>
            <a:endParaRPr lang="en-US" dirty="0"/>
          </a:p>
          <a:p>
            <a:pPr>
              <a:buFontTx/>
              <a:buNone/>
            </a:pPr>
            <a:endParaRPr lang="en-US" dirty="0"/>
          </a:p>
        </p:txBody>
      </p:sp>
      <p:pic>
        <p:nvPicPr>
          <p:cNvPr id="114692" name="Picture 4" descr="300px-Janus-Vatican">
            <a:hlinkClick r:id="rId2" tooltip="Roman bust of Janus, Vatican Museums."/>
          </p:cNvPr>
          <p:cNvPicPr>
            <a:picLocks noChangeAspect="1" noChangeArrowheads="1"/>
          </p:cNvPicPr>
          <p:nvPr/>
        </p:nvPicPr>
        <p:blipFill>
          <a:blip r:embed="rId3" cstate="print"/>
          <a:srcRect/>
          <a:stretch>
            <a:fillRect/>
          </a:stretch>
        </p:blipFill>
        <p:spPr bwMode="auto">
          <a:xfrm>
            <a:off x="6380267" y="1524000"/>
            <a:ext cx="2719106" cy="1828800"/>
          </a:xfrm>
          <a:prstGeom prst="rect">
            <a:avLst/>
          </a:prstGeom>
          <a:noFill/>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575" y="34290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181" y="517207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9413"/>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8610600" cy="1143000"/>
          </a:xfrm>
        </p:spPr>
        <p:txBody>
          <a:bodyPr/>
          <a:lstStyle/>
          <a:p>
            <a:pPr eaLnBrk="1" hangingPunct="1">
              <a:defRPr/>
            </a:pPr>
            <a:r>
              <a:rPr lang="en-US" sz="4000" smtClean="0"/>
              <a:t>Strategic Visioning</a:t>
            </a:r>
          </a:p>
        </p:txBody>
      </p:sp>
      <p:sp>
        <p:nvSpPr>
          <p:cNvPr id="27651" name="Rectangle 3"/>
          <p:cNvSpPr>
            <a:spLocks noGrp="1" noChangeArrowheads="1"/>
          </p:cNvSpPr>
          <p:nvPr>
            <p:ph type="body" idx="1"/>
          </p:nvPr>
        </p:nvSpPr>
        <p:spPr>
          <a:xfrm>
            <a:off x="457200" y="1371600"/>
            <a:ext cx="8534400" cy="4114800"/>
          </a:xfrm>
        </p:spPr>
        <p:txBody>
          <a:bodyPr/>
          <a:lstStyle/>
          <a:p>
            <a:pPr marL="0" indent="0" eaLnBrk="1" hangingPunct="1">
              <a:lnSpc>
                <a:spcPct val="90000"/>
              </a:lnSpc>
              <a:buNone/>
              <a:defRPr/>
            </a:pPr>
            <a:r>
              <a:rPr lang="en-US" sz="2800" dirty="0" smtClean="0"/>
              <a:t>Henry </a:t>
            </a:r>
            <a:r>
              <a:rPr lang="en-US" sz="2800" dirty="0" err="1" smtClean="0"/>
              <a:t>Mintzberg</a:t>
            </a:r>
            <a:r>
              <a:rPr lang="en-US" sz="2800" dirty="0" smtClean="0"/>
              <a:t> (1994) strategy should involve intuitive glimpses of possibility:</a:t>
            </a:r>
            <a:r>
              <a:rPr lang="en-US" sz="2800" dirty="0" smtClean="0">
                <a:solidFill>
                  <a:srgbClr val="FFFF00"/>
                </a:solidFill>
              </a:rPr>
              <a:t> </a:t>
            </a:r>
            <a:r>
              <a:rPr lang="en-US" sz="2800" dirty="0" smtClean="0">
                <a:solidFill>
                  <a:srgbClr val="66FF33"/>
                </a:solidFill>
              </a:rPr>
              <a:t>The anticipatory principle </a:t>
            </a:r>
            <a:r>
              <a:rPr lang="en-US" sz="2800" dirty="0" smtClean="0">
                <a:solidFill>
                  <a:srgbClr val="FFFF00"/>
                </a:solidFill>
              </a:rPr>
              <a:t>-</a:t>
            </a:r>
            <a:r>
              <a:rPr lang="en-US" sz="2800" b="1" dirty="0" smtClean="0">
                <a:solidFill>
                  <a:srgbClr val="FFFF00"/>
                </a:solidFill>
              </a:rPr>
              <a:t> </a:t>
            </a:r>
            <a:r>
              <a:rPr lang="en-US" sz="2800" dirty="0" smtClean="0">
                <a:solidFill>
                  <a:srgbClr val="FFFF00"/>
                </a:solidFill>
              </a:rPr>
              <a:t>ongoing projection of a future image  (vision)</a:t>
            </a:r>
          </a:p>
          <a:p>
            <a:pPr lvl="1">
              <a:lnSpc>
                <a:spcPct val="90000"/>
              </a:lnSpc>
              <a:defRPr/>
            </a:pPr>
            <a:r>
              <a:rPr lang="en-US" sz="2400" dirty="0">
                <a:solidFill>
                  <a:srgbClr val="FFFF00"/>
                </a:solidFill>
              </a:rPr>
              <a:t>Taking back the </a:t>
            </a:r>
            <a:r>
              <a:rPr lang="en-US" sz="2400" dirty="0" smtClean="0">
                <a:solidFill>
                  <a:srgbClr val="FF0000"/>
                </a:solidFill>
              </a:rPr>
              <a:t>RED</a:t>
            </a:r>
          </a:p>
          <a:p>
            <a:pPr lvl="1">
              <a:lnSpc>
                <a:spcPct val="90000"/>
              </a:lnSpc>
              <a:defRPr/>
            </a:pPr>
            <a:endParaRPr lang="en-US" sz="2400" dirty="0" smtClean="0">
              <a:solidFill>
                <a:srgbClr val="FFFF00"/>
              </a:solidFill>
            </a:endParaRPr>
          </a:p>
          <a:p>
            <a:pPr lvl="1">
              <a:lnSpc>
                <a:spcPct val="90000"/>
              </a:lnSpc>
              <a:defRPr/>
            </a:pPr>
            <a:endParaRPr lang="en-US" sz="2400" dirty="0">
              <a:solidFill>
                <a:srgbClr val="FFFF00"/>
              </a:solidFill>
            </a:endParaRPr>
          </a:p>
          <a:p>
            <a:pPr lvl="1">
              <a:lnSpc>
                <a:spcPct val="90000"/>
              </a:lnSpc>
              <a:defRPr/>
            </a:pPr>
            <a:endParaRPr lang="en-US" sz="2400" dirty="0" smtClean="0">
              <a:solidFill>
                <a:srgbClr val="FFFF00"/>
              </a:solidFill>
            </a:endParaRPr>
          </a:p>
          <a:p>
            <a:pPr lvl="1">
              <a:lnSpc>
                <a:spcPct val="90000"/>
              </a:lnSpc>
              <a:defRPr/>
            </a:pPr>
            <a:r>
              <a:rPr lang="en-US" sz="2400" dirty="0" smtClean="0">
                <a:solidFill>
                  <a:srgbClr val="FFFF00"/>
                </a:solidFill>
              </a:rPr>
              <a:t>Magical – on purpose or on task </a:t>
            </a:r>
            <a:endParaRPr lang="en-US" sz="2400" dirty="0">
              <a:solidFill>
                <a:srgbClr val="FFFF00"/>
              </a:solidFill>
            </a:endParaRPr>
          </a:p>
          <a:p>
            <a:pPr eaLnBrk="1" hangingPunct="1">
              <a:lnSpc>
                <a:spcPct val="90000"/>
              </a:lnSpc>
              <a:defRPr/>
            </a:pPr>
            <a:endParaRPr lang="en-US" sz="2800" dirty="0">
              <a:solidFill>
                <a:srgbClr val="FFFF00"/>
              </a:solidFill>
            </a:endParaRPr>
          </a:p>
          <a:p>
            <a:pPr marL="0" indent="0" eaLnBrk="1" hangingPunct="1">
              <a:lnSpc>
                <a:spcPct val="90000"/>
              </a:lnSpc>
              <a:buNone/>
              <a:defRPr/>
            </a:pPr>
            <a:endParaRPr lang="en-US" sz="2800" b="1" dirty="0" smtClean="0">
              <a:solidFill>
                <a:srgbClr val="FFFF00"/>
              </a:solidFill>
            </a:endParaRPr>
          </a:p>
          <a:p>
            <a:pPr marL="0" indent="0" eaLnBrk="1" hangingPunct="1">
              <a:lnSpc>
                <a:spcPct val="90000"/>
              </a:lnSpc>
              <a:buNone/>
              <a:defRPr/>
            </a:pPr>
            <a:endParaRPr lang="en-US" sz="2800" b="1" dirty="0">
              <a:solidFill>
                <a:srgbClr val="FFFF00"/>
              </a:solidFill>
            </a:endParaRPr>
          </a:p>
        </p:txBody>
      </p:sp>
      <p:pic>
        <p:nvPicPr>
          <p:cNvPr id="2" name="Picture 1"/>
          <p:cNvPicPr>
            <a:picLocks noChangeAspect="1"/>
          </p:cNvPicPr>
          <p:nvPr/>
        </p:nvPicPr>
        <p:blipFill>
          <a:blip r:embed="rId2"/>
          <a:stretch>
            <a:fillRect/>
          </a:stretch>
        </p:blipFill>
        <p:spPr>
          <a:xfrm>
            <a:off x="6781800" y="4572000"/>
            <a:ext cx="1638300" cy="2148179"/>
          </a:xfrm>
          <a:prstGeom prst="rect">
            <a:avLst/>
          </a:prstGeom>
        </p:spPr>
      </p:pic>
    </p:spTree>
    <p:extLst>
      <p:ext uri="{BB962C8B-B14F-4D97-AF65-F5344CB8AC3E}">
        <p14:creationId xmlns:p14="http://schemas.microsoft.com/office/powerpoint/2010/main" val="632667295"/>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 y="274638"/>
            <a:ext cx="8991600" cy="1143000"/>
          </a:xfrm>
        </p:spPr>
        <p:txBody>
          <a:bodyPr/>
          <a:lstStyle/>
          <a:p>
            <a:r>
              <a:rPr lang="en-US" dirty="0" smtClean="0">
                <a:solidFill>
                  <a:schemeClr val="tx1"/>
                </a:solidFill>
              </a:rPr>
              <a:t>Vision: Cheering </a:t>
            </a:r>
            <a:r>
              <a:rPr lang="en-US" dirty="0">
                <a:solidFill>
                  <a:schemeClr val="tx1"/>
                </a:solidFill>
              </a:rPr>
              <a:t>About Key </a:t>
            </a:r>
            <a:r>
              <a:rPr lang="en-US" dirty="0">
                <a:solidFill>
                  <a:srgbClr val="FFFF00"/>
                </a:solidFill>
              </a:rPr>
              <a:t>Values</a:t>
            </a:r>
          </a:p>
        </p:txBody>
      </p:sp>
      <p:sp>
        <p:nvSpPr>
          <p:cNvPr id="125955" name="Rectangle 3"/>
          <p:cNvSpPr>
            <a:spLocks noGrp="1" noChangeArrowheads="1"/>
          </p:cNvSpPr>
          <p:nvPr>
            <p:ph type="body" sz="half" idx="1"/>
          </p:nvPr>
        </p:nvSpPr>
        <p:spPr>
          <a:xfrm>
            <a:off x="609600" y="2514600"/>
            <a:ext cx="4611688" cy="4114800"/>
          </a:xfrm>
        </p:spPr>
        <p:txBody>
          <a:bodyPr/>
          <a:lstStyle/>
          <a:p>
            <a:r>
              <a:rPr lang="en-US" sz="2800" dirty="0"/>
              <a:t>Aircraft Carrier</a:t>
            </a:r>
          </a:p>
          <a:p>
            <a:r>
              <a:rPr lang="en-US" sz="2800" dirty="0"/>
              <a:t>“the lost wrench”</a:t>
            </a:r>
          </a:p>
          <a:p>
            <a:r>
              <a:rPr lang="en-US" sz="2800" dirty="0"/>
              <a:t>What did the Captain do?</a:t>
            </a:r>
          </a:p>
          <a:p>
            <a:r>
              <a:rPr lang="en-US" sz="2800" dirty="0"/>
              <a:t>What does this story reinforce</a:t>
            </a:r>
            <a:r>
              <a:rPr lang="en-US" sz="2800" dirty="0" smtClean="0"/>
              <a:t>?</a:t>
            </a:r>
          </a:p>
          <a:p>
            <a:endParaRPr lang="en-US" sz="2800" dirty="0"/>
          </a:p>
          <a:p>
            <a:r>
              <a:rPr lang="en-US" sz="2800" dirty="0" smtClean="0"/>
              <a:t>What are your Values and how will you Cheer?</a:t>
            </a:r>
            <a:endParaRPr lang="en-US" sz="2800" dirty="0"/>
          </a:p>
        </p:txBody>
      </p:sp>
      <p:pic>
        <p:nvPicPr>
          <p:cNvPr id="125956" name="Picture 4" descr="aircraft-carrier-george-washingtonb"/>
          <p:cNvPicPr>
            <a:picLocks noGrp="1" noChangeAspect="1" noChangeArrowheads="1"/>
          </p:cNvPicPr>
          <p:nvPr>
            <p:ph type="clipArt" sz="half" idx="2"/>
          </p:nvPr>
        </p:nvPicPr>
        <p:blipFill>
          <a:blip r:embed="rId2" cstate="print"/>
          <a:srcRect/>
          <a:stretch>
            <a:fillRect/>
          </a:stretch>
        </p:blipFill>
        <p:spPr>
          <a:xfrm>
            <a:off x="5181600" y="2362200"/>
            <a:ext cx="3599136" cy="2620963"/>
          </a:xfrm>
          <a:noFill/>
          <a:ln/>
        </p:spPr>
      </p:pic>
    </p:spTree>
    <p:extLst>
      <p:ext uri="{BB962C8B-B14F-4D97-AF65-F5344CB8AC3E}">
        <p14:creationId xmlns:p14="http://schemas.microsoft.com/office/powerpoint/2010/main" val="1937737548"/>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381000"/>
            <a:ext cx="7543800" cy="1431925"/>
          </a:xfrm>
        </p:spPr>
        <p:txBody>
          <a:bodyPr/>
          <a:lstStyle/>
          <a:p>
            <a:pPr algn="ctr" eaLnBrk="1" hangingPunct="1">
              <a:defRPr/>
            </a:pPr>
            <a:r>
              <a:rPr lang="en-US" sz="4000" b="0" dirty="0" smtClean="0">
                <a:solidFill>
                  <a:srgbClr val="66FF33"/>
                </a:solidFill>
                <a:effectLst/>
              </a:rPr>
              <a:t>Enlist Others</a:t>
            </a:r>
            <a:r>
              <a:rPr lang="en-US" sz="4000" dirty="0" smtClean="0">
                <a:solidFill>
                  <a:schemeClr val="tx1"/>
                </a:solidFill>
              </a:rPr>
              <a:t/>
            </a:r>
            <a:br>
              <a:rPr lang="en-US" sz="4000" dirty="0" smtClean="0">
                <a:solidFill>
                  <a:schemeClr val="tx1"/>
                </a:solidFill>
              </a:rPr>
            </a:br>
            <a:r>
              <a:rPr lang="en-US" sz="3200" b="0" dirty="0" smtClean="0">
                <a:solidFill>
                  <a:schemeClr val="tx1"/>
                </a:solidFill>
                <a:effectLst/>
              </a:rPr>
              <a:t>Develop a shared sense of destiny</a:t>
            </a:r>
            <a:r>
              <a:rPr lang="en-US" sz="3200" b="0" dirty="0" smtClean="0">
                <a:solidFill>
                  <a:srgbClr val="3366FF"/>
                </a:solidFill>
                <a:effectLst/>
              </a:rPr>
              <a:t/>
            </a:r>
            <a:br>
              <a:rPr lang="en-US" sz="3200" b="0" dirty="0" smtClean="0">
                <a:solidFill>
                  <a:srgbClr val="3366FF"/>
                </a:solidFill>
                <a:effectLst/>
              </a:rPr>
            </a:br>
            <a:endParaRPr lang="en-US" sz="3200" b="0" dirty="0" smtClean="0">
              <a:solidFill>
                <a:srgbClr val="3366FF"/>
              </a:solidFill>
              <a:effectLst/>
            </a:endParaRPr>
          </a:p>
        </p:txBody>
      </p:sp>
      <p:sp>
        <p:nvSpPr>
          <p:cNvPr id="20483" name="Rectangle 3"/>
          <p:cNvSpPr>
            <a:spLocks noGrp="1" noChangeArrowheads="1"/>
          </p:cNvSpPr>
          <p:nvPr>
            <p:ph type="body" idx="1"/>
          </p:nvPr>
        </p:nvSpPr>
        <p:spPr>
          <a:xfrm>
            <a:off x="762000" y="1981200"/>
            <a:ext cx="8382000" cy="4648200"/>
          </a:xfrm>
        </p:spPr>
        <p:txBody>
          <a:bodyPr/>
          <a:lstStyle/>
          <a:p>
            <a:pPr eaLnBrk="1" hangingPunct="1">
              <a:lnSpc>
                <a:spcPct val="90000"/>
              </a:lnSpc>
              <a:defRPr/>
            </a:pPr>
            <a:r>
              <a:rPr lang="en-US" sz="2800" b="1" dirty="0" smtClean="0">
                <a:solidFill>
                  <a:srgbClr val="00FF00"/>
                </a:solidFill>
                <a:effectLst/>
              </a:rPr>
              <a:t>Listen deeply to others</a:t>
            </a:r>
            <a:r>
              <a:rPr lang="en-US" sz="2800" dirty="0" smtClean="0">
                <a:solidFill>
                  <a:srgbClr val="00FF00"/>
                </a:solidFill>
              </a:rPr>
              <a:t> </a:t>
            </a:r>
            <a:r>
              <a:rPr lang="en-US" sz="2800" b="1" dirty="0" smtClean="0">
                <a:solidFill>
                  <a:srgbClr val="00FF00"/>
                </a:solidFill>
                <a:effectLst/>
              </a:rPr>
              <a:t>- what excites them?</a:t>
            </a:r>
          </a:p>
          <a:p>
            <a:pPr lvl="1" eaLnBrk="1" hangingPunct="1">
              <a:lnSpc>
                <a:spcPct val="90000"/>
              </a:lnSpc>
              <a:defRPr/>
            </a:pPr>
            <a:r>
              <a:rPr lang="en-US" sz="2400" dirty="0" smtClean="0">
                <a:effectLst/>
              </a:rPr>
              <a:t>Find the common ground</a:t>
            </a:r>
          </a:p>
          <a:p>
            <a:pPr eaLnBrk="1" hangingPunct="1">
              <a:lnSpc>
                <a:spcPct val="90000"/>
              </a:lnSpc>
              <a:defRPr/>
            </a:pPr>
            <a:r>
              <a:rPr lang="en-US" sz="2800" b="1" dirty="0" smtClean="0">
                <a:solidFill>
                  <a:srgbClr val="00FF00"/>
                </a:solidFill>
                <a:effectLst/>
              </a:rPr>
              <a:t>Discover and appeal to a common purpose</a:t>
            </a:r>
          </a:p>
          <a:p>
            <a:pPr lvl="1" eaLnBrk="1" hangingPunct="1">
              <a:lnSpc>
                <a:spcPct val="90000"/>
              </a:lnSpc>
              <a:defRPr/>
            </a:pPr>
            <a:r>
              <a:rPr lang="en-US" sz="2400" dirty="0" smtClean="0">
                <a:effectLst/>
              </a:rPr>
              <a:t>A chance to be tested, take part in a social experiment, to do something well, do something positive, a chance to change the way things are</a:t>
            </a:r>
          </a:p>
          <a:p>
            <a:pPr eaLnBrk="1" hangingPunct="1">
              <a:lnSpc>
                <a:spcPct val="90000"/>
              </a:lnSpc>
              <a:defRPr/>
            </a:pPr>
            <a:r>
              <a:rPr lang="en-US" sz="2800" b="1" dirty="0" smtClean="0">
                <a:solidFill>
                  <a:srgbClr val="00FF00"/>
                </a:solidFill>
                <a:effectLst/>
              </a:rPr>
              <a:t>Give life to vision by communicating expressively</a:t>
            </a:r>
          </a:p>
          <a:p>
            <a:pPr lvl="1" eaLnBrk="1" hangingPunct="1">
              <a:lnSpc>
                <a:spcPct val="90000"/>
              </a:lnSpc>
              <a:defRPr/>
            </a:pPr>
            <a:r>
              <a:rPr lang="en-US" sz="2400" dirty="0" smtClean="0">
                <a:effectLst/>
              </a:rPr>
              <a:t>Use powerful language – use the three peat, speak from the heart, image-analogy-feel, </a:t>
            </a:r>
          </a:p>
          <a:p>
            <a:pPr lvl="1" eaLnBrk="1" hangingPunct="1">
              <a:lnSpc>
                <a:spcPct val="90000"/>
              </a:lnSpc>
              <a:buFontTx/>
              <a:buNone/>
              <a:defRPr/>
            </a:pPr>
            <a:endParaRPr lang="en-US" sz="2400" dirty="0" smtClean="0">
              <a:effectLst/>
            </a:endParaRPr>
          </a:p>
        </p:txBody>
      </p:sp>
      <p:sp>
        <p:nvSpPr>
          <p:cNvPr id="2" name="Rectangle 1"/>
          <p:cNvSpPr/>
          <p:nvPr/>
        </p:nvSpPr>
        <p:spPr>
          <a:xfrm>
            <a:off x="457200" y="381000"/>
            <a:ext cx="2313454" cy="646331"/>
          </a:xfrm>
          <a:prstGeom prst="rect">
            <a:avLst/>
          </a:prstGeom>
        </p:spPr>
        <p:txBody>
          <a:bodyPr wrap="none">
            <a:spAutoFit/>
          </a:bodyPr>
          <a:lstStyle/>
          <a:p>
            <a:r>
              <a:rPr lang="en-US" sz="3600" dirty="0">
                <a:solidFill>
                  <a:srgbClr val="FFFF00"/>
                </a:solidFill>
              </a:rPr>
              <a:t>Reminder!</a:t>
            </a:r>
          </a:p>
        </p:txBody>
      </p:sp>
    </p:spTree>
    <p:extLst>
      <p:ext uri="{BB962C8B-B14F-4D97-AF65-F5344CB8AC3E}">
        <p14:creationId xmlns:p14="http://schemas.microsoft.com/office/powerpoint/2010/main" val="301742551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solidFill>
                  <a:schemeClr val="tx1"/>
                </a:solidFill>
              </a:rPr>
              <a:t>Language of </a:t>
            </a:r>
            <a:r>
              <a:rPr lang="en-US" dirty="0" smtClean="0">
                <a:solidFill>
                  <a:schemeClr val="tx1"/>
                </a:solidFill>
              </a:rPr>
              <a:t>Change Leaders: </a:t>
            </a:r>
            <a:br>
              <a:rPr lang="en-US" dirty="0" smtClean="0">
                <a:solidFill>
                  <a:schemeClr val="tx1"/>
                </a:solidFill>
              </a:rPr>
            </a:br>
            <a:r>
              <a:rPr lang="en-US" dirty="0" smtClean="0">
                <a:solidFill>
                  <a:schemeClr val="tx1"/>
                </a:solidFill>
              </a:rPr>
              <a:t>Enlist Others</a:t>
            </a:r>
            <a:endParaRPr lang="en-US" dirty="0">
              <a:solidFill>
                <a:schemeClr val="tx1"/>
              </a:solidFill>
            </a:endParaRPr>
          </a:p>
        </p:txBody>
      </p:sp>
      <p:sp>
        <p:nvSpPr>
          <p:cNvPr id="117763" name="Rectangle 3"/>
          <p:cNvSpPr>
            <a:spLocks noGrp="1" noChangeArrowheads="1"/>
          </p:cNvSpPr>
          <p:nvPr>
            <p:ph type="body" idx="1"/>
          </p:nvPr>
        </p:nvSpPr>
        <p:spPr>
          <a:xfrm>
            <a:off x="609600" y="1828800"/>
            <a:ext cx="8305800" cy="4114800"/>
          </a:xfrm>
        </p:spPr>
        <p:txBody>
          <a:bodyPr/>
          <a:lstStyle/>
          <a:p>
            <a:pPr>
              <a:buFontTx/>
              <a:buNone/>
            </a:pPr>
            <a:r>
              <a:rPr lang="en-US" sz="2800" dirty="0"/>
              <a:t>Jay Conger</a:t>
            </a:r>
          </a:p>
          <a:p>
            <a:r>
              <a:rPr lang="en-US" sz="2800" dirty="0"/>
              <a:t>How things are </a:t>
            </a:r>
            <a:r>
              <a:rPr lang="en-US" sz="2800" dirty="0">
                <a:solidFill>
                  <a:srgbClr val="FFFF00"/>
                </a:solidFill>
              </a:rPr>
              <a:t>framed </a:t>
            </a:r>
            <a:r>
              <a:rPr lang="en-US" sz="2800" dirty="0"/>
              <a:t>makes a difference</a:t>
            </a:r>
          </a:p>
          <a:p>
            <a:pPr lvl="1"/>
            <a:r>
              <a:rPr lang="en-US" sz="2400" dirty="0"/>
              <a:t>Focus on </a:t>
            </a:r>
            <a:r>
              <a:rPr lang="en-US" sz="2400" dirty="0">
                <a:solidFill>
                  <a:srgbClr val="FFFF00"/>
                </a:solidFill>
              </a:rPr>
              <a:t>intrinsically appealing goals </a:t>
            </a:r>
            <a:r>
              <a:rPr lang="en-US" sz="2400" dirty="0" smtClean="0">
                <a:solidFill>
                  <a:srgbClr val="FFFF00"/>
                </a:solidFill>
              </a:rPr>
              <a:t>(+) </a:t>
            </a:r>
            <a:r>
              <a:rPr lang="en-US" sz="2400" dirty="0" smtClean="0"/>
              <a:t>and </a:t>
            </a:r>
            <a:r>
              <a:rPr lang="en-US" sz="2400" dirty="0" smtClean="0">
                <a:solidFill>
                  <a:schemeClr val="accent6">
                    <a:lumMod val="60000"/>
                    <a:lumOff val="40000"/>
                  </a:schemeClr>
                </a:solidFill>
              </a:rPr>
              <a:t>values</a:t>
            </a:r>
          </a:p>
          <a:p>
            <a:pPr lvl="1"/>
            <a:r>
              <a:rPr lang="en-US" sz="2400" dirty="0" smtClean="0"/>
              <a:t>Highlight </a:t>
            </a:r>
            <a:r>
              <a:rPr lang="en-US" sz="2400" dirty="0"/>
              <a:t>the </a:t>
            </a:r>
            <a:r>
              <a:rPr lang="en-US" sz="2400" dirty="0">
                <a:solidFill>
                  <a:srgbClr val="FFFF00"/>
                </a:solidFill>
              </a:rPr>
              <a:t>significance of the </a:t>
            </a:r>
            <a:r>
              <a:rPr lang="en-US" sz="2400" dirty="0" smtClean="0">
                <a:solidFill>
                  <a:srgbClr val="FFFF00"/>
                </a:solidFill>
              </a:rPr>
              <a:t>project </a:t>
            </a:r>
            <a:r>
              <a:rPr lang="en-US" sz="2400" dirty="0" smtClean="0"/>
              <a:t>(answer </a:t>
            </a:r>
            <a:r>
              <a:rPr lang="en-US" sz="2400" dirty="0" smtClean="0">
                <a:solidFill>
                  <a:srgbClr val="00FF00"/>
                </a:solidFill>
              </a:rPr>
              <a:t>WHY</a:t>
            </a:r>
            <a:r>
              <a:rPr lang="en-US" sz="2400" dirty="0" smtClean="0"/>
              <a:t>)</a:t>
            </a:r>
            <a:endParaRPr lang="en-US" sz="2400" dirty="0"/>
          </a:p>
          <a:p>
            <a:pPr lvl="1"/>
            <a:r>
              <a:rPr lang="en-US" sz="2400" dirty="0"/>
              <a:t>Who are the </a:t>
            </a:r>
            <a:r>
              <a:rPr lang="en-US" sz="2400" dirty="0">
                <a:solidFill>
                  <a:srgbClr val="FFFF00"/>
                </a:solidFill>
              </a:rPr>
              <a:t>key antagonists</a:t>
            </a:r>
          </a:p>
          <a:p>
            <a:pPr lvl="1"/>
            <a:r>
              <a:rPr lang="en-US" sz="2400" dirty="0"/>
              <a:t>Highlight </a:t>
            </a:r>
            <a:r>
              <a:rPr lang="en-US" sz="2400" dirty="0">
                <a:solidFill>
                  <a:srgbClr val="FFFF00"/>
                </a:solidFill>
              </a:rPr>
              <a:t>why it will succeed</a:t>
            </a:r>
          </a:p>
          <a:p>
            <a:pPr lvl="1"/>
            <a:r>
              <a:rPr lang="en-US" sz="2400" dirty="0"/>
              <a:t>Use analogies, </a:t>
            </a:r>
            <a:r>
              <a:rPr lang="en-US" sz="2400" dirty="0">
                <a:solidFill>
                  <a:srgbClr val="FFFF00"/>
                </a:solidFill>
              </a:rPr>
              <a:t>stories</a:t>
            </a:r>
            <a:r>
              <a:rPr lang="en-US" sz="2400" dirty="0"/>
              <a:t>, metaphors to make your point</a:t>
            </a:r>
          </a:p>
          <a:p>
            <a:pPr lvl="1"/>
            <a:r>
              <a:rPr lang="en-US" sz="2400" dirty="0"/>
              <a:t>Allow your own </a:t>
            </a:r>
            <a:r>
              <a:rPr lang="en-US" sz="2400" dirty="0">
                <a:solidFill>
                  <a:srgbClr val="FFFF00"/>
                </a:solidFill>
              </a:rPr>
              <a:t>emotions</a:t>
            </a:r>
            <a:r>
              <a:rPr lang="en-US" sz="2400" dirty="0"/>
              <a:t> to surface when you speak</a:t>
            </a:r>
          </a:p>
        </p:txBody>
      </p:sp>
      <p:sp>
        <p:nvSpPr>
          <p:cNvPr id="2" name="Rectangle 1"/>
          <p:cNvSpPr/>
          <p:nvPr/>
        </p:nvSpPr>
        <p:spPr>
          <a:xfrm>
            <a:off x="228600" y="1143000"/>
            <a:ext cx="1845377" cy="523220"/>
          </a:xfrm>
          <a:prstGeom prst="rect">
            <a:avLst/>
          </a:prstGeom>
        </p:spPr>
        <p:txBody>
          <a:bodyPr wrap="none">
            <a:spAutoFit/>
          </a:bodyPr>
          <a:lstStyle/>
          <a:p>
            <a:r>
              <a:rPr lang="en-US" sz="2800" dirty="0">
                <a:solidFill>
                  <a:srgbClr val="FFFF00"/>
                </a:solidFill>
              </a:rPr>
              <a:t>Reminder!</a:t>
            </a:r>
          </a:p>
        </p:txBody>
      </p:sp>
    </p:spTree>
    <p:extLst>
      <p:ext uri="{BB962C8B-B14F-4D97-AF65-F5344CB8AC3E}">
        <p14:creationId xmlns:p14="http://schemas.microsoft.com/office/powerpoint/2010/main" val="3393887120"/>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09600" y="228600"/>
            <a:ext cx="7772400" cy="1470025"/>
          </a:xfrm>
          <a:noFill/>
          <a:ln/>
        </p:spPr>
        <p:txBody>
          <a:bodyPr/>
          <a:lstStyle/>
          <a:p>
            <a:r>
              <a:rPr lang="en-US"/>
              <a:t>Challenge of Change</a:t>
            </a:r>
          </a:p>
        </p:txBody>
      </p:sp>
      <p:sp>
        <p:nvSpPr>
          <p:cNvPr id="148483" name="Rectangle 3"/>
          <p:cNvSpPr>
            <a:spLocks noGrp="1" noChangeArrowheads="1"/>
          </p:cNvSpPr>
          <p:nvPr>
            <p:ph type="subTitle" idx="1"/>
          </p:nvPr>
        </p:nvSpPr>
        <p:spPr>
          <a:xfrm>
            <a:off x="457200" y="1828800"/>
            <a:ext cx="8077200" cy="4800600"/>
          </a:xfrm>
          <a:ln/>
        </p:spPr>
        <p:txBody>
          <a:bodyPr/>
          <a:lstStyle/>
          <a:p>
            <a:pPr algn="l"/>
            <a:r>
              <a:rPr lang="en-GB" b="1" dirty="0"/>
              <a:t>There is </a:t>
            </a:r>
            <a:r>
              <a:rPr lang="en-GB" b="1" dirty="0">
                <a:solidFill>
                  <a:srgbClr val="FFFF00"/>
                </a:solidFill>
              </a:rPr>
              <a:t>nothing more difficult </a:t>
            </a:r>
            <a:r>
              <a:rPr lang="en-GB" b="1" dirty="0"/>
              <a:t>to take in hand, </a:t>
            </a:r>
            <a:r>
              <a:rPr lang="en-GB" b="1" dirty="0">
                <a:solidFill>
                  <a:srgbClr val="FFFF00"/>
                </a:solidFill>
              </a:rPr>
              <a:t>more perilous </a:t>
            </a:r>
            <a:r>
              <a:rPr lang="en-GB" b="1" dirty="0"/>
              <a:t>to conduct, or more </a:t>
            </a:r>
            <a:r>
              <a:rPr lang="en-GB" b="1" dirty="0">
                <a:solidFill>
                  <a:srgbClr val="FFFF00"/>
                </a:solidFill>
              </a:rPr>
              <a:t>uncertain in its success</a:t>
            </a:r>
            <a:r>
              <a:rPr lang="en-GB" b="1" dirty="0"/>
              <a:t>, than to take the lead in the </a:t>
            </a:r>
            <a:r>
              <a:rPr lang="en-GB" b="1" dirty="0">
                <a:solidFill>
                  <a:srgbClr val="00FF00"/>
                </a:solidFill>
              </a:rPr>
              <a:t>introduction of a new order of things.</a:t>
            </a:r>
          </a:p>
          <a:p>
            <a:r>
              <a:rPr lang="en-GB" sz="2800" b="1" dirty="0"/>
              <a:t>								</a:t>
            </a:r>
            <a:r>
              <a:rPr lang="en-GB" sz="2800" b="1" dirty="0" err="1"/>
              <a:t>Nicolo</a:t>
            </a:r>
            <a:r>
              <a:rPr lang="en-GB" sz="2800" b="1" dirty="0"/>
              <a:t> Machiavelli - The Prince.</a:t>
            </a:r>
          </a:p>
          <a:p>
            <a:endParaRPr lang="en-GB" sz="2800" b="1" dirty="0"/>
          </a:p>
          <a:p>
            <a:pPr algn="l"/>
            <a:endParaRPr lang="en-GB" sz="2800" b="1" dirty="0">
              <a:solidFill>
                <a:srgbClr val="FFFF00"/>
              </a:solidFill>
            </a:endParaRPr>
          </a:p>
          <a:p>
            <a:endParaRPr lang="en-US" b="1" dirty="0">
              <a:solidFill>
                <a:srgbClr val="FFFF00"/>
              </a:solidFill>
            </a:endParaRPr>
          </a:p>
          <a:p>
            <a:endParaRPr lang="en-US" sz="2800" dirty="0"/>
          </a:p>
          <a:p>
            <a:pPr algn="r"/>
            <a:endParaRPr lang="en-US" sz="2800" dirty="0"/>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Power of Emotional Appeals</a:t>
            </a:r>
          </a:p>
        </p:txBody>
      </p:sp>
      <p:pic>
        <p:nvPicPr>
          <p:cNvPr id="144388" name="Picture 4" descr="012102_2">
            <a:hlinkClick r:id="rId2"/>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45698" y="2763328"/>
            <a:ext cx="1503363" cy="1865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7" name="Rectangle 3" descr="Rectangle: Click to edit Master text styles&#10;Second level&#10;Third level&#10;Fourth level&#10;Fifth level"/>
          <p:cNvSpPr>
            <a:spLocks noGrp="1" noChangeArrowheads="1"/>
          </p:cNvSpPr>
          <p:nvPr>
            <p:ph type="body" sz="half" idx="2"/>
          </p:nvPr>
        </p:nvSpPr>
        <p:spPr>
          <a:xfrm>
            <a:off x="2156604" y="2017713"/>
            <a:ext cx="6798484" cy="4383087"/>
          </a:xfrm>
        </p:spPr>
        <p:txBody>
          <a:bodyPr/>
          <a:lstStyle/>
          <a:p>
            <a:r>
              <a:rPr lang="en-US" sz="2800" dirty="0"/>
              <a:t>Emotional Arguments – danger, loss, unpleasantness, risk</a:t>
            </a:r>
          </a:p>
          <a:p>
            <a:r>
              <a:rPr lang="en-US" sz="2800" dirty="0"/>
              <a:t>Metaphors – machine, family, turn out the lights</a:t>
            </a:r>
          </a:p>
          <a:p>
            <a:r>
              <a:rPr lang="en-US" sz="2800" dirty="0"/>
              <a:t>Emotional Modes – pictures, slogans, music, </a:t>
            </a:r>
            <a:r>
              <a:rPr lang="en-US" sz="2800" dirty="0" err="1"/>
              <a:t>colour</a:t>
            </a:r>
            <a:endParaRPr lang="en-US" sz="2800" dirty="0"/>
          </a:p>
          <a:p>
            <a:r>
              <a:rPr lang="en-US" sz="2800" dirty="0" err="1"/>
              <a:t>Humour</a:t>
            </a:r>
            <a:r>
              <a:rPr lang="en-US" sz="2800" dirty="0"/>
              <a:t> – appropriate / un</a:t>
            </a:r>
          </a:p>
          <a:p>
            <a:r>
              <a:rPr lang="en-US" sz="2800" dirty="0"/>
              <a:t>Display emotions – smiles, speech tone, expressive</a:t>
            </a:r>
          </a:p>
        </p:txBody>
      </p:sp>
    </p:spTree>
    <p:extLst>
      <p:ext uri="{BB962C8B-B14F-4D97-AF65-F5344CB8AC3E}">
        <p14:creationId xmlns:p14="http://schemas.microsoft.com/office/powerpoint/2010/main" val="1252172076"/>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And now for something …</a:t>
            </a:r>
          </a:p>
        </p:txBody>
      </p:sp>
      <p:sp>
        <p:nvSpPr>
          <p:cNvPr id="95235" name="Rectangle 3"/>
          <p:cNvSpPr>
            <a:spLocks noGrp="1" noChangeArrowheads="1"/>
          </p:cNvSpPr>
          <p:nvPr>
            <p:ph type="body" idx="1"/>
          </p:nvPr>
        </p:nvSpPr>
        <p:spPr/>
        <p:txBody>
          <a:bodyPr/>
          <a:lstStyle/>
          <a:p>
            <a:pPr>
              <a:buFontTx/>
              <a:buNone/>
            </a:pPr>
            <a:r>
              <a:rPr lang="en-US"/>
              <a:t>… completely different</a:t>
            </a:r>
          </a:p>
        </p:txBody>
      </p:sp>
      <p:pic>
        <p:nvPicPr>
          <p:cNvPr id="95237" name="Picture 5" descr="monty_python_02">
            <a:hlinkClick r:id="rId2"/>
          </p:cNvPr>
          <p:cNvPicPr>
            <a:picLocks noChangeAspect="1" noChangeArrowheads="1"/>
          </p:cNvPicPr>
          <p:nvPr/>
        </p:nvPicPr>
        <p:blipFill>
          <a:blip r:embed="rId3" cstate="print"/>
          <a:srcRect/>
          <a:stretch>
            <a:fillRect/>
          </a:stretch>
        </p:blipFill>
        <p:spPr bwMode="auto">
          <a:xfrm>
            <a:off x="2590800" y="2819400"/>
            <a:ext cx="4495800" cy="2955925"/>
          </a:xfrm>
          <a:prstGeom prst="rect">
            <a:avLst/>
          </a:prstGeom>
          <a:noFill/>
        </p:spPr>
      </p:pic>
    </p:spTree>
    <p:extLst>
      <p:ext uri="{BB962C8B-B14F-4D97-AF65-F5344CB8AC3E}">
        <p14:creationId xmlns:p14="http://schemas.microsoft.com/office/powerpoint/2010/main" val="2277724435"/>
      </p:ext>
    </p:extLst>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7162800" cy="1143000"/>
          </a:xfrm>
        </p:spPr>
        <p:txBody>
          <a:bodyPr/>
          <a:lstStyle/>
          <a:p>
            <a:pPr eaLnBrk="1" hangingPunct="1"/>
            <a:r>
              <a:rPr lang="en-US" dirty="0" smtClean="0">
                <a:solidFill>
                  <a:srgbClr val="00FF00"/>
                </a:solidFill>
                <a:latin typeface="Tahoma" charset="0"/>
              </a:rPr>
              <a:t>5 Motivate: </a:t>
            </a:r>
            <a:endParaRPr lang="en-US" dirty="0">
              <a:solidFill>
                <a:srgbClr val="00FF00"/>
              </a:solidFill>
              <a:latin typeface="Tahoma" charset="0"/>
            </a:endParaRPr>
          </a:p>
        </p:txBody>
      </p:sp>
      <p:sp>
        <p:nvSpPr>
          <p:cNvPr id="21507" name="Rectangle 3" descr="Rectangle: Click to edit Master text styles&#10;Second level&#10;Third level&#10;Fourth level&#10;Fifth level"/>
          <p:cNvSpPr>
            <a:spLocks noGrp="1" noChangeArrowheads="1"/>
          </p:cNvSpPr>
          <p:nvPr>
            <p:ph type="body" idx="1"/>
          </p:nvPr>
        </p:nvSpPr>
        <p:spPr>
          <a:xfrm>
            <a:off x="3581400" y="2209800"/>
            <a:ext cx="4876800" cy="4525963"/>
          </a:xfrm>
        </p:spPr>
        <p:txBody>
          <a:bodyPr/>
          <a:lstStyle/>
          <a:p>
            <a:pPr eaLnBrk="1" hangingPunct="1"/>
            <a:r>
              <a:rPr lang="en-US" dirty="0">
                <a:latin typeface="Tahoma" charset="0"/>
              </a:rPr>
              <a:t>Direct the Rider</a:t>
            </a:r>
          </a:p>
          <a:p>
            <a:pPr eaLnBrk="1" hangingPunct="1"/>
            <a:r>
              <a:rPr lang="en-US" dirty="0">
                <a:latin typeface="Tahoma" charset="0"/>
              </a:rPr>
              <a:t>Motivate the Elephant</a:t>
            </a:r>
          </a:p>
          <a:p>
            <a:pPr eaLnBrk="1" hangingPunct="1"/>
            <a:r>
              <a:rPr lang="en-US" dirty="0">
                <a:latin typeface="Tahoma" charset="0"/>
              </a:rPr>
              <a:t>Shape the Path</a:t>
            </a:r>
          </a:p>
        </p:txBody>
      </p:sp>
      <p:pic>
        <p:nvPicPr>
          <p:cNvPr id="21508" name="Picture 5" descr="switch-book-203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1933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4507111"/>
            <a:ext cx="3000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6240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00400" y="274638"/>
            <a:ext cx="5486400" cy="1143000"/>
          </a:xfrm>
        </p:spPr>
        <p:txBody>
          <a:bodyPr>
            <a:normAutofit fontScale="90000"/>
          </a:bodyPr>
          <a:lstStyle/>
          <a:p>
            <a:pPr eaLnBrk="1" hangingPunct="1"/>
            <a:r>
              <a:rPr lang="en-US" dirty="0">
                <a:latin typeface="Tahoma" charset="0"/>
              </a:rPr>
              <a:t>Direct the </a:t>
            </a:r>
            <a:r>
              <a:rPr lang="en-US" dirty="0" smtClean="0">
                <a:latin typeface="Tahoma" charset="0"/>
              </a:rPr>
              <a:t>Rider</a:t>
            </a:r>
            <a:br>
              <a:rPr lang="en-US" dirty="0" smtClean="0">
                <a:latin typeface="Tahoma" charset="0"/>
              </a:rPr>
            </a:br>
            <a:r>
              <a:rPr lang="en-US" dirty="0" smtClean="0">
                <a:latin typeface="Tahoma" charset="0"/>
              </a:rPr>
              <a:t>analytical / rational</a:t>
            </a:r>
            <a:endParaRPr lang="en-US" dirty="0">
              <a:latin typeface="Tahoma" charset="0"/>
            </a:endParaRPr>
          </a:p>
        </p:txBody>
      </p:sp>
      <p:sp>
        <p:nvSpPr>
          <p:cNvPr id="22531" name="Rectangle 3" descr="Rectangle: Click to edit Master text styles&#10;Second level&#10;Third level&#10;Fourth level&#10;Fifth level"/>
          <p:cNvSpPr>
            <a:spLocks noGrp="1" noChangeArrowheads="1"/>
          </p:cNvSpPr>
          <p:nvPr>
            <p:ph type="body" idx="1"/>
          </p:nvPr>
        </p:nvSpPr>
        <p:spPr>
          <a:xfrm>
            <a:off x="457200" y="2332038"/>
            <a:ext cx="8229600" cy="4525962"/>
          </a:xfrm>
        </p:spPr>
        <p:txBody>
          <a:bodyPr/>
          <a:lstStyle/>
          <a:p>
            <a:pPr eaLnBrk="1" hangingPunct="1"/>
            <a:r>
              <a:rPr lang="en-US" dirty="0">
                <a:latin typeface="Tahoma" charset="0"/>
              </a:rPr>
              <a:t>Follow the </a:t>
            </a:r>
            <a:r>
              <a:rPr lang="en-US" dirty="0">
                <a:solidFill>
                  <a:srgbClr val="FF0000"/>
                </a:solidFill>
                <a:latin typeface="Tahoma" charset="0"/>
              </a:rPr>
              <a:t>Bright Spots: </a:t>
            </a:r>
            <a:r>
              <a:rPr lang="en-US" dirty="0">
                <a:latin typeface="Tahoma" charset="0"/>
              </a:rPr>
              <a:t>find out what</a:t>
            </a:r>
            <a:r>
              <a:rPr lang="ja-JP" altLang="en-US" dirty="0">
                <a:latin typeface="Tahoma" charset="0"/>
              </a:rPr>
              <a:t>’</a:t>
            </a:r>
            <a:r>
              <a:rPr lang="en-US" dirty="0">
                <a:latin typeface="Tahoma" charset="0"/>
              </a:rPr>
              <a:t>s working and clone it (story: malnutrition)</a:t>
            </a:r>
          </a:p>
          <a:p>
            <a:pPr eaLnBrk="1" hangingPunct="1"/>
            <a:r>
              <a:rPr lang="en-US" dirty="0">
                <a:latin typeface="Tahoma" charset="0"/>
              </a:rPr>
              <a:t>Point to the </a:t>
            </a:r>
            <a:r>
              <a:rPr lang="en-US" dirty="0">
                <a:solidFill>
                  <a:srgbClr val="00FF00"/>
                </a:solidFill>
                <a:latin typeface="Tahoma" charset="0"/>
              </a:rPr>
              <a:t>Destinations: </a:t>
            </a:r>
            <a:r>
              <a:rPr lang="en-US" dirty="0">
                <a:latin typeface="Tahoma" charset="0"/>
              </a:rPr>
              <a:t>Know where you are heading and why </a:t>
            </a:r>
            <a:r>
              <a:rPr lang="en-US" dirty="0" smtClean="0">
                <a:latin typeface="Tahoma" charset="0"/>
              </a:rPr>
              <a:t>it’s </a:t>
            </a:r>
            <a:r>
              <a:rPr lang="en-US" dirty="0">
                <a:latin typeface="Tahoma" charset="0"/>
              </a:rPr>
              <a:t>worth </a:t>
            </a:r>
            <a:r>
              <a:rPr lang="en-US" dirty="0" smtClean="0">
                <a:latin typeface="Tahoma" charset="0"/>
              </a:rPr>
              <a:t>it </a:t>
            </a:r>
            <a:r>
              <a:rPr lang="en-US" dirty="0">
                <a:latin typeface="Tahoma" charset="0"/>
              </a:rPr>
              <a:t>(story: </a:t>
            </a:r>
            <a:r>
              <a:rPr lang="en-US" dirty="0" smtClean="0">
                <a:latin typeface="Tahoma" charset="0"/>
              </a:rPr>
              <a:t>destination card – ROUTE NHS, New Car)</a:t>
            </a:r>
            <a:endParaRPr lang="en-US" dirty="0">
              <a:latin typeface="Tahoma" charset="0"/>
            </a:endParaRPr>
          </a:p>
          <a:p>
            <a:pPr eaLnBrk="1" hangingPunct="1"/>
            <a:r>
              <a:rPr lang="en-US" dirty="0">
                <a:latin typeface="Tahoma" charset="0"/>
              </a:rPr>
              <a:t>Script the </a:t>
            </a:r>
            <a:r>
              <a:rPr lang="en-US" dirty="0">
                <a:solidFill>
                  <a:srgbClr val="00FF00"/>
                </a:solidFill>
                <a:latin typeface="Tahoma" charset="0"/>
              </a:rPr>
              <a:t>Critical Moves: </a:t>
            </a:r>
            <a:r>
              <a:rPr lang="en-US" dirty="0">
                <a:latin typeface="Tahoma" charset="0"/>
              </a:rPr>
              <a:t>Think Specific a-b-c (story: 125 </a:t>
            </a:r>
            <a:r>
              <a:rPr lang="en-US" dirty="0" smtClean="0">
                <a:latin typeface="Tahoma" charset="0"/>
              </a:rPr>
              <a:t>calls / month, </a:t>
            </a:r>
            <a:r>
              <a:rPr lang="en-US" dirty="0">
                <a:latin typeface="Tahoma" charset="0"/>
              </a:rPr>
              <a:t>cite colleagues </a:t>
            </a:r>
            <a:r>
              <a:rPr lang="en-US" dirty="0" smtClean="0">
                <a:latin typeface="Tahoma" charset="0"/>
              </a:rPr>
              <a:t>research)</a:t>
            </a:r>
            <a:endParaRPr lang="en-US" dirty="0">
              <a:latin typeface="Tahoma" charset="0"/>
            </a:endParaRPr>
          </a:p>
          <a:p>
            <a:pPr eaLnBrk="1" hangingPunct="1"/>
            <a:endParaRPr lang="en-US" dirty="0">
              <a:latin typeface="Tahoma" charset="0"/>
            </a:endParaRPr>
          </a:p>
        </p:txBody>
      </p:sp>
      <p:pic>
        <p:nvPicPr>
          <p:cNvPr id="22532" name="Picture 5" descr="4116583149_d29623c6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60985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14621"/>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z="4000" dirty="0">
                <a:latin typeface="Tahoma" charset="0"/>
              </a:rPr>
              <a:t>Direct the Elephant: </a:t>
            </a:r>
            <a:br>
              <a:rPr lang="en-US" sz="4000" dirty="0">
                <a:latin typeface="Tahoma" charset="0"/>
              </a:rPr>
            </a:br>
            <a:r>
              <a:rPr lang="en-US" sz="4000" dirty="0">
                <a:latin typeface="Tahoma" charset="0"/>
                <a:hlinkClick r:id="rId2"/>
              </a:rPr>
              <a:t>Putting Feelings First</a:t>
            </a:r>
            <a:endParaRPr lang="en-US" sz="4000" dirty="0">
              <a:latin typeface="Tahoma" charset="0"/>
            </a:endParaRPr>
          </a:p>
        </p:txBody>
      </p:sp>
      <p:sp>
        <p:nvSpPr>
          <p:cNvPr id="23555" name="Rectangle 7" descr="Rectangle: Click to edit Master text styles&#10;Second level&#10;Third level&#10;Fourth level&#10;Fifth level"/>
          <p:cNvSpPr>
            <a:spLocks noGrp="1" noChangeArrowheads="1"/>
          </p:cNvSpPr>
          <p:nvPr>
            <p:ph sz="quarter" idx="2"/>
          </p:nvPr>
        </p:nvSpPr>
        <p:spPr>
          <a:xfrm>
            <a:off x="381000" y="1828800"/>
            <a:ext cx="8382000" cy="2185988"/>
          </a:xfrm>
        </p:spPr>
        <p:txBody>
          <a:bodyPr/>
          <a:lstStyle/>
          <a:p>
            <a:pPr eaLnBrk="1" hangingPunct="1">
              <a:buFontTx/>
              <a:buNone/>
            </a:pPr>
            <a:r>
              <a:rPr lang="en-US" sz="2400" dirty="0">
                <a:latin typeface="Tahoma" charset="0"/>
              </a:rPr>
              <a:t>Our elephant is lazy and skittish: seeking short-term benefits </a:t>
            </a:r>
            <a:r>
              <a:rPr lang="en-US" sz="2400" dirty="0" smtClean="0">
                <a:latin typeface="Tahoma" charset="0"/>
              </a:rPr>
              <a:t>vs. </a:t>
            </a:r>
            <a:r>
              <a:rPr lang="en-US" sz="2400" dirty="0">
                <a:latin typeface="Tahoma" charset="0"/>
              </a:rPr>
              <a:t>short-term sacrifices to gain long-term </a:t>
            </a:r>
            <a:r>
              <a:rPr lang="en-US" sz="2400" dirty="0" smtClean="0">
                <a:latin typeface="Tahoma" charset="0"/>
              </a:rPr>
              <a:t>benefits.</a:t>
            </a:r>
            <a:endParaRPr lang="en-US" sz="2400" dirty="0">
              <a:latin typeface="Tahoma" charset="0"/>
            </a:endParaRPr>
          </a:p>
          <a:p>
            <a:pPr eaLnBrk="1" hangingPunct="1">
              <a:buFont typeface="Wingdings" charset="0"/>
              <a:buChar char="•"/>
            </a:pPr>
            <a:endParaRPr lang="en-US" sz="2400" dirty="0">
              <a:latin typeface="Tahoma" charset="0"/>
            </a:endParaRPr>
          </a:p>
        </p:txBody>
      </p:sp>
      <p:sp>
        <p:nvSpPr>
          <p:cNvPr id="23556" name="Rectangle 8" descr="Rectangle: Click to edit Master text styles&#10;Second level&#10;Third level&#10;Fourth level&#10;Fifth level"/>
          <p:cNvSpPr>
            <a:spLocks noGrp="1" noChangeArrowheads="1"/>
          </p:cNvSpPr>
          <p:nvPr>
            <p:ph sz="quarter" idx="3"/>
          </p:nvPr>
        </p:nvSpPr>
        <p:spPr>
          <a:xfrm>
            <a:off x="3200400" y="3048000"/>
            <a:ext cx="5943600" cy="3276600"/>
          </a:xfrm>
        </p:spPr>
        <p:txBody>
          <a:bodyPr/>
          <a:lstStyle/>
          <a:p>
            <a:pPr lvl="1" eaLnBrk="1" hangingPunct="1">
              <a:buFontTx/>
              <a:buNone/>
            </a:pPr>
            <a:r>
              <a:rPr lang="en-US" sz="2400" dirty="0">
                <a:latin typeface="Tahoma" charset="0"/>
              </a:rPr>
              <a:t>So MOTIVATE the Elephant:</a:t>
            </a:r>
          </a:p>
          <a:p>
            <a:pPr lvl="1" eaLnBrk="1" hangingPunct="1"/>
            <a:r>
              <a:rPr lang="en-US" sz="2400" dirty="0">
                <a:solidFill>
                  <a:srgbClr val="00FF00"/>
                </a:solidFill>
                <a:latin typeface="Tahoma" charset="0"/>
              </a:rPr>
              <a:t>Find the Feeling: </a:t>
            </a:r>
            <a:r>
              <a:rPr lang="en-US" sz="2400" dirty="0">
                <a:latin typeface="Tahoma" charset="0"/>
              </a:rPr>
              <a:t>Make people feel something (</a:t>
            </a:r>
            <a:r>
              <a:rPr lang="en-US" sz="2400" dirty="0">
                <a:solidFill>
                  <a:srgbClr val="FF0000"/>
                </a:solidFill>
                <a:latin typeface="Tahoma" charset="0"/>
              </a:rPr>
              <a:t>Red</a:t>
            </a:r>
            <a:r>
              <a:rPr lang="en-US" sz="2400" dirty="0">
                <a:latin typeface="Tahoma" charset="0"/>
              </a:rPr>
              <a:t> is fading)</a:t>
            </a:r>
          </a:p>
          <a:p>
            <a:pPr lvl="1" eaLnBrk="1" hangingPunct="1"/>
            <a:r>
              <a:rPr lang="en-US" sz="2400" dirty="0">
                <a:solidFill>
                  <a:srgbClr val="00FF00"/>
                </a:solidFill>
                <a:latin typeface="Tahoma" charset="0"/>
              </a:rPr>
              <a:t>Shrink the Change: </a:t>
            </a:r>
            <a:r>
              <a:rPr lang="en-US" sz="2400" dirty="0">
                <a:latin typeface="Tahoma" charset="0"/>
              </a:rPr>
              <a:t>Break down the change (Head-start car wash)</a:t>
            </a:r>
          </a:p>
          <a:p>
            <a:pPr lvl="1" eaLnBrk="1" hangingPunct="1"/>
            <a:r>
              <a:rPr lang="en-US" sz="2400" dirty="0">
                <a:solidFill>
                  <a:srgbClr val="00FF00"/>
                </a:solidFill>
                <a:latin typeface="Tahoma" charset="0"/>
              </a:rPr>
              <a:t>Grow your People: </a:t>
            </a:r>
            <a:r>
              <a:rPr lang="en-US" sz="2400" dirty="0">
                <a:latin typeface="Tahoma" charset="0"/>
              </a:rPr>
              <a:t>Cultivate a sense of identity  (ST. Lucia parrot)</a:t>
            </a:r>
          </a:p>
          <a:p>
            <a:pPr eaLnBrk="1" hangingPunct="1"/>
            <a:endParaRPr lang="en-US" sz="2400" dirty="0">
              <a:latin typeface="Tahoma" charset="0"/>
            </a:endParaRPr>
          </a:p>
        </p:txBody>
      </p:sp>
      <p:pic>
        <p:nvPicPr>
          <p:cNvPr id="23557" name="Picture 7" descr="https://encrypted-tbn0.gstatic.com/images?q=tbn:ANd9GcRqAELEH8gUw-FPHZtuU3Le0mIknRUIVbO5bLJBuhp9gZxyYn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352800"/>
            <a:ext cx="32051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386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Tahoma" charset="0"/>
              </a:rPr>
              <a:t>Shape the Path</a:t>
            </a:r>
          </a:p>
        </p:txBody>
      </p:sp>
      <p:sp>
        <p:nvSpPr>
          <p:cNvPr id="24579" name="Rectangle 4" descr="Rectangle: Click to edit Master text styles&#10;Second level&#10;Third level&#10;Fourth level&#10;Fifth level"/>
          <p:cNvSpPr>
            <a:spLocks noGrp="1" noChangeArrowheads="1"/>
          </p:cNvSpPr>
          <p:nvPr>
            <p:ph sz="half" idx="1"/>
          </p:nvPr>
        </p:nvSpPr>
        <p:spPr/>
        <p:txBody>
          <a:bodyPr/>
          <a:lstStyle/>
          <a:p>
            <a:pPr eaLnBrk="1" hangingPunct="1">
              <a:lnSpc>
                <a:spcPct val="90000"/>
              </a:lnSpc>
            </a:pPr>
            <a:endParaRPr lang="en-US" sz="2800" dirty="0">
              <a:latin typeface="Tahoma" charset="0"/>
            </a:endParaRPr>
          </a:p>
        </p:txBody>
      </p:sp>
      <p:sp>
        <p:nvSpPr>
          <p:cNvPr id="24580" name="Rectangle 3" descr="Rectangle: Click to edit Master text styles&#10;Second level&#10;Third level&#10;Fourth level&#10;Fifth level"/>
          <p:cNvSpPr>
            <a:spLocks noGrp="1" noChangeArrowheads="1"/>
          </p:cNvSpPr>
          <p:nvPr>
            <p:ph type="body" sz="half" idx="2"/>
          </p:nvPr>
        </p:nvSpPr>
        <p:spPr>
          <a:xfrm>
            <a:off x="3505200" y="1600200"/>
            <a:ext cx="5181600" cy="4525963"/>
          </a:xfrm>
        </p:spPr>
        <p:txBody>
          <a:bodyPr>
            <a:normAutofit fontScale="92500"/>
          </a:bodyPr>
          <a:lstStyle/>
          <a:p>
            <a:pPr eaLnBrk="1" hangingPunct="1">
              <a:lnSpc>
                <a:spcPct val="90000"/>
              </a:lnSpc>
            </a:pPr>
            <a:r>
              <a:rPr lang="en-US" sz="2800" dirty="0">
                <a:solidFill>
                  <a:srgbClr val="00FF00"/>
                </a:solidFill>
                <a:latin typeface="Tahoma" charset="0"/>
              </a:rPr>
              <a:t>Tweak the Environment: </a:t>
            </a:r>
            <a:r>
              <a:rPr lang="en-US" sz="2800" dirty="0">
                <a:latin typeface="Tahoma" charset="0"/>
              </a:rPr>
              <a:t>Change the situation (wearing safety glasses / cross the line)</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Build Habits:</a:t>
            </a:r>
            <a:r>
              <a:rPr lang="en-US" sz="2800" dirty="0">
                <a:solidFill>
                  <a:srgbClr val="FF0000"/>
                </a:solidFill>
                <a:latin typeface="Tahoma" charset="0"/>
              </a:rPr>
              <a:t> </a:t>
            </a:r>
            <a:r>
              <a:rPr lang="en-US" sz="2800" dirty="0">
                <a:latin typeface="Tahoma" charset="0"/>
              </a:rPr>
              <a:t>rider is not taxed (action triggers, meatless Mondays)</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Rally the Herd: </a:t>
            </a:r>
            <a:r>
              <a:rPr lang="en-US" sz="2800" dirty="0">
                <a:latin typeface="Tahoma" charset="0"/>
              </a:rPr>
              <a:t>Behaviour is contagious (majority of guests reuse their towel…)</a:t>
            </a:r>
          </a:p>
        </p:txBody>
      </p:sp>
      <p:pic>
        <p:nvPicPr>
          <p:cNvPr id="24581" name="Picture 8" descr="tree_lined_path_wollaton_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9527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enchanted_for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267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4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a:t>Commercial Break</a:t>
            </a:r>
          </a:p>
        </p:txBody>
      </p:sp>
      <p:sp>
        <p:nvSpPr>
          <p:cNvPr id="109571" name="Rectangle 3" descr="Rectangle: Click to edit Master text styles&#10;Second level&#10;Third level&#10;Fourth level&#10;Fifth level"/>
          <p:cNvSpPr>
            <a:spLocks noGrp="1" noChangeArrowheads="1"/>
          </p:cNvSpPr>
          <p:nvPr>
            <p:ph idx="1"/>
          </p:nvPr>
        </p:nvSpPr>
        <p:spPr/>
        <p:txBody>
          <a:bodyPr/>
          <a:lstStyle/>
          <a:p>
            <a:r>
              <a:rPr lang="en-US" dirty="0"/>
              <a:t>Think about what disturbs you, how you are being changed by the times in which we live, and how you can best cope with the times in which we </a:t>
            </a:r>
            <a:r>
              <a:rPr lang="en-US" dirty="0" smtClean="0"/>
              <a:t>live.</a:t>
            </a:r>
            <a:endParaRPr lang="en-US" dirty="0"/>
          </a:p>
        </p:txBody>
      </p:sp>
    </p:spTree>
    <p:extLst>
      <p:ext uri="{BB962C8B-B14F-4D97-AF65-F5344CB8AC3E}">
        <p14:creationId xmlns:p14="http://schemas.microsoft.com/office/powerpoint/2010/main" val="248620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algn="ctr"/>
            <a:r>
              <a:rPr lang="en-US" sz="4000" b="1"/>
              <a:t>Exploring personal readiness for Change</a:t>
            </a:r>
            <a:r>
              <a:rPr lang="en-US" sz="4000"/>
              <a:t> </a:t>
            </a:r>
          </a:p>
        </p:txBody>
      </p:sp>
      <p:sp>
        <p:nvSpPr>
          <p:cNvPr id="46083" name="Rectangle 3" descr="Rectangle: Click to edit Master text styles&#10;Second level&#10;Third level&#10;Fourth level&#10;Fifth level"/>
          <p:cNvSpPr>
            <a:spLocks noGrp="1" noChangeArrowheads="1"/>
          </p:cNvSpPr>
          <p:nvPr>
            <p:ph idx="1"/>
          </p:nvPr>
        </p:nvSpPr>
        <p:spPr>
          <a:xfrm>
            <a:off x="0" y="1417638"/>
            <a:ext cx="9144000" cy="4953000"/>
          </a:xfrm>
        </p:spPr>
        <p:txBody>
          <a:bodyPr/>
          <a:lstStyle/>
          <a:p>
            <a:pPr>
              <a:lnSpc>
                <a:spcPct val="90000"/>
              </a:lnSpc>
              <a:buFont typeface="Wingdings" pitchFamily="2" charset="2"/>
              <a:buNone/>
            </a:pPr>
            <a:r>
              <a:rPr lang="en-US" sz="2400" b="1" dirty="0"/>
              <a:t>		Tolerance for Change Test </a:t>
            </a:r>
          </a:p>
          <a:p>
            <a:pPr>
              <a:lnSpc>
                <a:spcPct val="90000"/>
              </a:lnSpc>
              <a:buFont typeface="Wingdings" pitchFamily="2" charset="2"/>
              <a:buNone/>
            </a:pPr>
            <a:r>
              <a:rPr lang="en-US" sz="2400" dirty="0"/>
              <a:t>		Please read the following statements.  Circle the letter that 	best describes how you would feel in response to each 	statement.</a:t>
            </a:r>
          </a:p>
          <a:p>
            <a:pPr>
              <a:lnSpc>
                <a:spcPct val="90000"/>
              </a:lnSpc>
            </a:pPr>
            <a:r>
              <a:rPr lang="en-US" sz="2400" dirty="0" smtClean="0"/>
              <a:t>A</a:t>
            </a:r>
            <a:r>
              <a:rPr lang="en-US" sz="2400" dirty="0"/>
              <a:t>	I would enjoy this very much, it’s </a:t>
            </a:r>
            <a:r>
              <a:rPr lang="en-US" sz="2400" b="1" dirty="0"/>
              <a:t>completely acceptable</a:t>
            </a:r>
          </a:p>
          <a:p>
            <a:pPr>
              <a:lnSpc>
                <a:spcPct val="90000"/>
              </a:lnSpc>
            </a:pPr>
            <a:r>
              <a:rPr lang="en-US" sz="2400" dirty="0"/>
              <a:t>B	This would be enjoyable and </a:t>
            </a:r>
            <a:r>
              <a:rPr lang="en-US" sz="2400" b="1" dirty="0"/>
              <a:t>acceptable</a:t>
            </a:r>
            <a:r>
              <a:rPr lang="en-US" sz="2400" dirty="0"/>
              <a:t> most of the time</a:t>
            </a:r>
          </a:p>
          <a:p>
            <a:pPr>
              <a:lnSpc>
                <a:spcPct val="90000"/>
              </a:lnSpc>
            </a:pPr>
            <a:r>
              <a:rPr lang="en-US" sz="2400" dirty="0"/>
              <a:t>C	I would have </a:t>
            </a:r>
            <a:r>
              <a:rPr lang="en-US" sz="2400" b="1" dirty="0"/>
              <a:t>no reaction</a:t>
            </a:r>
            <a:r>
              <a:rPr lang="en-US" sz="2400" dirty="0"/>
              <a:t> to this feature one way or 	</a:t>
            </a:r>
            <a:r>
              <a:rPr lang="en-US" sz="2400" dirty="0" smtClean="0"/>
              <a:t>  		another</a:t>
            </a:r>
            <a:endParaRPr lang="en-US" sz="2400" dirty="0"/>
          </a:p>
          <a:p>
            <a:pPr>
              <a:lnSpc>
                <a:spcPct val="90000"/>
              </a:lnSpc>
            </a:pPr>
            <a:r>
              <a:rPr lang="en-US" sz="2400" dirty="0"/>
              <a:t>D	This feature would be </a:t>
            </a:r>
            <a:r>
              <a:rPr lang="en-US" sz="2400" b="1" dirty="0"/>
              <a:t>somewhat unpleasant</a:t>
            </a:r>
            <a:r>
              <a:rPr lang="en-US" sz="2400" dirty="0"/>
              <a:t> for me</a:t>
            </a:r>
          </a:p>
          <a:p>
            <a:pPr>
              <a:lnSpc>
                <a:spcPct val="90000"/>
              </a:lnSpc>
            </a:pPr>
            <a:r>
              <a:rPr lang="en-US" sz="2400" dirty="0"/>
              <a:t>E	This feature would be </a:t>
            </a:r>
            <a:r>
              <a:rPr lang="en-US" sz="2400" b="1" dirty="0"/>
              <a:t>very unpleasant</a:t>
            </a:r>
            <a:r>
              <a:rPr lang="en-US" sz="2400" dirty="0"/>
              <a:t> for me</a:t>
            </a:r>
          </a:p>
        </p:txBody>
      </p:sp>
    </p:spTree>
    <p:extLst>
      <p:ext uri="{BB962C8B-B14F-4D97-AF65-F5344CB8AC3E}">
        <p14:creationId xmlns:p14="http://schemas.microsoft.com/office/powerpoint/2010/main" val="420074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457200" y="1508215"/>
            <a:ext cx="8229600" cy="4021317"/>
          </a:xfrm>
        </p:spPr>
        <p:txBody>
          <a:bodyPr>
            <a:normAutofit fontScale="85000" lnSpcReduction="20000"/>
          </a:bodyPr>
          <a:lstStyle/>
          <a:p>
            <a:r>
              <a:rPr lang="en-US" dirty="0" smtClean="0"/>
              <a:t>I would like to live in a foreign country for a while. </a:t>
            </a:r>
          </a:p>
          <a:p>
            <a:r>
              <a:rPr lang="en-US" dirty="0" smtClean="0"/>
              <a:t>It is more fun to tackle a complicated problem than to solve a simple one. </a:t>
            </a:r>
          </a:p>
          <a:p>
            <a:r>
              <a:rPr lang="en-US" dirty="0" smtClean="0"/>
              <a:t>What we are used to is always preferable to what is unfamiliar (R). </a:t>
            </a:r>
          </a:p>
          <a:p>
            <a:r>
              <a:rPr lang="en-US" dirty="0" smtClean="0"/>
              <a:t>Many of our most important decisions are based on insufficient information. </a:t>
            </a:r>
          </a:p>
          <a:p>
            <a:r>
              <a:rPr lang="en-US" dirty="0"/>
              <a:t>Teachers or supervisors who hand out vague assignments give one a chance to show initiative and originality.</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58</a:t>
            </a:fld>
            <a:endParaRPr lang="en-US"/>
          </a:p>
        </p:txBody>
      </p:sp>
    </p:spTree>
    <p:extLst>
      <p:ext uri="{BB962C8B-B14F-4D97-AF65-F5344CB8AC3E}">
        <p14:creationId xmlns:p14="http://schemas.microsoft.com/office/powerpoint/2010/main" val="2526139444"/>
      </p:ext>
    </p:extLst>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Individual Reactions to Change</a:t>
            </a:r>
          </a:p>
        </p:txBody>
      </p:sp>
      <p:sp>
        <p:nvSpPr>
          <p:cNvPr id="51203" name="Rectangle 3" descr="Rectangle: Click to edit Master text styles&#10;Second level&#10;Third level&#10;Fourth level&#10;Fifth level"/>
          <p:cNvSpPr>
            <a:spLocks noGrp="1" noChangeArrowheads="1"/>
          </p:cNvSpPr>
          <p:nvPr>
            <p:ph idx="1"/>
          </p:nvPr>
        </p:nvSpPr>
        <p:spPr>
          <a:xfrm>
            <a:off x="838200" y="1524000"/>
            <a:ext cx="7772400" cy="4114800"/>
          </a:xfrm>
        </p:spPr>
        <p:txBody>
          <a:bodyPr/>
          <a:lstStyle/>
          <a:p>
            <a:pPr marL="609600" indent="-609600">
              <a:buFont typeface="Wingdings" pitchFamily="2" charset="2"/>
              <a:buNone/>
            </a:pPr>
            <a:r>
              <a:rPr lang="en-US" dirty="0" smtClean="0"/>
              <a:t>4 Stages</a:t>
            </a:r>
            <a:r>
              <a:rPr lang="en-US" dirty="0"/>
              <a:t>:</a:t>
            </a:r>
          </a:p>
          <a:p>
            <a:pPr marL="609600" indent="-609600">
              <a:buFont typeface="Wingdings" pitchFamily="2" charset="2"/>
              <a:buAutoNum type="arabicPeriod"/>
            </a:pPr>
            <a:r>
              <a:rPr lang="en-US" dirty="0"/>
              <a:t>Shock – perceive it as a threat</a:t>
            </a:r>
          </a:p>
          <a:p>
            <a:pPr marL="609600" indent="-609600">
              <a:buFont typeface="Wingdings" pitchFamily="2" charset="2"/>
              <a:buAutoNum type="arabicPeriod"/>
            </a:pPr>
            <a:r>
              <a:rPr lang="en-US" dirty="0"/>
              <a:t>Defensive – cling to old ways</a:t>
            </a:r>
          </a:p>
        </p:txBody>
      </p:sp>
      <p:grpSp>
        <p:nvGrpSpPr>
          <p:cNvPr id="51204" name="Group 4"/>
          <p:cNvGrpSpPr>
            <a:grpSpLocks/>
          </p:cNvGrpSpPr>
          <p:nvPr/>
        </p:nvGrpSpPr>
        <p:grpSpPr bwMode="auto">
          <a:xfrm>
            <a:off x="808393" y="3433763"/>
            <a:ext cx="7591936" cy="3248025"/>
            <a:chOff x="377" y="1862"/>
            <a:chExt cx="3589" cy="2728"/>
          </a:xfrm>
        </p:grpSpPr>
        <p:sp>
          <p:nvSpPr>
            <p:cNvPr id="51205" name="Rectangle 5"/>
            <p:cNvSpPr>
              <a:spLocks noChangeArrowheads="1"/>
            </p:cNvSpPr>
            <p:nvPr/>
          </p:nvSpPr>
          <p:spPr bwMode="auto">
            <a:xfrm>
              <a:off x="377" y="1862"/>
              <a:ext cx="1022"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 Confidence</a:t>
              </a:r>
            </a:p>
          </p:txBody>
        </p:sp>
        <p:sp>
          <p:nvSpPr>
            <p:cNvPr id="51206" name="Rectangle 6"/>
            <p:cNvSpPr>
              <a:spLocks noChangeArrowheads="1"/>
            </p:cNvSpPr>
            <p:nvPr/>
          </p:nvSpPr>
          <p:spPr bwMode="auto">
            <a:xfrm>
              <a:off x="2976" y="2048"/>
              <a:ext cx="894"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Disrupted Habits</a:t>
              </a:r>
            </a:p>
          </p:txBody>
        </p:sp>
        <p:sp>
          <p:nvSpPr>
            <p:cNvPr id="51207" name="Rectangle 7"/>
            <p:cNvSpPr>
              <a:spLocks noChangeArrowheads="1"/>
            </p:cNvSpPr>
            <p:nvPr/>
          </p:nvSpPr>
          <p:spPr bwMode="auto">
            <a:xfrm>
              <a:off x="552" y="3446"/>
              <a:ext cx="706"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Fear of </a:t>
              </a:r>
            </a:p>
            <a:p>
              <a:pPr algn="ctr" eaLnBrk="0" hangingPunct="0"/>
              <a:r>
                <a:rPr lang="en-US" dirty="0">
                  <a:solidFill>
                    <a:srgbClr val="FFFF00"/>
                  </a:solidFill>
                </a:rPr>
                <a:t>the unknown</a:t>
              </a:r>
            </a:p>
          </p:txBody>
        </p:sp>
        <p:sp>
          <p:nvSpPr>
            <p:cNvPr id="51208" name="Rectangle 8"/>
            <p:cNvSpPr>
              <a:spLocks noChangeArrowheads="1"/>
            </p:cNvSpPr>
            <p:nvPr/>
          </p:nvSpPr>
          <p:spPr bwMode="auto">
            <a:xfrm>
              <a:off x="1960" y="4047"/>
              <a:ext cx="440"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a:t>
              </a:r>
            </a:p>
            <a:p>
              <a:pPr algn="ctr" eaLnBrk="0" hangingPunct="0"/>
              <a:r>
                <a:rPr lang="en-US" dirty="0">
                  <a:solidFill>
                    <a:srgbClr val="FFFF00"/>
                  </a:solidFill>
                </a:rPr>
                <a:t>Face</a:t>
              </a:r>
            </a:p>
          </p:txBody>
        </p:sp>
        <p:sp>
          <p:nvSpPr>
            <p:cNvPr id="51209" name="Rectangle 9"/>
            <p:cNvSpPr>
              <a:spLocks noChangeArrowheads="1"/>
            </p:cNvSpPr>
            <p:nvPr/>
          </p:nvSpPr>
          <p:spPr bwMode="auto">
            <a:xfrm>
              <a:off x="3084" y="3446"/>
              <a:ext cx="882"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Loss of Control /</a:t>
              </a:r>
            </a:p>
            <a:p>
              <a:pPr eaLnBrk="0" hangingPunct="0"/>
              <a:r>
                <a:rPr lang="en-US" dirty="0">
                  <a:solidFill>
                    <a:srgbClr val="FFFF00"/>
                  </a:solidFill>
                </a:rPr>
                <a:t>Security</a:t>
              </a:r>
            </a:p>
          </p:txBody>
        </p:sp>
        <p:sp>
          <p:nvSpPr>
            <p:cNvPr id="51210" name="Oval 10"/>
            <p:cNvSpPr>
              <a:spLocks noChangeArrowheads="1"/>
            </p:cNvSpPr>
            <p:nvPr/>
          </p:nvSpPr>
          <p:spPr bwMode="auto">
            <a:xfrm>
              <a:off x="1612" y="2452"/>
              <a:ext cx="1096" cy="10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Rectangle 11"/>
            <p:cNvSpPr>
              <a:spLocks noChangeArrowheads="1"/>
            </p:cNvSpPr>
            <p:nvPr/>
          </p:nvSpPr>
          <p:spPr bwMode="auto">
            <a:xfrm>
              <a:off x="1840" y="2626"/>
              <a:ext cx="640" cy="5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sz="2000" dirty="0">
                  <a:solidFill>
                    <a:srgbClr val="FFFF00"/>
                  </a:solidFill>
                </a:rPr>
                <a:t>Individual</a:t>
              </a:r>
            </a:p>
            <a:p>
              <a:pPr eaLnBrk="0" hangingPunct="0"/>
              <a:r>
                <a:rPr lang="en-US" sz="2000" dirty="0">
                  <a:solidFill>
                    <a:srgbClr val="FFFF00"/>
                  </a:solidFill>
                </a:rPr>
                <a:t>resistance</a:t>
              </a:r>
            </a:p>
          </p:txBody>
        </p:sp>
        <p:sp>
          <p:nvSpPr>
            <p:cNvPr id="51212" name="Line 12"/>
            <p:cNvSpPr>
              <a:spLocks noChangeShapeType="1"/>
            </p:cNvSpPr>
            <p:nvPr/>
          </p:nvSpPr>
          <p:spPr bwMode="auto">
            <a:xfrm flipH="1" flipV="1">
              <a:off x="2688" y="3336"/>
              <a:ext cx="408" cy="216"/>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Line 13"/>
            <p:cNvSpPr>
              <a:spLocks noChangeShapeType="1"/>
            </p:cNvSpPr>
            <p:nvPr/>
          </p:nvSpPr>
          <p:spPr bwMode="auto">
            <a:xfrm>
              <a:off x="1368" y="2496"/>
              <a:ext cx="240" cy="240"/>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Line 14"/>
            <p:cNvSpPr>
              <a:spLocks noChangeShapeType="1"/>
            </p:cNvSpPr>
            <p:nvPr/>
          </p:nvSpPr>
          <p:spPr bwMode="auto">
            <a:xfrm flipV="1">
              <a:off x="1272" y="3312"/>
              <a:ext cx="312" cy="312"/>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Line 15"/>
            <p:cNvSpPr>
              <a:spLocks noChangeShapeType="1"/>
            </p:cNvSpPr>
            <p:nvPr/>
          </p:nvSpPr>
          <p:spPr bwMode="auto">
            <a:xfrm flipV="1">
              <a:off x="2160" y="3648"/>
              <a:ext cx="0" cy="40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Line 16"/>
            <p:cNvSpPr>
              <a:spLocks noChangeShapeType="1"/>
            </p:cNvSpPr>
            <p:nvPr/>
          </p:nvSpPr>
          <p:spPr bwMode="auto">
            <a:xfrm flipH="1">
              <a:off x="2688" y="2328"/>
              <a:ext cx="288" cy="28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7330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74638"/>
            <a:ext cx="8686800" cy="1143000"/>
          </a:xfrm>
        </p:spPr>
        <p:txBody>
          <a:bodyPr/>
          <a:lstStyle/>
          <a:p>
            <a:r>
              <a:rPr lang="en-US" dirty="0" smtClean="0"/>
              <a:t>What </a:t>
            </a:r>
            <a:r>
              <a:rPr lang="en-US" dirty="0"/>
              <a:t>is organizational change?</a:t>
            </a:r>
          </a:p>
        </p:txBody>
      </p:sp>
      <p:sp>
        <p:nvSpPr>
          <p:cNvPr id="84995" name="Rectangle 3"/>
          <p:cNvSpPr>
            <a:spLocks noGrp="1" noChangeArrowheads="1"/>
          </p:cNvSpPr>
          <p:nvPr>
            <p:ph type="body" idx="1"/>
          </p:nvPr>
        </p:nvSpPr>
        <p:spPr>
          <a:xfrm>
            <a:off x="685800" y="1524000"/>
            <a:ext cx="8229600" cy="4495800"/>
          </a:xfrm>
        </p:spPr>
        <p:txBody>
          <a:bodyPr/>
          <a:lstStyle/>
          <a:p>
            <a:pPr algn="ctr">
              <a:buFontTx/>
              <a:buNone/>
            </a:pPr>
            <a:endParaRPr lang="en-US" dirty="0"/>
          </a:p>
          <a:p>
            <a:r>
              <a:rPr lang="en-US" b="1" dirty="0"/>
              <a:t>Organizational change</a:t>
            </a:r>
            <a:r>
              <a:rPr lang="en-US" dirty="0"/>
              <a:t> occurs when an organization </a:t>
            </a:r>
            <a:r>
              <a:rPr lang="en-US" sz="3600" b="1" dirty="0">
                <a:solidFill>
                  <a:srgbClr val="FFFF00"/>
                </a:solidFill>
              </a:rPr>
              <a:t>restructures resources</a:t>
            </a:r>
            <a:r>
              <a:rPr lang="en-US" sz="3600" dirty="0">
                <a:solidFill>
                  <a:srgbClr val="FFFF00"/>
                </a:solidFill>
              </a:rPr>
              <a:t> </a:t>
            </a:r>
            <a:r>
              <a:rPr lang="en-US" dirty="0"/>
              <a:t>to create value and improve effectiveness. </a:t>
            </a:r>
          </a:p>
        </p:txBody>
      </p:sp>
      <p:pic>
        <p:nvPicPr>
          <p:cNvPr id="1026" name="Picture 2" descr="C:\Users\bwright\Desktop\banner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693778"/>
            <a:ext cx="4930923" cy="154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561"/>
      </p:ext>
    </p:extLst>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Individual Reactions</a:t>
            </a:r>
          </a:p>
        </p:txBody>
      </p:sp>
      <p:sp>
        <p:nvSpPr>
          <p:cNvPr id="77827" name="Rectangle 3" descr="Rectangle: Click to edit Master text styles&#10;Second level&#10;Third level&#10;Fourth level&#10;Fifth level"/>
          <p:cNvSpPr>
            <a:spLocks noGrp="1" noChangeArrowheads="1"/>
          </p:cNvSpPr>
          <p:nvPr>
            <p:ph idx="1"/>
          </p:nvPr>
        </p:nvSpPr>
        <p:spPr/>
        <p:txBody>
          <a:bodyPr/>
          <a:lstStyle/>
          <a:p>
            <a:pPr marL="609600" indent="-609600">
              <a:buFont typeface="Wingdings" pitchFamily="2" charset="2"/>
              <a:buNone/>
            </a:pPr>
            <a:r>
              <a:rPr lang="en-US" dirty="0"/>
              <a:t>3.	Acknowledgement – sense of grief and sadness but start to be open to making things work</a:t>
            </a:r>
          </a:p>
          <a:p>
            <a:pPr marL="609600" indent="-609600">
              <a:buFont typeface="Wingdings" pitchFamily="2" charset="2"/>
              <a:buAutoNum type="arabicPeriod" startAt="4"/>
            </a:pPr>
            <a:r>
              <a:rPr lang="en-US" dirty="0" smtClean="0"/>
              <a:t>Adaptation </a:t>
            </a:r>
            <a:r>
              <a:rPr lang="en-US" dirty="0"/>
              <a:t>and Change – ready to establish new routines and help others</a:t>
            </a:r>
            <a:r>
              <a:rPr lang="en-US" dirty="0" smtClean="0"/>
              <a:t>.</a:t>
            </a:r>
          </a:p>
          <a:p>
            <a:pPr marL="609600" indent="-609600">
              <a:buFont typeface="Wingdings" pitchFamily="2" charset="2"/>
              <a:buAutoNum type="arabicPeriod" startAt="4"/>
            </a:pPr>
            <a:endParaRPr lang="en-US" dirty="0"/>
          </a:p>
          <a:p>
            <a:pPr marL="609600" indent="-609600">
              <a:buFont typeface="Wingdings" pitchFamily="2" charset="2"/>
              <a:buAutoNum type="arabicPeriod" startAt="4"/>
            </a:pPr>
            <a:endParaRPr lang="en-US" dirty="0" smtClean="0"/>
          </a:p>
          <a:p>
            <a:pPr marL="0" indent="0">
              <a:buNone/>
            </a:pPr>
            <a:r>
              <a:rPr lang="en-US" dirty="0" smtClean="0"/>
              <a:t>Knowing how to deal with this …</a:t>
            </a:r>
            <a:endParaRPr lang="en-US" dirty="0"/>
          </a:p>
        </p:txBody>
      </p:sp>
    </p:spTree>
    <p:extLst>
      <p:ext uri="{BB962C8B-B14F-4D97-AF65-F5344CB8AC3E}">
        <p14:creationId xmlns:p14="http://schemas.microsoft.com/office/powerpoint/2010/main" val="59589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274638"/>
            <a:ext cx="8534400" cy="1143000"/>
          </a:xfrm>
        </p:spPr>
        <p:txBody>
          <a:bodyPr/>
          <a:lstStyle/>
          <a:p>
            <a:r>
              <a:rPr lang="en-US" sz="4000" dirty="0" smtClean="0">
                <a:solidFill>
                  <a:srgbClr val="00FF00"/>
                </a:solidFill>
              </a:rPr>
              <a:t>6) Manage:</a:t>
            </a:r>
            <a:r>
              <a:rPr lang="en-US" sz="4000" dirty="0" smtClean="0"/>
              <a:t> Cynicism </a:t>
            </a:r>
            <a:r>
              <a:rPr lang="en-US" sz="4000" dirty="0"/>
              <a:t>about Change</a:t>
            </a:r>
            <a:br>
              <a:rPr lang="en-US" sz="4000" dirty="0"/>
            </a:br>
            <a:endParaRPr lang="en-US" sz="2800" dirty="0"/>
          </a:p>
        </p:txBody>
      </p:sp>
      <p:sp>
        <p:nvSpPr>
          <p:cNvPr id="78851" name="Rectangle 3"/>
          <p:cNvSpPr>
            <a:spLocks noGrp="1" noChangeArrowheads="1"/>
          </p:cNvSpPr>
          <p:nvPr>
            <p:ph type="body" idx="1"/>
          </p:nvPr>
        </p:nvSpPr>
        <p:spPr>
          <a:xfrm>
            <a:off x="0" y="1600200"/>
            <a:ext cx="9144000" cy="4525963"/>
          </a:xfrm>
        </p:spPr>
        <p:txBody>
          <a:bodyPr/>
          <a:lstStyle/>
          <a:p>
            <a:pPr>
              <a:lnSpc>
                <a:spcPct val="90000"/>
              </a:lnSpc>
            </a:pPr>
            <a:r>
              <a:rPr lang="en-US" sz="2800" dirty="0"/>
              <a:t>25-40% will respond cynically to the next change </a:t>
            </a:r>
          </a:p>
          <a:p>
            <a:pPr>
              <a:lnSpc>
                <a:spcPct val="90000"/>
              </a:lnSpc>
            </a:pPr>
            <a:r>
              <a:rPr lang="en-US" sz="2800" dirty="0"/>
              <a:t>Why? </a:t>
            </a:r>
          </a:p>
          <a:p>
            <a:pPr lvl="1">
              <a:lnSpc>
                <a:spcPct val="90000"/>
              </a:lnSpc>
            </a:pPr>
            <a:r>
              <a:rPr lang="en-US" sz="2400" dirty="0">
                <a:solidFill>
                  <a:srgbClr val="66CCFF"/>
                </a:solidFill>
              </a:rPr>
              <a:t>Uninformed – lack of communication</a:t>
            </a:r>
          </a:p>
          <a:p>
            <a:pPr lvl="2">
              <a:lnSpc>
                <a:spcPct val="90000"/>
              </a:lnSpc>
            </a:pPr>
            <a:r>
              <a:rPr lang="en-US" sz="2000" dirty="0" smtClean="0"/>
              <a:t>Action: </a:t>
            </a:r>
            <a:r>
              <a:rPr lang="en-US" sz="2000" dirty="0" smtClean="0">
                <a:solidFill>
                  <a:srgbClr val="FFFF00"/>
                </a:solidFill>
              </a:rPr>
              <a:t>Over-communicate</a:t>
            </a:r>
            <a:r>
              <a:rPr lang="en-US" sz="2000" dirty="0" smtClean="0"/>
              <a:t> </a:t>
            </a:r>
            <a:r>
              <a:rPr lang="en-US" sz="2000" dirty="0"/>
              <a:t>– credible spokespersons, positive messages, multiple channels / repetition, two-way </a:t>
            </a:r>
            <a:r>
              <a:rPr lang="en-US" sz="2000" dirty="0" smtClean="0"/>
              <a:t>communication, </a:t>
            </a:r>
            <a:r>
              <a:rPr lang="en-US" sz="2000" dirty="0">
                <a:solidFill>
                  <a:srgbClr val="FFFF00"/>
                </a:solidFill>
              </a:rPr>
              <a:t>F</a:t>
            </a:r>
            <a:r>
              <a:rPr lang="en-US" sz="2000" dirty="0" smtClean="0">
                <a:solidFill>
                  <a:srgbClr val="FFFF00"/>
                </a:solidFill>
              </a:rPr>
              <a:t>ind the Feeling</a:t>
            </a:r>
            <a:endParaRPr lang="en-US" sz="2000" dirty="0">
              <a:solidFill>
                <a:srgbClr val="FFFF00"/>
              </a:solidFill>
            </a:endParaRPr>
          </a:p>
          <a:p>
            <a:pPr lvl="1">
              <a:lnSpc>
                <a:spcPct val="90000"/>
              </a:lnSpc>
            </a:pPr>
            <a:r>
              <a:rPr lang="en-US" sz="2400" dirty="0">
                <a:solidFill>
                  <a:srgbClr val="66CCFF"/>
                </a:solidFill>
              </a:rPr>
              <a:t>Previous experience</a:t>
            </a:r>
          </a:p>
          <a:p>
            <a:pPr lvl="2">
              <a:lnSpc>
                <a:spcPct val="90000"/>
              </a:lnSpc>
            </a:pPr>
            <a:r>
              <a:rPr lang="en-US" sz="2000" dirty="0" smtClean="0"/>
              <a:t>Action: </a:t>
            </a:r>
            <a:r>
              <a:rPr lang="en-US" sz="2000" dirty="0" smtClean="0">
                <a:solidFill>
                  <a:srgbClr val="FFFF00"/>
                </a:solidFill>
              </a:rPr>
              <a:t>Deal </a:t>
            </a:r>
            <a:r>
              <a:rPr lang="en-US" sz="2000" dirty="0">
                <a:solidFill>
                  <a:srgbClr val="FFFF00"/>
                </a:solidFill>
              </a:rPr>
              <a:t>with the past</a:t>
            </a:r>
          </a:p>
          <a:p>
            <a:pPr lvl="1">
              <a:lnSpc>
                <a:spcPct val="90000"/>
              </a:lnSpc>
            </a:pPr>
            <a:r>
              <a:rPr lang="en-US" sz="2400" dirty="0">
                <a:solidFill>
                  <a:srgbClr val="66CCFF"/>
                </a:solidFill>
              </a:rPr>
              <a:t>Negative disposition</a:t>
            </a:r>
          </a:p>
          <a:p>
            <a:pPr lvl="2">
              <a:lnSpc>
                <a:spcPct val="90000"/>
              </a:lnSpc>
            </a:pPr>
            <a:r>
              <a:rPr lang="en-US" sz="2000" dirty="0" smtClean="0"/>
              <a:t>Action: </a:t>
            </a:r>
            <a:r>
              <a:rPr lang="en-US" sz="2000" dirty="0" smtClean="0">
                <a:solidFill>
                  <a:srgbClr val="FFFF00"/>
                </a:solidFill>
              </a:rPr>
              <a:t>Hire well</a:t>
            </a:r>
            <a:endParaRPr lang="en-US" sz="2000" dirty="0"/>
          </a:p>
          <a:p>
            <a:pPr lvl="2">
              <a:lnSpc>
                <a:spcPct val="90000"/>
              </a:lnSpc>
            </a:pPr>
            <a:r>
              <a:rPr lang="en-US" sz="2000" dirty="0" smtClean="0"/>
              <a:t>Action: </a:t>
            </a:r>
            <a:r>
              <a:rPr lang="en-US" sz="2000" dirty="0" smtClean="0">
                <a:solidFill>
                  <a:srgbClr val="FFFF00"/>
                </a:solidFill>
              </a:rPr>
              <a:t>See </a:t>
            </a:r>
            <a:r>
              <a:rPr lang="en-US" sz="2000" dirty="0">
                <a:solidFill>
                  <a:srgbClr val="FFFF00"/>
                </a:solidFill>
              </a:rPr>
              <a:t>world from employees perspective</a:t>
            </a:r>
          </a:p>
          <a:p>
            <a:pPr lvl="1">
              <a:lnSpc>
                <a:spcPct val="90000"/>
              </a:lnSpc>
            </a:pPr>
            <a:r>
              <a:rPr lang="en-US" sz="2400" dirty="0">
                <a:solidFill>
                  <a:srgbClr val="66CCFF"/>
                </a:solidFill>
              </a:rPr>
              <a:t>Lack of opportunity to be involved</a:t>
            </a:r>
          </a:p>
          <a:p>
            <a:pPr lvl="2">
              <a:lnSpc>
                <a:spcPct val="90000"/>
              </a:lnSpc>
            </a:pPr>
            <a:r>
              <a:rPr lang="en-US" sz="2000" dirty="0" smtClean="0"/>
              <a:t>Action: </a:t>
            </a:r>
            <a:r>
              <a:rPr lang="en-US" sz="2000" dirty="0" smtClean="0">
                <a:solidFill>
                  <a:srgbClr val="FFFF00"/>
                </a:solidFill>
              </a:rPr>
              <a:t>Keep </a:t>
            </a:r>
            <a:r>
              <a:rPr lang="en-US" sz="2000" dirty="0">
                <a:solidFill>
                  <a:srgbClr val="FFFF00"/>
                </a:solidFill>
              </a:rPr>
              <a:t>them involved </a:t>
            </a:r>
            <a:r>
              <a:rPr lang="en-US" sz="2000" dirty="0" smtClean="0"/>
              <a:t>– ask </a:t>
            </a:r>
            <a:r>
              <a:rPr lang="en-US" sz="2000" dirty="0"/>
              <a:t>for input</a:t>
            </a:r>
          </a:p>
        </p:txBody>
      </p:sp>
    </p:spTree>
    <p:extLst>
      <p:ext uri="{BB962C8B-B14F-4D97-AF65-F5344CB8AC3E}">
        <p14:creationId xmlns:p14="http://schemas.microsoft.com/office/powerpoint/2010/main" val="522369858"/>
      </p:ext>
    </p:extLst>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solidFill>
            <a:schemeClr val="bg1"/>
          </a:solidFill>
        </p:spPr>
        <p:txBody>
          <a:bodyPr/>
          <a:lstStyle/>
          <a:p>
            <a:r>
              <a:rPr lang="en-US" dirty="0" smtClean="0">
                <a:solidFill>
                  <a:schemeClr val="folHlink"/>
                </a:solidFill>
              </a:rPr>
              <a:t>Random Reminders and Insights …</a:t>
            </a:r>
            <a:endParaRPr lang="en-US" dirty="0">
              <a:solidFill>
                <a:schemeClr val="folHlink"/>
              </a:solidFill>
            </a:endParaRPr>
          </a:p>
        </p:txBody>
      </p:sp>
      <p:sp>
        <p:nvSpPr>
          <p:cNvPr id="178179" name="Rectangle 3" descr="Rectangle: Click to edit Master text styles&#10;Second level&#10;Third level&#10;Fourth level&#10;Fifth level"/>
          <p:cNvSpPr>
            <a:spLocks noGrp="1" noChangeArrowheads="1"/>
          </p:cNvSpPr>
          <p:nvPr>
            <p:ph idx="1"/>
          </p:nvPr>
        </p:nvSpPr>
        <p:spPr>
          <a:xfrm>
            <a:off x="0" y="1905000"/>
            <a:ext cx="9144000" cy="4495800"/>
          </a:xfrm>
          <a:solidFill>
            <a:schemeClr val="bg1"/>
          </a:solidFill>
        </p:spPr>
        <p:txBody>
          <a:bodyPr/>
          <a:lstStyle/>
          <a:p>
            <a:pPr>
              <a:lnSpc>
                <a:spcPct val="90000"/>
              </a:lnSpc>
            </a:pPr>
            <a:r>
              <a:rPr lang="en-US" sz="2800" dirty="0">
                <a:solidFill>
                  <a:srgbClr val="00FF00"/>
                </a:solidFill>
              </a:rPr>
              <a:t>Arouse dissatisfaction with the current state</a:t>
            </a:r>
          </a:p>
          <a:p>
            <a:pPr lvl="1">
              <a:lnSpc>
                <a:spcPct val="90000"/>
              </a:lnSpc>
            </a:pPr>
            <a:r>
              <a:rPr lang="en-US" sz="2400" dirty="0">
                <a:solidFill>
                  <a:srgbClr val="FFFF00"/>
                </a:solidFill>
              </a:rPr>
              <a:t>tell them about deficiencies in organization</a:t>
            </a:r>
          </a:p>
          <a:p>
            <a:pPr>
              <a:lnSpc>
                <a:spcPct val="90000"/>
              </a:lnSpc>
            </a:pPr>
            <a:r>
              <a:rPr lang="en-US" sz="2800" dirty="0" smtClean="0">
                <a:solidFill>
                  <a:srgbClr val="00FF00"/>
                </a:solidFill>
              </a:rPr>
              <a:t>Use </a:t>
            </a:r>
            <a:r>
              <a:rPr lang="en-US" sz="2800" dirty="0">
                <a:solidFill>
                  <a:srgbClr val="00FF00"/>
                </a:solidFill>
              </a:rPr>
              <a:t>participation in decision making</a:t>
            </a:r>
          </a:p>
          <a:p>
            <a:pPr lvl="1">
              <a:lnSpc>
                <a:spcPct val="90000"/>
              </a:lnSpc>
            </a:pPr>
            <a:r>
              <a:rPr lang="en-US" sz="2400" dirty="0">
                <a:solidFill>
                  <a:srgbClr val="FFFF00"/>
                </a:solidFill>
              </a:rPr>
              <a:t>get people involved </a:t>
            </a:r>
          </a:p>
          <a:p>
            <a:pPr>
              <a:lnSpc>
                <a:spcPct val="90000"/>
              </a:lnSpc>
            </a:pPr>
            <a:r>
              <a:rPr lang="en-US" sz="2800" dirty="0">
                <a:solidFill>
                  <a:srgbClr val="00FF00"/>
                </a:solidFill>
              </a:rPr>
              <a:t>Build in </a:t>
            </a:r>
            <a:r>
              <a:rPr lang="en-US" sz="2800" dirty="0">
                <a:solidFill>
                  <a:srgbClr val="00FF00"/>
                </a:solidFill>
                <a:hlinkClick r:id="rId3"/>
              </a:rPr>
              <a:t>rewards</a:t>
            </a:r>
            <a:endParaRPr lang="en-US" sz="2800" dirty="0">
              <a:solidFill>
                <a:srgbClr val="00FF00"/>
              </a:solidFill>
            </a:endParaRPr>
          </a:p>
          <a:p>
            <a:pPr lvl="1">
              <a:lnSpc>
                <a:spcPct val="90000"/>
              </a:lnSpc>
            </a:pPr>
            <a:r>
              <a:rPr lang="en-US" sz="2400" dirty="0">
                <a:solidFill>
                  <a:srgbClr val="FFFF00"/>
                </a:solidFill>
              </a:rPr>
              <a:t>tie rewards to change/use recognition, status symbols, praise to get people to go along</a:t>
            </a:r>
          </a:p>
        </p:txBody>
      </p:sp>
    </p:spTree>
    <p:extLst>
      <p:ext uri="{BB962C8B-B14F-4D97-AF65-F5344CB8AC3E}">
        <p14:creationId xmlns:p14="http://schemas.microsoft.com/office/powerpoint/2010/main" val="37938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47645" y="281796"/>
            <a:ext cx="6750170" cy="1143000"/>
          </a:xfrm>
          <a:solidFill>
            <a:schemeClr val="bg1"/>
          </a:solidFill>
        </p:spPr>
        <p:txBody>
          <a:bodyPr/>
          <a:lstStyle/>
          <a:p>
            <a:pPr algn="ctr"/>
            <a:r>
              <a:rPr lang="en-US" dirty="0" smtClean="0">
                <a:solidFill>
                  <a:schemeClr val="folHlink"/>
                </a:solidFill>
              </a:rPr>
              <a:t>Additional …</a:t>
            </a:r>
            <a:endParaRPr lang="en-US" dirty="0">
              <a:solidFill>
                <a:schemeClr val="folHlink"/>
              </a:solidFill>
            </a:endParaRPr>
          </a:p>
        </p:txBody>
      </p:sp>
      <p:sp>
        <p:nvSpPr>
          <p:cNvPr id="180227" name="Rectangle 3" descr="Rectangle: Click to edit Master text styles&#10;Second level&#10;Third level&#10;Fourth level&#10;Fifth level"/>
          <p:cNvSpPr>
            <a:spLocks noGrp="1" noChangeArrowheads="1"/>
          </p:cNvSpPr>
          <p:nvPr>
            <p:ph idx="1"/>
          </p:nvPr>
        </p:nvSpPr>
        <p:spPr>
          <a:xfrm>
            <a:off x="77637" y="1628955"/>
            <a:ext cx="8971471" cy="4686300"/>
          </a:xfrm>
          <a:solidFill>
            <a:schemeClr val="bg1"/>
          </a:solidFill>
        </p:spPr>
        <p:txBody>
          <a:bodyPr/>
          <a:lstStyle/>
          <a:p>
            <a:r>
              <a:rPr lang="en-US" sz="2800" dirty="0">
                <a:solidFill>
                  <a:srgbClr val="00FF00"/>
                </a:solidFill>
              </a:rPr>
              <a:t>Establish goals</a:t>
            </a:r>
          </a:p>
          <a:p>
            <a:pPr lvl="1"/>
            <a:r>
              <a:rPr lang="en-US" sz="2400" dirty="0">
                <a:solidFill>
                  <a:schemeClr val="folHlink"/>
                </a:solidFill>
              </a:rPr>
              <a:t>e.g. achieve retention targets at end of next year</a:t>
            </a:r>
          </a:p>
          <a:p>
            <a:r>
              <a:rPr lang="en-US" sz="2800" dirty="0">
                <a:solidFill>
                  <a:srgbClr val="00FF00"/>
                </a:solidFill>
              </a:rPr>
              <a:t>Institute smaller, acceptable changes that reinforce and support change</a:t>
            </a:r>
          </a:p>
          <a:p>
            <a:pPr lvl="1"/>
            <a:r>
              <a:rPr lang="en-US" sz="2400" dirty="0">
                <a:solidFill>
                  <a:schemeClr val="folHlink"/>
                </a:solidFill>
              </a:rPr>
              <a:t>e.g. procedures and rules, job descriptions, reporting relationships</a:t>
            </a:r>
          </a:p>
          <a:p>
            <a:r>
              <a:rPr lang="en-US" sz="2800" dirty="0">
                <a:solidFill>
                  <a:srgbClr val="00FF00"/>
                </a:solidFill>
              </a:rPr>
              <a:t>Develop management structures for change</a:t>
            </a:r>
          </a:p>
          <a:p>
            <a:pPr lvl="1"/>
            <a:r>
              <a:rPr lang="en-US" sz="2400" dirty="0">
                <a:solidFill>
                  <a:schemeClr val="folHlink"/>
                </a:solidFill>
              </a:rPr>
              <a:t>e.g. plans, strategies, mechanisms that ensure change occurs</a:t>
            </a:r>
          </a:p>
          <a:p>
            <a:r>
              <a:rPr lang="en-US" sz="2800" b="1" dirty="0">
                <a:solidFill>
                  <a:schemeClr val="hlink"/>
                </a:solidFill>
              </a:rPr>
              <a:t>Maintain open, two-way communication</a:t>
            </a:r>
          </a:p>
        </p:txBody>
      </p:sp>
    </p:spTree>
    <p:extLst>
      <p:ext uri="{BB962C8B-B14F-4D97-AF65-F5344CB8AC3E}">
        <p14:creationId xmlns:p14="http://schemas.microsoft.com/office/powerpoint/2010/main" val="427536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Communication: Barrett</a:t>
            </a:r>
          </a:p>
        </p:txBody>
      </p:sp>
      <p:pic>
        <p:nvPicPr>
          <p:cNvPr id="2211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96" y="1233578"/>
            <a:ext cx="9155596" cy="5449798"/>
          </a:xfrm>
          <a:noFill/>
          <a:ln/>
        </p:spPr>
      </p:pic>
    </p:spTree>
    <p:extLst>
      <p:ext uri="{BB962C8B-B14F-4D97-AF65-F5344CB8AC3E}">
        <p14:creationId xmlns:p14="http://schemas.microsoft.com/office/powerpoint/2010/main" val="84562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a:xfrm>
            <a:off x="609600" y="228600"/>
            <a:ext cx="7772400" cy="914400"/>
          </a:xfrm>
        </p:spPr>
        <p:txBody>
          <a:bodyPr/>
          <a:lstStyle/>
          <a:p>
            <a:pPr eaLnBrk="1" hangingPunct="1"/>
            <a:r>
              <a:rPr lang="en-US" smtClean="0"/>
              <a:t>Reflection Questions</a:t>
            </a:r>
          </a:p>
        </p:txBody>
      </p:sp>
      <p:sp>
        <p:nvSpPr>
          <p:cNvPr id="52227" name="TextBox 7"/>
          <p:cNvSpPr txBox="1">
            <a:spLocks noChangeArrowheads="1"/>
          </p:cNvSpPr>
          <p:nvPr/>
        </p:nvSpPr>
        <p:spPr bwMode="auto">
          <a:xfrm>
            <a:off x="817563" y="1181100"/>
            <a:ext cx="621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critical forces that are causing you to change?</a:t>
            </a:r>
          </a:p>
        </p:txBody>
      </p:sp>
      <p:sp>
        <p:nvSpPr>
          <p:cNvPr id="52228" name="TextBox 8"/>
          <p:cNvSpPr txBox="1">
            <a:spLocks noChangeArrowheads="1"/>
          </p:cNvSpPr>
          <p:nvPr/>
        </p:nvSpPr>
        <p:spPr bwMode="auto">
          <a:xfrm>
            <a:off x="809625" y="2209800"/>
            <a:ext cx="6450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What driving forces do you need to Enhance? Restrain?</a:t>
            </a:r>
          </a:p>
        </p:txBody>
      </p:sp>
      <p:sp>
        <p:nvSpPr>
          <p:cNvPr id="52229" name="TextBox 9"/>
          <p:cNvSpPr txBox="1">
            <a:spLocks noChangeArrowheads="1"/>
          </p:cNvSpPr>
          <p:nvPr/>
        </p:nvSpPr>
        <p:spPr bwMode="auto">
          <a:xfrm>
            <a:off x="1490663" y="1676400"/>
            <a:ext cx="621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will you dissatisfy people from the current state?</a:t>
            </a:r>
          </a:p>
        </p:txBody>
      </p:sp>
      <p:sp>
        <p:nvSpPr>
          <p:cNvPr id="52230" name="TextBox 10"/>
          <p:cNvSpPr txBox="1">
            <a:spLocks noChangeArrowheads="1"/>
          </p:cNvSpPr>
          <p:nvPr/>
        </p:nvSpPr>
        <p:spPr bwMode="auto">
          <a:xfrm>
            <a:off x="1600200" y="2630488"/>
            <a:ext cx="5292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sense of </a:t>
            </a:r>
            <a:r>
              <a:rPr lang="en-US" sz="2000" dirty="0" smtClean="0">
                <a:solidFill>
                  <a:srgbClr val="00FF00"/>
                </a:solidFill>
              </a:rPr>
              <a:t>urgency / opportunity?</a:t>
            </a:r>
            <a:endParaRPr lang="en-US" sz="2000" dirty="0">
              <a:solidFill>
                <a:srgbClr val="00FF00"/>
              </a:solidFill>
            </a:endParaRPr>
          </a:p>
        </p:txBody>
      </p:sp>
      <p:sp>
        <p:nvSpPr>
          <p:cNvPr id="52231" name="TextBox 12"/>
          <p:cNvSpPr txBox="1">
            <a:spLocks noChangeArrowheads="1"/>
          </p:cNvSpPr>
          <p:nvPr/>
        </p:nvSpPr>
        <p:spPr bwMode="auto">
          <a:xfrm>
            <a:off x="914400" y="3128963"/>
            <a:ext cx="4046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Who is in your Powerful Coalition?</a:t>
            </a:r>
          </a:p>
        </p:txBody>
      </p:sp>
      <p:sp>
        <p:nvSpPr>
          <p:cNvPr id="52232" name="TextBox 13"/>
          <p:cNvSpPr txBox="1">
            <a:spLocks noChangeArrowheads="1"/>
          </p:cNvSpPr>
          <p:nvPr/>
        </p:nvSpPr>
        <p:spPr bwMode="auto">
          <a:xfrm>
            <a:off x="1695450" y="3581400"/>
            <a:ext cx="391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vision – few words?</a:t>
            </a:r>
          </a:p>
        </p:txBody>
      </p:sp>
      <p:sp>
        <p:nvSpPr>
          <p:cNvPr id="52233" name="TextBox 14"/>
          <p:cNvSpPr txBox="1">
            <a:spLocks noChangeArrowheads="1"/>
          </p:cNvSpPr>
          <p:nvPr/>
        </p:nvSpPr>
        <p:spPr bwMode="auto">
          <a:xfrm>
            <a:off x="938213" y="4000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What’s your key value(s)?</a:t>
            </a:r>
          </a:p>
        </p:txBody>
      </p:sp>
      <p:sp>
        <p:nvSpPr>
          <p:cNvPr id="52234" name="TextBox 15"/>
          <p:cNvSpPr txBox="1">
            <a:spLocks noChangeArrowheads="1"/>
          </p:cNvSpPr>
          <p:nvPr/>
        </p:nvSpPr>
        <p:spPr bwMode="auto">
          <a:xfrm>
            <a:off x="1673211" y="4558223"/>
            <a:ext cx="349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t>How are you </a:t>
            </a:r>
            <a:r>
              <a:rPr lang="en-US" sz="2000" dirty="0" smtClean="0"/>
              <a:t>communicating </a:t>
            </a:r>
          </a:p>
          <a:p>
            <a:pPr eaLnBrk="1" hangingPunct="1"/>
            <a:r>
              <a:rPr lang="en-US" sz="2000" dirty="0" smtClean="0"/>
              <a:t>with your people?</a:t>
            </a:r>
            <a:endParaRPr lang="en-US" sz="2000" dirty="0"/>
          </a:p>
        </p:txBody>
      </p:sp>
      <p:sp>
        <p:nvSpPr>
          <p:cNvPr id="52235" name="TextBox 16"/>
          <p:cNvSpPr txBox="1">
            <a:spLocks noChangeArrowheads="1"/>
          </p:cNvSpPr>
          <p:nvPr/>
        </p:nvSpPr>
        <p:spPr bwMode="auto">
          <a:xfrm>
            <a:off x="5231175" y="5019675"/>
            <a:ext cx="2338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smtClean="0">
                <a:solidFill>
                  <a:srgbClr val="00FF00"/>
                </a:solidFill>
              </a:rPr>
              <a:t>What’s </a:t>
            </a:r>
            <a:r>
              <a:rPr lang="en-US" sz="2000" dirty="0">
                <a:solidFill>
                  <a:srgbClr val="00FF00"/>
                </a:solidFill>
              </a:rPr>
              <a:t>the feeling?</a:t>
            </a:r>
          </a:p>
        </p:txBody>
      </p:sp>
      <p:sp>
        <p:nvSpPr>
          <p:cNvPr id="52236" name="TextBox 17"/>
          <p:cNvSpPr txBox="1">
            <a:spLocks noChangeArrowheads="1"/>
          </p:cNvSpPr>
          <p:nvPr/>
        </p:nvSpPr>
        <p:spPr bwMode="auto">
          <a:xfrm>
            <a:off x="1890713" y="5459413"/>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are you shaping the path?</a:t>
            </a:r>
          </a:p>
        </p:txBody>
      </p:sp>
      <p:sp>
        <p:nvSpPr>
          <p:cNvPr id="52237" name="TextBox 18"/>
          <p:cNvSpPr txBox="1">
            <a:spLocks noChangeArrowheads="1"/>
          </p:cNvSpPr>
          <p:nvPr/>
        </p:nvSpPr>
        <p:spPr bwMode="auto">
          <a:xfrm>
            <a:off x="947738" y="5883275"/>
            <a:ext cx="760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hot spots are you focusing on?  What’s your first small win?</a:t>
            </a:r>
          </a:p>
        </p:txBody>
      </p:sp>
    </p:spTree>
    <p:extLst>
      <p:ext uri="{BB962C8B-B14F-4D97-AF65-F5344CB8AC3E}">
        <p14:creationId xmlns:p14="http://schemas.microsoft.com/office/powerpoint/2010/main" val="320210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Now the edgy stuff</a:t>
            </a:r>
          </a:p>
        </p:txBody>
      </p:sp>
      <p:sp>
        <p:nvSpPr>
          <p:cNvPr id="200707" name="Rectangle 3" descr="Rectangle: Click to edit Master text styles&#10;Second level&#10;Third level&#10;Fourth level&#10;Fifth level"/>
          <p:cNvSpPr>
            <a:spLocks noGrp="1" noChangeArrowheads="1"/>
          </p:cNvSpPr>
          <p:nvPr>
            <p:ph idx="1"/>
          </p:nvPr>
        </p:nvSpPr>
        <p:spPr/>
        <p:txBody>
          <a:bodyPr/>
          <a:lstStyle/>
          <a:p>
            <a:r>
              <a:rPr lang="en-US" dirty="0">
                <a:hlinkClick r:id="rId2"/>
              </a:rPr>
              <a:t>Chaos Theory</a:t>
            </a:r>
            <a:endParaRPr lang="en-US" dirty="0"/>
          </a:p>
          <a:p>
            <a:r>
              <a:rPr lang="en-US" dirty="0" smtClean="0"/>
              <a:t>Tipping Point</a:t>
            </a:r>
            <a:endParaRPr lang="en-US" dirty="0"/>
          </a:p>
          <a:p>
            <a:r>
              <a:rPr lang="en-US" dirty="0"/>
              <a:t>Grendel’s Mother</a:t>
            </a:r>
          </a:p>
          <a:p>
            <a:r>
              <a:rPr lang="en-US" dirty="0"/>
              <a:t>Darkest at </a:t>
            </a:r>
            <a:r>
              <a:rPr lang="en-US" dirty="0" smtClean="0"/>
              <a:t>Dawn</a:t>
            </a:r>
            <a:endParaRPr lang="en-US" dirty="0"/>
          </a:p>
        </p:txBody>
      </p:sp>
    </p:spTree>
    <p:extLst>
      <p:ext uri="{BB962C8B-B14F-4D97-AF65-F5344CB8AC3E}">
        <p14:creationId xmlns:p14="http://schemas.microsoft.com/office/powerpoint/2010/main" val="238933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05774" y="422694"/>
            <a:ext cx="7704826" cy="1143000"/>
          </a:xfrm>
        </p:spPr>
        <p:txBody>
          <a:bodyPr/>
          <a:lstStyle/>
          <a:p>
            <a:r>
              <a:rPr lang="en-US" sz="4000" dirty="0"/>
              <a:t>Tipping Point Leadership</a:t>
            </a:r>
            <a:br>
              <a:rPr lang="en-US" sz="4000" dirty="0"/>
            </a:br>
            <a:r>
              <a:rPr lang="en-US" sz="2400" dirty="0"/>
              <a:t>Kim and </a:t>
            </a:r>
            <a:r>
              <a:rPr lang="en-US" sz="2400" dirty="0" err="1"/>
              <a:t>Mauborgne</a:t>
            </a:r>
            <a:r>
              <a:rPr lang="en-US" sz="2400" dirty="0"/>
              <a:t> HBR, 2003</a:t>
            </a:r>
          </a:p>
        </p:txBody>
      </p:sp>
      <p:sp>
        <p:nvSpPr>
          <p:cNvPr id="41987" name="Rectangle 3"/>
          <p:cNvSpPr>
            <a:spLocks noGrp="1" noChangeArrowheads="1"/>
          </p:cNvSpPr>
          <p:nvPr>
            <p:ph idx="1"/>
          </p:nvPr>
        </p:nvSpPr>
        <p:spPr>
          <a:xfrm>
            <a:off x="304800" y="1907876"/>
            <a:ext cx="8839200" cy="5562600"/>
          </a:xfrm>
        </p:spPr>
        <p:txBody>
          <a:bodyPr/>
          <a:lstStyle/>
          <a:p>
            <a:pPr algn="ctr">
              <a:lnSpc>
                <a:spcPct val="90000"/>
              </a:lnSpc>
              <a:buFontTx/>
              <a:buNone/>
            </a:pPr>
            <a:r>
              <a:rPr lang="en-US" sz="2800" dirty="0"/>
              <a:t>Bill Bratton – Police Leader</a:t>
            </a:r>
          </a:p>
          <a:p>
            <a:pPr>
              <a:lnSpc>
                <a:spcPct val="90000"/>
              </a:lnSpc>
              <a:buFontTx/>
              <a:buNone/>
            </a:pPr>
            <a:r>
              <a:rPr lang="en-US" sz="2800" dirty="0"/>
              <a:t>Cognitive Hurdle</a:t>
            </a:r>
          </a:p>
          <a:p>
            <a:pPr lvl="1">
              <a:lnSpc>
                <a:spcPct val="90000"/>
              </a:lnSpc>
            </a:pPr>
            <a:r>
              <a:rPr lang="en-US" sz="2400" dirty="0"/>
              <a:t>Get people to </a:t>
            </a:r>
            <a:r>
              <a:rPr lang="en-US" sz="2400" dirty="0">
                <a:solidFill>
                  <a:srgbClr val="00FF00"/>
                </a:solidFill>
              </a:rPr>
              <a:t>agree on current problem </a:t>
            </a:r>
            <a:r>
              <a:rPr lang="en-US" sz="2400" dirty="0"/>
              <a:t>(face-to-face with problems)</a:t>
            </a:r>
          </a:p>
          <a:p>
            <a:pPr lvl="1">
              <a:lnSpc>
                <a:spcPct val="90000"/>
              </a:lnSpc>
            </a:pPr>
            <a:r>
              <a:rPr lang="en-US" sz="2400" dirty="0"/>
              <a:t>Bratton began requiring that all transit police officials-beginning with himself-ride the subway to work, to meetings, and at </a:t>
            </a:r>
            <a:r>
              <a:rPr lang="en-US" sz="2400" dirty="0" smtClean="0"/>
              <a:t>night</a:t>
            </a:r>
            <a:endParaRPr lang="en-US" sz="2400" dirty="0"/>
          </a:p>
        </p:txBody>
      </p:sp>
    </p:spTree>
    <p:extLst>
      <p:ext uri="{BB962C8B-B14F-4D97-AF65-F5344CB8AC3E}">
        <p14:creationId xmlns:p14="http://schemas.microsoft.com/office/powerpoint/2010/main" val="346004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Resource Hurdle</a:t>
            </a:r>
          </a:p>
          <a:p>
            <a:r>
              <a:rPr lang="en-US" dirty="0"/>
              <a:t>Focus on “</a:t>
            </a:r>
            <a:r>
              <a:rPr lang="en-US" dirty="0">
                <a:solidFill>
                  <a:srgbClr val="00FF00"/>
                </a:solidFill>
              </a:rPr>
              <a:t>hot spots</a:t>
            </a:r>
            <a:r>
              <a:rPr lang="en-US" dirty="0"/>
              <a:t>” and bargain with partner organizations (concentrate resources)</a:t>
            </a:r>
          </a:p>
          <a:p>
            <a:r>
              <a:rPr lang="en-US" dirty="0"/>
              <a:t>de-emphasizing or virtually eliminating some traditional features of transit police work while increasing emphasis on others or creating new ones - introducing mobile processing centers known as "bust buses."</a:t>
            </a:r>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68</a:t>
            </a:fld>
            <a:endParaRPr lang="en-US"/>
          </a:p>
        </p:txBody>
      </p:sp>
    </p:spTree>
    <p:extLst>
      <p:ext uri="{BB962C8B-B14F-4D97-AF65-F5344CB8AC3E}">
        <p14:creationId xmlns:p14="http://schemas.microsoft.com/office/powerpoint/2010/main" val="4269624603"/>
      </p:ext>
    </p:extLst>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Tipping Point Leadership</a:t>
            </a:r>
            <a:br>
              <a:rPr lang="en-US" sz="4000" dirty="0"/>
            </a:br>
            <a:endParaRPr lang="en-US" sz="2400" dirty="0"/>
          </a:p>
        </p:txBody>
      </p:sp>
      <p:sp>
        <p:nvSpPr>
          <p:cNvPr id="66563" name="Rectangle 3"/>
          <p:cNvSpPr>
            <a:spLocks noGrp="1" noChangeArrowheads="1"/>
          </p:cNvSpPr>
          <p:nvPr>
            <p:ph idx="1"/>
          </p:nvPr>
        </p:nvSpPr>
        <p:spPr>
          <a:xfrm>
            <a:off x="457200" y="1600200"/>
            <a:ext cx="8382000" cy="5029200"/>
          </a:xfrm>
        </p:spPr>
        <p:txBody>
          <a:bodyPr/>
          <a:lstStyle/>
          <a:p>
            <a:pPr>
              <a:lnSpc>
                <a:spcPct val="90000"/>
              </a:lnSpc>
              <a:buFontTx/>
              <a:buNone/>
            </a:pPr>
            <a:r>
              <a:rPr lang="en-US" sz="2800" dirty="0"/>
              <a:t>Motivational </a:t>
            </a:r>
            <a:r>
              <a:rPr lang="en-US" sz="2800" dirty="0" smtClean="0"/>
              <a:t>Hurdle</a:t>
            </a:r>
          </a:p>
          <a:p>
            <a:pPr>
              <a:lnSpc>
                <a:spcPct val="90000"/>
              </a:lnSpc>
            </a:pPr>
            <a:r>
              <a:rPr lang="en-US" sz="2800" dirty="0" smtClean="0"/>
              <a:t>Put </a:t>
            </a:r>
            <a:r>
              <a:rPr lang="en-US" sz="2800" dirty="0"/>
              <a:t>the stage lights on and </a:t>
            </a:r>
            <a:r>
              <a:rPr lang="en-US" sz="2800" dirty="0">
                <a:solidFill>
                  <a:schemeClr val="tx2"/>
                </a:solidFill>
              </a:rPr>
              <a:t>frame the challenge</a:t>
            </a:r>
            <a:r>
              <a:rPr lang="en-US" sz="2800" dirty="0"/>
              <a:t> to </a:t>
            </a:r>
            <a:r>
              <a:rPr lang="en-US" sz="2800" dirty="0">
                <a:solidFill>
                  <a:srgbClr val="00FF00"/>
                </a:solidFill>
              </a:rPr>
              <a:t>match organizations </a:t>
            </a:r>
            <a:r>
              <a:rPr lang="en-US" sz="2800" dirty="0" smtClean="0">
                <a:solidFill>
                  <a:srgbClr val="00FF00"/>
                </a:solidFill>
              </a:rPr>
              <a:t>values</a:t>
            </a:r>
          </a:p>
          <a:p>
            <a:pPr>
              <a:lnSpc>
                <a:spcPct val="90000"/>
              </a:lnSpc>
            </a:pPr>
            <a:r>
              <a:rPr lang="en-US" sz="2800" dirty="0" smtClean="0"/>
              <a:t>Bratton </a:t>
            </a:r>
            <a:r>
              <a:rPr lang="en-US" sz="2800" dirty="0"/>
              <a:t>had selected precinct commanders called before a panel of the senior staff (the selected officer was given only two days' notice, in order to keep all the commanders on their toes). The </a:t>
            </a:r>
            <a:r>
              <a:rPr lang="en-US" sz="2800" dirty="0">
                <a:solidFill>
                  <a:srgbClr val="F54E0B"/>
                </a:solidFill>
              </a:rPr>
              <a:t>commander in the spotlight </a:t>
            </a:r>
            <a:r>
              <a:rPr lang="en-US" sz="2800" dirty="0"/>
              <a:t>was questioned by both the panel and other commanders about the precinct's performance (KEY: based on fair processes and known goals: "block by block, precinct by precinct, and borough by borough</a:t>
            </a:r>
            <a:r>
              <a:rPr lang="en-US" sz="2800" dirty="0" smtClean="0"/>
              <a:t>.</a:t>
            </a:r>
            <a:endParaRPr lang="en-US" sz="2800" dirty="0"/>
          </a:p>
        </p:txBody>
      </p:sp>
    </p:spTree>
    <p:extLst>
      <p:ext uri="{BB962C8B-B14F-4D97-AF65-F5344CB8AC3E}">
        <p14:creationId xmlns:p14="http://schemas.microsoft.com/office/powerpoint/2010/main" val="108848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descr="Rectangle: Click to edit Master text styles&#10;Second level&#10;Third level&#10;Fourth level&#10;Fifth level"/>
          <p:cNvSpPr>
            <a:spLocks noGrp="1" noChangeArrowheads="1"/>
          </p:cNvSpPr>
          <p:nvPr>
            <p:ph sz="half" idx="1"/>
          </p:nvPr>
        </p:nvSpPr>
        <p:spPr>
          <a:xfrm>
            <a:off x="628650" y="1989429"/>
            <a:ext cx="3886200" cy="3500543"/>
          </a:xfrm>
        </p:spPr>
        <p:txBody>
          <a:bodyPr>
            <a:normAutofit fontScale="92500" lnSpcReduction="10000"/>
          </a:bodyPr>
          <a:lstStyle/>
          <a:p>
            <a:pPr>
              <a:lnSpc>
                <a:spcPct val="90000"/>
              </a:lnSpc>
            </a:pPr>
            <a:r>
              <a:rPr lang="en-US" dirty="0"/>
              <a:t>A recent study n=309</a:t>
            </a:r>
          </a:p>
          <a:p>
            <a:pPr>
              <a:lnSpc>
                <a:spcPct val="90000"/>
              </a:lnSpc>
            </a:pPr>
            <a:r>
              <a:rPr lang="en-US" dirty="0"/>
              <a:t>HRM executives</a:t>
            </a:r>
          </a:p>
          <a:p>
            <a:pPr>
              <a:lnSpc>
                <a:spcPct val="90000"/>
              </a:lnSpc>
            </a:pPr>
            <a:r>
              <a:rPr lang="en-US" dirty="0"/>
              <a:t>100% were going through </a:t>
            </a:r>
            <a:r>
              <a:rPr lang="en-US" dirty="0" smtClean="0"/>
              <a:t>change </a:t>
            </a:r>
          </a:p>
          <a:p>
            <a:pPr lvl="1"/>
            <a:r>
              <a:rPr lang="en-US" dirty="0" smtClean="0"/>
              <a:t>merger</a:t>
            </a:r>
            <a:r>
              <a:rPr lang="en-US" dirty="0"/>
              <a:t>, </a:t>
            </a:r>
            <a:endParaRPr lang="en-US" dirty="0" smtClean="0"/>
          </a:p>
          <a:p>
            <a:pPr lvl="1"/>
            <a:r>
              <a:rPr lang="en-US" dirty="0" smtClean="0"/>
              <a:t>acquisition</a:t>
            </a:r>
            <a:r>
              <a:rPr lang="en-US" dirty="0"/>
              <a:t>, </a:t>
            </a:r>
            <a:endParaRPr lang="en-US" dirty="0" smtClean="0"/>
          </a:p>
          <a:p>
            <a:pPr lvl="1"/>
            <a:r>
              <a:rPr lang="en-US" dirty="0" smtClean="0"/>
              <a:t>divestiture</a:t>
            </a:r>
            <a:r>
              <a:rPr lang="en-US" dirty="0"/>
              <a:t>, </a:t>
            </a:r>
            <a:endParaRPr lang="en-US" dirty="0" smtClean="0"/>
          </a:p>
          <a:p>
            <a:pPr lvl="1"/>
            <a:r>
              <a:rPr lang="en-US" dirty="0" smtClean="0"/>
              <a:t>global </a:t>
            </a:r>
            <a:r>
              <a:rPr lang="en-US" dirty="0"/>
              <a:t>competition, </a:t>
            </a:r>
            <a:endParaRPr lang="en-US" dirty="0" smtClean="0"/>
          </a:p>
          <a:p>
            <a:pPr lvl="1"/>
            <a:r>
              <a:rPr lang="en-US" dirty="0" smtClean="0"/>
              <a:t>restructuring</a:t>
            </a:r>
            <a:endParaRPr lang="en-US" dirty="0"/>
          </a:p>
        </p:txBody>
      </p:sp>
      <p:sp>
        <p:nvSpPr>
          <p:cNvPr id="116738" name="Rectangle 2"/>
          <p:cNvSpPr>
            <a:spLocks noGrp="1" noChangeArrowheads="1"/>
          </p:cNvSpPr>
          <p:nvPr>
            <p:ph type="title"/>
          </p:nvPr>
        </p:nvSpPr>
        <p:spPr/>
        <p:txBody>
          <a:bodyPr/>
          <a:lstStyle/>
          <a:p>
            <a:r>
              <a:rPr lang="en-US" dirty="0"/>
              <a:t>Change </a:t>
            </a:r>
            <a:r>
              <a:rPr lang="en-US" dirty="0" err="1" smtClean="0"/>
              <a:t>Prevelance</a:t>
            </a:r>
            <a:endParaRPr lang="en-US" dirty="0"/>
          </a:p>
        </p:txBody>
      </p:sp>
      <p:pic>
        <p:nvPicPr>
          <p:cNvPr id="6" name="Content Placeholder 5"/>
          <p:cNvPicPr>
            <a:picLocks noGrp="1" noChangeAspect="1"/>
          </p:cNvPicPr>
          <p:nvPr>
            <p:ph sz="half" idx="2"/>
          </p:nvPr>
        </p:nvPicPr>
        <p:blipFill>
          <a:blip r:embed="rId3"/>
          <a:stretch>
            <a:fillRect/>
          </a:stretch>
        </p:blipFill>
        <p:spPr>
          <a:xfrm>
            <a:off x="4899808" y="2048322"/>
            <a:ext cx="3427184" cy="2435104"/>
          </a:xfrm>
          <a:prstGeom prst="rect">
            <a:avLst/>
          </a:prstGeom>
        </p:spPr>
      </p:pic>
    </p:spTree>
    <p:extLst>
      <p:ext uri="{BB962C8B-B14F-4D97-AF65-F5344CB8AC3E}">
        <p14:creationId xmlns:p14="http://schemas.microsoft.com/office/powerpoint/2010/main" val="7748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a:bodyPr>
          <a:lstStyle/>
          <a:p>
            <a:pPr marL="0" indent="0">
              <a:buNone/>
            </a:pPr>
            <a:r>
              <a:rPr lang="en-US" dirty="0"/>
              <a:t>Political Hurdle</a:t>
            </a:r>
          </a:p>
          <a:p>
            <a:r>
              <a:rPr lang="en-US" dirty="0">
                <a:solidFill>
                  <a:srgbClr val="00FF00"/>
                </a:solidFill>
              </a:rPr>
              <a:t>Identify</a:t>
            </a:r>
            <a:r>
              <a:rPr lang="en-US" dirty="0"/>
              <a:t> and silence internal opponents and isolate external ones</a:t>
            </a:r>
          </a:p>
          <a:p>
            <a:r>
              <a:rPr lang="en-US" dirty="0"/>
              <a:t>Bratton's alliance with the mayor's office and the New York Times isolated the courts which had opposed his zero-tolerance policing out of fear that it would clog court schedules.  And, large cars.</a:t>
            </a:r>
          </a:p>
          <a:p>
            <a:endParaRPr lang="en-US" dirty="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70</a:t>
            </a:fld>
            <a:endParaRPr lang="en-US"/>
          </a:p>
        </p:txBody>
      </p:sp>
    </p:spTree>
    <p:extLst>
      <p:ext uri="{BB962C8B-B14F-4D97-AF65-F5344CB8AC3E}">
        <p14:creationId xmlns:p14="http://schemas.microsoft.com/office/powerpoint/2010/main" val="3734241539"/>
      </p:ext>
    </p:extLst>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t>Grendel’s Mother (Beowulf)</a:t>
            </a:r>
          </a:p>
        </p:txBody>
      </p:sp>
      <p:sp>
        <p:nvSpPr>
          <p:cNvPr id="202755" name="Rectangle 3" descr="Rectangle: Click to edit Master text styles&#10;Second level&#10;Third level&#10;Fourth level&#10;Fifth level"/>
          <p:cNvSpPr>
            <a:spLocks noGrp="1" noChangeArrowheads="1"/>
          </p:cNvSpPr>
          <p:nvPr>
            <p:ph sz="half" idx="1"/>
          </p:nvPr>
        </p:nvSpPr>
        <p:spPr/>
        <p:txBody>
          <a:bodyPr/>
          <a:lstStyle/>
          <a:p>
            <a:pPr>
              <a:lnSpc>
                <a:spcPct val="90000"/>
              </a:lnSpc>
            </a:pPr>
            <a:endParaRPr lang="en-US"/>
          </a:p>
        </p:txBody>
      </p:sp>
      <p:sp>
        <p:nvSpPr>
          <p:cNvPr id="202756" name="Rectangle 4" descr="Rectangle: Click to edit Master text styles&#10;Second level&#10;Third level&#10;Fourth level&#10;Fifth level"/>
          <p:cNvSpPr>
            <a:spLocks noGrp="1" noChangeArrowheads="1"/>
          </p:cNvSpPr>
          <p:nvPr>
            <p:ph sz="half" idx="2"/>
          </p:nvPr>
        </p:nvSpPr>
        <p:spPr/>
        <p:txBody>
          <a:bodyPr/>
          <a:lstStyle/>
          <a:p>
            <a:pPr>
              <a:lnSpc>
                <a:spcPct val="90000"/>
              </a:lnSpc>
            </a:pPr>
            <a:r>
              <a:rPr lang="en-US"/>
              <a:t>Hero – Beowulf</a:t>
            </a:r>
          </a:p>
          <a:p>
            <a:pPr>
              <a:lnSpc>
                <a:spcPct val="90000"/>
              </a:lnSpc>
            </a:pPr>
            <a:r>
              <a:rPr lang="en-US"/>
              <a:t>Grendel – monster who eats men</a:t>
            </a:r>
          </a:p>
          <a:p>
            <a:pPr>
              <a:lnSpc>
                <a:spcPct val="90000"/>
              </a:lnSpc>
            </a:pPr>
            <a:r>
              <a:rPr lang="en-US"/>
              <a:t>Beowulf mortally wounds Grendel</a:t>
            </a:r>
          </a:p>
          <a:p>
            <a:pPr>
              <a:lnSpc>
                <a:spcPct val="90000"/>
              </a:lnSpc>
            </a:pPr>
            <a:r>
              <a:rPr lang="en-US"/>
              <a:t>Happy days</a:t>
            </a:r>
          </a:p>
          <a:p>
            <a:pPr>
              <a:lnSpc>
                <a:spcPct val="90000"/>
              </a:lnSpc>
            </a:pPr>
            <a:r>
              <a:rPr lang="en-US"/>
              <a:t>Grendel’s Mother</a:t>
            </a:r>
          </a:p>
          <a:p>
            <a:pPr>
              <a:lnSpc>
                <a:spcPct val="90000"/>
              </a:lnSpc>
            </a:pPr>
            <a:r>
              <a:rPr lang="en-US"/>
              <a:t>Visit her lair</a:t>
            </a:r>
          </a:p>
          <a:p>
            <a:pPr>
              <a:lnSpc>
                <a:spcPct val="90000"/>
              </a:lnSpc>
            </a:pPr>
            <a:r>
              <a:rPr lang="en-US"/>
              <a:t>New tools</a:t>
            </a:r>
          </a:p>
        </p:txBody>
      </p:sp>
      <p:pic>
        <p:nvPicPr>
          <p:cNvPr id="202757" name="Picture 5" descr="gren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267200" cy="33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2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Change’s path</a:t>
            </a:r>
          </a:p>
        </p:txBody>
      </p:sp>
      <p:sp>
        <p:nvSpPr>
          <p:cNvPr id="206851" name="Rectangle 3" descr="Rectangle: Click to edit Master text styles&#10;Second level&#10;Third level&#10;Fourth level&#10;Fifth level"/>
          <p:cNvSpPr>
            <a:spLocks noGrp="1" noChangeArrowheads="1"/>
          </p:cNvSpPr>
          <p:nvPr>
            <p:ph idx="1"/>
          </p:nvPr>
        </p:nvSpPr>
        <p:spPr/>
        <p:txBody>
          <a:bodyPr/>
          <a:lstStyle/>
          <a:p>
            <a:r>
              <a:rPr lang="en-US"/>
              <a:t>The learning curve</a:t>
            </a:r>
          </a:p>
        </p:txBody>
      </p:sp>
      <p:sp>
        <p:nvSpPr>
          <p:cNvPr id="206852" name="Line 4"/>
          <p:cNvSpPr>
            <a:spLocks noChangeShapeType="1"/>
          </p:cNvSpPr>
          <p:nvPr/>
        </p:nvSpPr>
        <p:spPr bwMode="auto">
          <a:xfrm flipV="1">
            <a:off x="1143000" y="3962400"/>
            <a:ext cx="1447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3" name="Line 5"/>
          <p:cNvSpPr>
            <a:spLocks noChangeShapeType="1"/>
          </p:cNvSpPr>
          <p:nvPr/>
        </p:nvSpPr>
        <p:spPr bwMode="auto">
          <a:xfrm>
            <a:off x="2590800" y="3962400"/>
            <a:ext cx="13716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4" name="Line 6"/>
          <p:cNvSpPr>
            <a:spLocks noChangeShapeType="1"/>
          </p:cNvSpPr>
          <p:nvPr/>
        </p:nvSpPr>
        <p:spPr bwMode="auto">
          <a:xfrm flipV="1">
            <a:off x="3962400" y="5029200"/>
            <a:ext cx="762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5" name="Line 7"/>
          <p:cNvSpPr>
            <a:spLocks noChangeShapeType="1"/>
          </p:cNvSpPr>
          <p:nvPr/>
        </p:nvSpPr>
        <p:spPr bwMode="auto">
          <a:xfrm flipV="1">
            <a:off x="4724400" y="2667000"/>
            <a:ext cx="121920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6" name="Text Box 8"/>
          <p:cNvSpPr txBox="1">
            <a:spLocks noChangeArrowheads="1"/>
          </p:cNvSpPr>
          <p:nvPr/>
        </p:nvSpPr>
        <p:spPr bwMode="auto">
          <a:xfrm>
            <a:off x="1965325" y="3233738"/>
            <a:ext cx="1195388" cy="457200"/>
          </a:xfrm>
          <a:prstGeom prst="rect">
            <a:avLst/>
          </a:prstGeom>
          <a:solidFill>
            <a:srgbClr val="FF0000"/>
          </a:solidFill>
          <a:ln>
            <a:noFill/>
          </a:ln>
          <a:effectLst/>
          <a:extLst/>
        </p:spPr>
        <p:txBody>
          <a:bodyPr wrap="none">
            <a:spAutoFit/>
          </a:bodyPr>
          <a:lstStyle/>
          <a:p>
            <a:r>
              <a:rPr lang="en-US" dirty="0"/>
              <a:t>Change</a:t>
            </a:r>
          </a:p>
        </p:txBody>
      </p:sp>
      <p:sp>
        <p:nvSpPr>
          <p:cNvPr id="206857" name="Line 9"/>
          <p:cNvSpPr>
            <a:spLocks noChangeShapeType="1"/>
          </p:cNvSpPr>
          <p:nvPr/>
        </p:nvSpPr>
        <p:spPr bwMode="auto">
          <a:xfrm>
            <a:off x="2514600" y="3657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8" name="Text Box 10"/>
          <p:cNvSpPr txBox="1">
            <a:spLocks noChangeArrowheads="1"/>
          </p:cNvSpPr>
          <p:nvPr/>
        </p:nvSpPr>
        <p:spPr bwMode="auto">
          <a:xfrm>
            <a:off x="5622925" y="5062538"/>
            <a:ext cx="2078038" cy="457200"/>
          </a:xfrm>
          <a:prstGeom prst="rect">
            <a:avLst/>
          </a:prstGeom>
          <a:solidFill>
            <a:srgbClr val="FF0000"/>
          </a:solidFill>
          <a:ln>
            <a:noFill/>
          </a:ln>
          <a:effectLst/>
          <a:extLst/>
        </p:spPr>
        <p:txBody>
          <a:bodyPr wrap="none">
            <a:spAutoFit/>
          </a:bodyPr>
          <a:lstStyle/>
          <a:p>
            <a:r>
              <a:rPr lang="en-US"/>
              <a:t>Failed Change</a:t>
            </a:r>
          </a:p>
        </p:txBody>
      </p:sp>
      <p:sp>
        <p:nvSpPr>
          <p:cNvPr id="206859" name="Line 11"/>
          <p:cNvSpPr>
            <a:spLocks noChangeShapeType="1"/>
          </p:cNvSpPr>
          <p:nvPr/>
        </p:nvSpPr>
        <p:spPr bwMode="auto">
          <a:xfrm flipH="1">
            <a:off x="5029200" y="5334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0" name="Text Box 12"/>
          <p:cNvSpPr txBox="1">
            <a:spLocks noChangeArrowheads="1"/>
          </p:cNvSpPr>
          <p:nvPr/>
        </p:nvSpPr>
        <p:spPr bwMode="auto">
          <a:xfrm>
            <a:off x="6156325" y="3081338"/>
            <a:ext cx="2682875" cy="457200"/>
          </a:xfrm>
          <a:prstGeom prst="rect">
            <a:avLst/>
          </a:prstGeom>
          <a:solidFill>
            <a:srgbClr val="FF0000"/>
          </a:solidFill>
          <a:ln>
            <a:noFill/>
          </a:ln>
          <a:effectLst/>
          <a:extLst/>
        </p:spPr>
        <p:txBody>
          <a:bodyPr wrap="none">
            <a:spAutoFit/>
          </a:bodyPr>
          <a:lstStyle/>
          <a:p>
            <a:r>
              <a:rPr lang="en-US" dirty="0"/>
              <a:t>Successful Change</a:t>
            </a:r>
          </a:p>
        </p:txBody>
      </p:sp>
      <p:sp>
        <p:nvSpPr>
          <p:cNvPr id="206861" name="Line 13"/>
          <p:cNvSpPr>
            <a:spLocks noChangeShapeType="1"/>
          </p:cNvSpPr>
          <p:nvPr/>
        </p:nvSpPr>
        <p:spPr bwMode="auto">
          <a:xfrm flipV="1">
            <a:off x="5943600" y="2286000"/>
            <a:ext cx="1981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2" name="Line 14"/>
          <p:cNvSpPr>
            <a:spLocks noChangeShapeType="1"/>
          </p:cNvSpPr>
          <p:nvPr/>
        </p:nvSpPr>
        <p:spPr bwMode="auto">
          <a:xfrm>
            <a:off x="3962400" y="5105400"/>
            <a:ext cx="1676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3" name="Text Box 15"/>
          <p:cNvSpPr txBox="1">
            <a:spLocks noChangeArrowheads="1"/>
          </p:cNvSpPr>
          <p:nvPr/>
        </p:nvSpPr>
        <p:spPr bwMode="auto">
          <a:xfrm>
            <a:off x="974725" y="4757738"/>
            <a:ext cx="995363" cy="822325"/>
          </a:xfrm>
          <a:prstGeom prst="rect">
            <a:avLst/>
          </a:prstGeom>
          <a:solidFill>
            <a:srgbClr val="FF0000"/>
          </a:solidFill>
          <a:ln>
            <a:noFill/>
          </a:ln>
          <a:effectLst/>
          <a:extLst/>
        </p:spPr>
        <p:txBody>
          <a:bodyPr wrap="none">
            <a:spAutoFit/>
          </a:bodyPr>
          <a:lstStyle/>
          <a:p>
            <a:r>
              <a:rPr lang="en-US" dirty="0"/>
              <a:t>Doubt</a:t>
            </a:r>
          </a:p>
          <a:p>
            <a:r>
              <a:rPr lang="en-US" dirty="0"/>
              <a:t>Point</a:t>
            </a:r>
          </a:p>
        </p:txBody>
      </p:sp>
      <p:sp>
        <p:nvSpPr>
          <p:cNvPr id="206864" name="Line 16"/>
          <p:cNvSpPr>
            <a:spLocks noChangeShapeType="1"/>
          </p:cNvSpPr>
          <p:nvPr/>
        </p:nvSpPr>
        <p:spPr bwMode="auto">
          <a:xfrm flipV="1">
            <a:off x="2057400" y="4876800"/>
            <a:ext cx="1447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5" name="Text Box 17"/>
          <p:cNvSpPr txBox="1">
            <a:spLocks noChangeArrowheads="1"/>
          </p:cNvSpPr>
          <p:nvPr/>
        </p:nvSpPr>
        <p:spPr bwMode="auto">
          <a:xfrm>
            <a:off x="111919" y="5714999"/>
            <a:ext cx="3716338" cy="822325"/>
          </a:xfrm>
          <a:prstGeom prst="rect">
            <a:avLst/>
          </a:prstGeom>
          <a:solidFill>
            <a:srgbClr val="FF0000"/>
          </a:solidFill>
          <a:ln>
            <a:noFill/>
          </a:ln>
          <a:effectLst/>
          <a:extLst/>
        </p:spPr>
        <p:txBody>
          <a:bodyPr wrap="none">
            <a:spAutoFit/>
          </a:bodyPr>
          <a:lstStyle/>
          <a:p>
            <a:r>
              <a:rPr lang="en-US"/>
              <a:t>Escalating Commitment or</a:t>
            </a:r>
          </a:p>
          <a:p>
            <a:r>
              <a:rPr lang="en-US"/>
              <a:t>Darkest before the Dawn?</a:t>
            </a:r>
          </a:p>
        </p:txBody>
      </p:sp>
    </p:spTree>
    <p:extLst>
      <p:ext uri="{BB962C8B-B14F-4D97-AF65-F5344CB8AC3E}">
        <p14:creationId xmlns:p14="http://schemas.microsoft.com/office/powerpoint/2010/main" val="9103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5581650" cy="1143000"/>
          </a:xfrm>
        </p:spPr>
        <p:txBody>
          <a:bodyPr/>
          <a:lstStyle/>
          <a:p>
            <a:r>
              <a:rPr lang="en-US" dirty="0"/>
              <a:t>Final Exam …</a:t>
            </a:r>
          </a:p>
        </p:txBody>
      </p:sp>
      <p:sp>
        <p:nvSpPr>
          <p:cNvPr id="69635" name="Rectangle 3"/>
          <p:cNvSpPr>
            <a:spLocks noGrp="1" noChangeArrowheads="1"/>
          </p:cNvSpPr>
          <p:nvPr>
            <p:ph type="body" idx="1"/>
          </p:nvPr>
        </p:nvSpPr>
        <p:spPr>
          <a:xfrm>
            <a:off x="228600" y="2133600"/>
            <a:ext cx="4800600" cy="4525963"/>
          </a:xfrm>
        </p:spPr>
        <p:txBody>
          <a:bodyPr/>
          <a:lstStyle/>
          <a:p>
            <a:pPr>
              <a:lnSpc>
                <a:spcPct val="90000"/>
              </a:lnSpc>
            </a:pPr>
            <a:r>
              <a:rPr lang="en-US" sz="2800" dirty="0"/>
              <a:t>Why is change so hard to enact?</a:t>
            </a:r>
          </a:p>
          <a:p>
            <a:pPr>
              <a:lnSpc>
                <a:spcPct val="90000"/>
              </a:lnSpc>
            </a:pPr>
            <a:endParaRPr lang="en-US" sz="2800" dirty="0" smtClean="0"/>
          </a:p>
          <a:p>
            <a:pPr>
              <a:lnSpc>
                <a:spcPct val="90000"/>
              </a:lnSpc>
            </a:pPr>
            <a:r>
              <a:rPr lang="en-US" sz="2800" dirty="0" smtClean="0"/>
              <a:t>Who </a:t>
            </a:r>
            <a:r>
              <a:rPr lang="en-US" sz="2800" dirty="0"/>
              <a:t>would you rather spend an hour in conversation with – </a:t>
            </a:r>
            <a:r>
              <a:rPr lang="en-US" sz="2800" dirty="0" smtClean="0"/>
              <a:t>Chip or Dan Heath? </a:t>
            </a:r>
            <a:endParaRPr lang="en-US" sz="2800" dirty="0"/>
          </a:p>
          <a:p>
            <a:pPr>
              <a:lnSpc>
                <a:spcPct val="90000"/>
              </a:lnSpc>
            </a:pPr>
            <a:endParaRPr lang="en-US" sz="2800" dirty="0"/>
          </a:p>
          <a:p>
            <a:pPr>
              <a:lnSpc>
                <a:spcPct val="90000"/>
              </a:lnSpc>
            </a:pPr>
            <a:r>
              <a:rPr lang="en-US" sz="2800" dirty="0" smtClean="0"/>
              <a:t>Who are you now?  What are your three?</a:t>
            </a:r>
          </a:p>
          <a:p>
            <a:pPr marL="0" indent="0">
              <a:lnSpc>
                <a:spcPct val="90000"/>
              </a:lnSpc>
              <a:buNone/>
            </a:pPr>
            <a:r>
              <a:rPr lang="en-US" sz="2800" dirty="0">
                <a:solidFill>
                  <a:srgbClr val="FFFF0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50" y="333411"/>
            <a:ext cx="2819400" cy="208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s://encrypted-tbn3.gstatic.com/images?q=tbn:ANd9GcR50EXWgJhMuK6CrXj9zogp7OhrC9KqrvPne-3vVpv57S6P-1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191000"/>
            <a:ext cx="2628900"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WFhUXGBUXGBgXGBgXGBgXFxcXFhcVGBUYHCggGBwlHBUUITEhJSkrLi4uFx8zODMsNygtLisBCgoKDg0OGhAQGiwcHyQsLCwsLCwsLCwsLCwsLCwsLCwsLCwsLCwsLCwsLCwsLCwsLCwsLCwsLCwsNzcsNyssLP/AABEIAIgBcQMBIgACEQEDEQH/xAAbAAACAwEBAQAAAAAAAAAAAAADBAECBQAGB//EAD4QAAEDAgQDBQUHAwMEAwAAAAEAAhEDIQQSMUEFUWETInGBkQYyobHwFEJSYsHR4SNy8VOSogcVM4IWstL/xAAZAQADAQEBAAAAAAAAAAAAAAAAAQIDBAX/xAAhEQEBAQEAAwEAAwADAAAAAAAAARECEiExAxNBUSJCYf/aAAwDAQACEQMRAD8A+eYp8FLOeSUXFGSggLnzI13aaoVLLR4ebeaRwmGcQSBZS2sWmFn3zs9L5uVr4bVD4w62qthXWlZ/Ea0mFy8c72276/4r0X2T9JvdWXQK1mnurrzGMFwgBTFCl3gsT7SWlOUOJdVF33FPXuqQxec4jV1R6fEZEJXF0c2i4+fxvPft0eewrhzdMtMuCCyiW6otD32rp6T+bbxb4YnadVoprMxx7o8UCs7u67pd8eSZ1iXPuYWtw1/cWAHbC52AufQXXs8LkwdJvaMzYhzWuDXRlph12906vgT0lXx6R379EKHCa9ZxLWFrfxv7jfInXyTGH4NTHv4gZuTWOc0dMxInyCBiuM1Kl6j5v7oMx5aJJuLg773U+M3Vbfj1bMGcv9OtSPKXFp9CFSjwbETLmg/2vDvMwV59mI8v45JijxB8wD/KvyuJnPtr42nls4QRtoVnuxtoTtHiIeMlYZm7H77eoP6FZfFcGaT9czHDMxw0cP3GhCj2sQ1OSWdXAuUuK2voksTUnROVNbb6T8ubI4iJlozD1bos3AS+sMuuvh4pSjTcDNx1Fo8wtfhjqrnNIl02BdBJNpgm5joiXSzHtcA9zacjTfp4L5HxvHPfXquJ1Lm2PvMmQCRqNF9aoUZac7osbCCSY6L4vij33Wi5tyM3+Kd99Ceoo5yC96lxQaipNcXqhco1VCUy1M8lRzlBKoSqhJbVI8FcoRChj4TIbNPiEBzjr6q73eqGXevzTJBd6FUfIUx6cuX8LnXEbhADlcXKCqlyZL0nX8E291vP+UmLBGc6yKIrlK5X7YrkgLiWwowzd1fHHRTS0Vdl+bXweJAbB2SdSJJ6yhsEBWayVEaNPBVQ7uhGr+zFUnPEt6ajySeGwpBDhYr6P7N8Ta9mV1nAX5HwWNznrWmXqPEUfZx0WPipxXD3sbpPgvZY5opvtobrz/GePsaI1PRdXjLNjGdZcryhbdcaaYa8Puhlct3W8zAqcjQpyli3BAaERHQ5OUcTmN0Sh/5BCyXGDbVavs7hX1KgDWk9YMAbuJiwCn/GvH9tOrQqVXMZTaXOJsG9N+g6lbg4ZhsOB9pPa1Bc0mO7oOsOcLu8rIHEOKCm00cPZv3qos+pzk8uixGukzqTvz81WMb7emo+1NSnejRpU2bQwA+ouvMY3ir6j3OqOJc7WfrROPeISFVgOyKcUdjeqr9s5K4wjeS5mDBHJL0EtxZTVDFeqSqUANEXC4clwRht/D1JF/rzW6OHur4PI0jMx4ImZEi8EWiFhUWEDmvW+yuJMZDcOuB+YfxKrPTPyrx9TgGIDfdFpOuqXo8JrEZshjluvropNIAjor1ME0MNgl43B5/68BhcM3sxnta4t/8AY2CTwWIZJZSDGsDpc915vEd67jawjyR/aqsA3K03JgdFk8HwbXRL4Mk5Ikho/FpDyb9B6KOYrXtKmJaymS25/G4D0aOe6+OcWpZK1Rp2e74mfW6+pcRqwyWiABN7zA39CvAe2NIdrTqgR2jO8PzNJE+nyVT12f8A1efzIbiocquctWapUFcSqEpwkOVCFeVRwTCkqQ4bqCqkJkL2fL0QqlMjZc1xCKK5SL0WzKAYRajZQSEyTUQ2i4VpVJVQqsTcq7ighGpi6BE5VyazdB6rlGngdSpJV2OXPpwENrrquvo5+HWOTeHCVwtEu0WvheHEEEqLWklp+izuo1IlhDmm6YFDuoVLDmVz9bW89B+0HGiGD6v1XjyHPMm5K3ePNmypg8JDZW/P6WcYwvG9athMHlppMlaNZxy6FC4Bwt2KxDKDCAXSSSY7rbuixvEwspdrW+orwvh1XEPLKFN1RwBcQIsBAkkkAahbjfZMhjX1KzWZgCWZD2jXfeYQTAIO+61MTiqOAZUw+Ee9znP79R0Tb3WgxsJBjl1WBiOIueSTN7yTJJ5lPNKXPjX4aadA5qTAHDV7u8887xAHQIuN9qKhYaebuuta1uRjay87XxwiZWeH53SNAnheTVY0nXSUyAYBEfX+Um3Ec+lh0+giNeEwOd9/qEPMrgW5ITQpoFBQsxJUdor02zJ08Ph+iShG00zhzBCCFLrapk3W30TtCsWXkiL22KwsJiCmvtVwSJA20/laRl4+3ueFcV7TI6btc0VP7Y7tT5Ar0HEn/wBJ0amPmF854bxQB7SWtDDZwAMljrG5JNtVHDvaR9LEVcLiHEupuhrzcEag9JaWnzS95YOoR9q8W9ksADSYuNSOWbXyQ/ZzDZHgE9/UjXKImHdfkq+2PEg57HU/eg97lfbkbm6J7M0g0XMFxifyttPMyR8FHMyRUbPFIyEWkz42Bm3nPkV5H2wpR2bbEZAQRzLnfBel4zjAwsgB1wZNiDyB05aysv2hYKlEPeAC20i+pmfAmfRZ/rM61r+dlnt8+qhLlaGJopCoIW/F1l1MoZKoSrOQiVpiNWJUSqFyguQNWlQQozKpIQNXa3qjCn1HkSlg/qpFU+PkjC0d7T4+iWcFfOTzXEHwQC1SypKZr4Y5Z5bb+iVlVPiL9XYOWqYyQY5fsl2kzZM0LdUU5BYUK2YrlC/StZ3eKAHK1d3eKqAtpxrK9Y2+CVCCvWU3yF4TA4ksI5L0lPiQIWH6cXmuj8+5Y2hUhBrYoNBWazGyqY6uC1Z882340vUk+s/EYzO5aOBxGkpThfDc8laHDcPkqkEW2PVHfJc3+xcZim5LK3sriOypYmuJDoZTYQNHOJce94N+KzuPvGfu+cc+aa7COHMe0+9WeagkWc3uNtqO6Rz1UYdrLq4jMSTM3Mz1S1TFEGBf9+is1hP1I5IFTVazGVqtR5OpWrhWhrB9XSGEb3p5LUrNH3f4T6PkMm6OypCVaVdjlCj3aHXZVNeEBlVcXTNvH9CEAw8mRtr+n7otN/6pTN9fXzRqemunx/ZIzLahmw8P0V310A1crZJj4nwsooAPdFwbGCCCRzg6pk2cI0C/NMz0VMPQAAj+Ex2cqJ1RhOo/KUfjmD7R9GuD79BrNI71NxY7x7uUTyhL40RYhO4Z5+ytMWZXe0HkHMaSPCWrS9XE2ayBgjmA+oWnw6v3p5WHRosI+t0ri8WWtJ0z2HUDX9kXg5BvMfH4KuPmpvr0PxaDlJOp7oiZI102Ej16GOfg3GnUY4ZQ6zOUjvDwuIvzW57LtpZ3vJl4IHKBsYSPHsfnqPbRY5+TK0wJmXDNAHIfErD9bcrXj6+fV6ZBLSCCDodUD7PIK99Wwoy4ilLXOa0xcOIgB+Ub2v6rxJEKOLWnWVjV6UFLFamLE2Pks6tTXVx05+pgJVCrFqoQtEIK5cQql6CWKgPQy88lAHNPE2jh55rnXtNxsoYY8EN4/gowafoYiWX1FvJJ4iiIkc/L+EEPujMfHy/yl8OXQmlMUGk6IbqYBkaJ7hzc5gJdXJquYH9nd+X1C5aX2YfiUrH+WL8WA43VgrV2QVUL0I5KI0q4eRohsKtEos041+GV5sU7iMKfJZfDqZaZXpGVWlkyidT4V5v0/wAOpBtPyVyAATCQoYjO2JVMVi8rcq4+3dx8YmNfmeU9wV5qA4UuhtU5mTYNrBvdP/tGUjwWc8G5I1VWfR3B5hZZsFotOxIIgiQfEHdAqC91vmpTxd3ubSrgQTEMqx94nZ5i/NZPEsDUp92owidDsbTbmq5631U2IwtOGg+aYY7y6KtIQ0eAUOugCvE33+ahzQuoW8Vzotz5IGrUAcw8QiYoQ71MbieoVC8kWB6obhBgQeu9/ooMRgummN5XSYbB1TNKpztNr7zYQkYGPqWA1+tVfhzy5wNrQLQIhMPwwOoOtjsfRP8AD+HRznW52T31hT7p0OIXVKjtiiBhi4Q6llnYsHtdnb2B5FOYSMrS6cmaqXNb7zz3GgCbAEgy46QeizcYJAA1JHrNlvYlmRjRrkaB5+874kq57iOvRLiQNctcQRAjLPcaNmUwB3WgAdTqUXB0QwGEj/3RswncDUNSwFiq5tZ/axMa8mo4h2WBczHyu7wWhwzFmk3JRzZyGlzzE/1HwbGYENv4arar8CpkSQCsHilQMqimIa11PJbYySD46+qy/WWt+PTR4HWbmiIzNhxG5LS0mDpZseJKweI4LJULOY9DEp/BvhwG+VxB6ipme3pYnyTfHaEkVRoYBHKLB3mPksOfVaV4fEtSlVifxWpHVLvbZdXNY9M97FQ0yncl1cUlcqMZrqaA5q1qtJZ9diuJsCIhFEOEH9lBZshu5ppUe0joVQH65FGaZ+v0Q30k0qASqh9vNXLTZDdTI1TIQE+vzWth6bmU88Q10tnYkAEtnoCCf5WTTct7iOLkMBMdxsA2bFjoLSSASd4Cy725GvHzQvtI/wBR3+1qlK9v+akuU+E/weROrUlQ1TWpwVVq7ufjmv1dqIwwUJXa9MNrBHPZK4yq6m4tBsbqMBisklJ18SXvJKxzOvTTdntOFxjw6x1XreH4IubmddeSLQ24XouC8b+6fBR+kubF/lZvs9Uw2dwEQEtxjCtZEarWbiQdEhjMG6o7oufXTWLTW9wXDuqF1J5OV7HBgcTAq2LNdJgjzR8HwlrBLlGN4ixoyiE+udTPTEB5+B8lBd6JvG0u4yp+PODaLtI33kEJB5ufgie030JnymEXtOdt0vmt81zmzI5hMhnYsbEnQc26f5XCsCJF1ldmRKfwNLugbn5J2QpaapS6ABJ0/wArYwHD2gd+7tSD8r/NDoUqbMpABP4puPgimrLtfTfwUqPuxLR3Y08IR6NTb081h1+INBGYztDbxvJPlsicMx4cNwW632M+o1T9k9Gx0iCJhZeLcWuI9PBTWxZY5gkODpsDNtZVcZUks5kH9EdZT59C8Fpg1M9SSymMx6nRoHnfyWnWxGGqktJqU5PvSHg+S847GZLbnr8CEs+vN1OK9PRN4HhQ4EYrWSA9kDzcDb02Wq/h1Rjc1Noqx/pua74TPwXhalexQ2Y1zIc0kEb+GifsZG9X9oZJaZaRMgyCPIrH4vXzPBGxPwv+q0WccpYkBmNZn2bWbaqyev3h0KW4zwZ1JvaNIqUXHu1W3GjbPH3HS02PNR11V6nC1C8FzffBn/2DS2fBzT6sCdx/EclOlUiWEGm5vQQRruJI8QV5iliXMOYG/r/lb5w5q03syEw8PDRJzA5mw29iS3SVj3z41U+PO44jO6NJslyFte0nB30cQ5uUwYLTEWI9JsbLObhzyW/Pz0zoAYiZUx9nI2VnYfqNYV+NRsZ1VkparTlaNRo2g3jWfJCfRJ3jYW3ibKk2s4tStSnyW99nzASADH1dI4nAu5KomsRwVhUMK9ZhaboLXK2dXDzKYzSJSrgjUypquaC5t7Lf4jRpsg1e+WWyMdAmLNe8aDQ2v4LMwdHvAncwP1Pkr498no4AX2gFs/8AEFRffSp6i/28/wClQ/2n/wDS5Zve6fBcq/jn+F51oVsQ0tSTUCERi6eZjC3RJUtZKqFOZUR6hUa0XTGG7MjaVmAqrHXU4rytbGLwPdzBIYag/MCAVq8MBfAdovQfZ2MACi78X6+icEwZPvStitTDNCErhKlhBQuL0nOZIMECxWX8Na39pimM7wjMVl0eDgmZKyHYx8wXGQjYfHPB1K0n4yMr++tjEcNdlyg7y0SYmP1WG5sHruOR5Ldp4wkAyq8Qw4q99nvx3m8+o6rLrjPjTnvWK1SRf681LmwVNSICzWnNfSeqPhdZQJlFwzrwfooEPh8m8JbiFbIA0WJA8rbequ5Bq0GvvNxvM9UQ6QD4T3CKnfvMEbITeHmdU2HspQPHndVqZDlWrNalA2cT8gp4ljIc2Nh6TO/ol6FgajuQgbgDQeZWbXrFxJO/1CPHRevEZ7ybyrdoYS1KvFtkafRGJ4/Tblc2qoLlQq9Cg5xhoJPRTjWVUlei9l8XXOZtNhqNJDXsLS6m4OMd60D+E57JezxNYOq5MrbkEgjw5SdPNeyxeNp4Smew+z0CRJay7nPJhrTAsBvyUdT+lTrGZhf+m1F1TtHvcyme8KINxzbnIkt8gU5xXiGHwdJ9PCtY1wIJtLy8ukElxlxkSTfReSxvtBiKtn1XEHVrRkm8C5JdlJGkxZYuQawSNt566hOc/wCptO8e4nVxNQPqF0xEd0NaeQA2lZ4pREjrd2hVs7b2s2ZNo6jWx2Vc99DJ8reAN1rJiLUmnESGcze/iOSG8xEBokzbXxb+6sMQLktiJHx8VFR487m8je/gPBMggwnre4G/QX+oQ8RRI91okNdGm141/XdGcZnY/lcIHUW1UVWSwiHOkRBMEg6wRZAwSlTblBiPxG4mP1Qcg2kbkjp4W+CI+mQB3jAtAa4n11BBVxSN5LtdDfyEj1QMLVMM1+sHfSIEf5WPjuBRdk+Gq9I0R15215aKC214+XgjSzXhXUnNs4EFMYGgC6CY8Zj4L1lfAteII+ISDME6kXZRqIBOwkH9Euurh88zROF8JdiHgsj+nlJ/sYcxAG3ivMYlxJOup+Z/daeIwVSn3s7Q0RLpIbmIkMAI75A5JfEw57hMZrgwIINxN1H57L90+/cz4zYPJStH/tjudP1K5bfyRl/HWepaVC4BdDEUKJXQVzWEo0JlMYelzUU6QCMCnImm6VYtuFd+NcdylAVxaq0sbOA4s9puZC9VRxAqUz4L5/ScvQ8ExJgiVPSuWHxK1VwUU0TirP6p6qlJI2hQrQ2F7b2c4PGV7tV47g2HL6gjQL3zK7mgBoXP3XR+c9HOK8Aw9cXbkf8AiZAJ8RoV5PifsVWZJokVW8h3X+YNj5FeopYh1pC0KNburLY0fK6nDa7JzUagj8jvnCWdMwQQeoI+a+yYOtmdAOi89/1PxuSjToAjM853bkNbp4ST8EabwdN50K4UAPdJb4fykg48yrEJ4XkfDXfjHp/Kk5R3nEE7dPJZ4CJTb0U6nzExFYuQC1MSmsHhQ65P14q57RZb7ZooEp6jw6pyWvTwoFw3aZkbfqikCYkm8crlpP6J4Jx70hS4W2J1OvS3VPOqdmBENkxFtYmJhUzyARbp473/ADA+qHlgEDQd4TO3e16AuHkhqtVxbxJZ3S05hqB3SJNuYduEu6qZdOpNR/nZswLcrohZJHIjXebsJnc+6hPaXNjo6RzJaCPC4PopwIqOy5zpAfGpgNaGgf8AInzXVIkDSBUjoGhqjEA98zrnOg3aCAPTdVrg97l/VB5CWZrjc2+CYTUpg9p41PWzh8lFZl26XzSZv7ggAfHyUON9dT6zS+758+SqHmW6asLrajsiL8uSeFqzqUlw/FGhuC5kyeWnyUNaCGO3y/OnOviFFA+7pfs94nuumXfe0Kmgfd0Mdl0EwR3R6oLValIQ7bvSf+DvMGSrdj3jpcQLC3eLT8SFZjSW7wQ021JLXN02vF1Z1WZ6SdPysqSTtugB0qVmAzoJudT3efNug5qhoW3sZ1MEa+Vs3oiPeGg6WMTBju1Ae6N7PAUhwBi2p+FQD0h2iAG6lNhaZLfKJsddR6lWpsBIgwCQ09HTlkeatS5O1OXaDYmm7XbRXYJgbkQTpc90xOgDmt9Sgg2stJO8E8puHDnr8CrZYmeYB6dbaj5QUZrpvEA3I1jcgetQT0XMB5Xy5TyJEiB1zMH+5LD1SpgqdQAPbpyMEc45b33TB9isPVYDh6hbVaLsrk5XGR7r26CM3qoZqL8x4gEX8LtKewx+vrxCPH/B5Mj/AOI4v/SZ6n91y9B2ruYXJfx3/Vef/j48mMOxcuXby4qZyhc1qhcqiBMiltNSuTLVy2FVcuSpxDFpcLqw5QuUrRxj3wUm12w1ULlN+Kn19O9luECnSBIubnxW6ygOS5cuXddeCdmFPZhcuSMXC04cIXy/2oxxr4qq+ZGbI3+1ndH6nzXLkv7H9M4MXFi5cmSabUZreSlcs/7Zye8PYLhxNz6LXZhbcrfRXLlprWhVgddYm3lD29RBlKvEEf7fHLD2G3S3quXJ7pOcZB53IIvqM4t6ru1EgmLyDOtr6csriuXJiTaAzEgkNklwB6e6WzbmYKiq/KxzjBybX1a4iBPRw9Fy5JVmXAMFWFSQSG+6DJuQWlpcfOEth8Z2jssEE54vYSwARzuFy5NXjPZtgnKZNzTcecFhZMbX5JahihmDZuMrcsSczc4IPQQTP5gpXJspNjqdYNDBI0p2OgAzaHeIV6FaTqD/AOPbqdttr9VC5AwSg/3eZFO097V+vyXMqQ0GCIDdDa9I6He0ei5chMixEgSDDgLaTmpTf8N2j0XV64IdYgw4jcTka+3PSfJSuQcTXIBOoH9Sx0mWvBdy3MKtV4IJtq43de1VpAB2HveK5cgv6Equa0uJIgG5jVvaEEAcgHG/JRSxzcszOQCYFhAbMHwF55rlyFc86nA4sVCMl2w6+gGVrRp6Kftbu2ZRi5GbXQEuNz1geSlchc5nlY0e2/t9Vy5cjR4R/9k="/>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2590800"/>
            <a:ext cx="35147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630925809"/>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0" y="432497"/>
            <a:ext cx="9144000"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Picture 2" descr="7053406127_c8fc4e65f7_o.jpg"/>
          <p:cNvSpPr>
            <a:spLocks noChangeAspect="1"/>
          </p:cNvSpPr>
          <p:nvPr/>
        </p:nvSpPr>
        <p:spPr bwMode="auto">
          <a:xfrm>
            <a:off x="-1985" y="857250"/>
            <a:ext cx="914598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latin typeface="Corbel" panose="020B0503020204020204" pitchFamily="34" charset="0"/>
            </a:endParaRPr>
          </a:p>
        </p:txBody>
      </p:sp>
      <p:sp>
        <p:nvSpPr>
          <p:cNvPr id="4" name="Title 3"/>
          <p:cNvSpPr>
            <a:spLocks noGrp="1"/>
          </p:cNvSpPr>
          <p:nvPr>
            <p:ph type="ctrTitle"/>
          </p:nvPr>
        </p:nvSpPr>
        <p:spPr>
          <a:xfrm>
            <a:off x="692412" y="857250"/>
            <a:ext cx="7893844" cy="11033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solidFill>
                  <a:srgbClr val="FFFF00"/>
                </a:solidFill>
                <a:ea typeface="+mj-ea"/>
                <a:cs typeface="Corbel"/>
              </a:rPr>
              <a:t>Please finish this quote</a:t>
            </a:r>
            <a:endParaRPr lang="en-US" dirty="0">
              <a:solidFill>
                <a:srgbClr val="FFFF00"/>
              </a:solidFill>
              <a:ea typeface="+mj-ea"/>
              <a:cs typeface="Corbel"/>
            </a:endParaRPr>
          </a:p>
        </p:txBody>
      </p:sp>
      <p:sp>
        <p:nvSpPr>
          <p:cNvPr id="7" name="Title 3"/>
          <p:cNvSpPr txBox="1">
            <a:spLocks/>
          </p:cNvSpPr>
          <p:nvPr/>
        </p:nvSpPr>
        <p:spPr bwMode="auto">
          <a:xfrm>
            <a:off x="643930" y="2058050"/>
            <a:ext cx="4022589" cy="628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to</a:t>
            </a:r>
            <a:r>
              <a:rPr lang="en-US" altLang="en-US" sz="3000" dirty="0">
                <a:solidFill>
                  <a:srgbClr val="FFFF00"/>
                </a:solidFill>
                <a:latin typeface="Corbel" panose="020B0503020204020204" pitchFamily="34" charset="0"/>
              </a:rPr>
              <a:t> us </a:t>
            </a:r>
            <a:r>
              <a:rPr lang="en-US" altLang="en-US" sz="3000" dirty="0">
                <a:latin typeface="Corbel" panose="020B0503020204020204" pitchFamily="34" charset="0"/>
              </a:rPr>
              <a:t>…</a:t>
            </a:r>
          </a:p>
          <a:p>
            <a:pPr eaLnBrk="1" hangingPunct="1">
              <a:lnSpc>
                <a:spcPts val="4500"/>
              </a:lnSpc>
            </a:pPr>
            <a:endParaRPr lang="en-US" altLang="en-US" sz="3000" dirty="0">
              <a:latin typeface="Corbel" panose="020B0503020204020204" pitchFamily="34" charset="0"/>
            </a:endParaRPr>
          </a:p>
        </p:txBody>
      </p:sp>
      <p:sp>
        <p:nvSpPr>
          <p:cNvPr id="9" name="Title 3"/>
          <p:cNvSpPr txBox="1">
            <a:spLocks/>
          </p:cNvSpPr>
          <p:nvPr/>
        </p:nvSpPr>
        <p:spPr bwMode="auto">
          <a:xfrm>
            <a:off x="5155144" y="2058050"/>
            <a:ext cx="3556836" cy="1082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by</a:t>
            </a:r>
            <a:r>
              <a:rPr lang="en-US" altLang="en-US" sz="3000" dirty="0">
                <a:solidFill>
                  <a:srgbClr val="FFFF00"/>
                </a:solidFill>
                <a:latin typeface="Corbel" panose="020B0503020204020204" pitchFamily="34" charset="0"/>
              </a:rPr>
              <a:t> us </a:t>
            </a:r>
            <a:r>
              <a:rPr lang="en-US" altLang="en-US" sz="3000" dirty="0">
                <a:latin typeface="Corbel" panose="020B0503020204020204" pitchFamily="34" charset="0"/>
              </a:rPr>
              <a:t>…</a:t>
            </a:r>
          </a:p>
        </p:txBody>
      </p:sp>
      <p:sp>
        <p:nvSpPr>
          <p:cNvPr id="2" name="Rectangle 1"/>
          <p:cNvSpPr/>
          <p:nvPr/>
        </p:nvSpPr>
        <p:spPr>
          <a:xfrm>
            <a:off x="332858" y="2964458"/>
            <a:ext cx="4299945" cy="3200876"/>
          </a:xfrm>
          <a:prstGeom prst="rect">
            <a:avLst/>
          </a:prstGeom>
        </p:spPr>
        <p:txBody>
          <a:bodyPr wrap="square">
            <a:spAutoFit/>
          </a:bodyPr>
          <a:lstStyle/>
          <a:p>
            <a:pPr>
              <a:buFontTx/>
              <a:buChar char="-"/>
            </a:pPr>
            <a:endParaRPr lang="en-US" altLang="en-US" dirty="0">
              <a:solidFill>
                <a:schemeClr val="bg1"/>
              </a:solidFill>
              <a:latin typeface="Palatino" pitchFamily="2" charset="0"/>
              <a:cs typeface="Arial" panose="020B0604020202020204" pitchFamily="34" charset="0"/>
            </a:endParaRPr>
          </a:p>
          <a:p>
            <a:r>
              <a:rPr lang="en-US" altLang="en-US" sz="2800" b="1" dirty="0">
                <a:solidFill>
                  <a:srgbClr val="FFFF00"/>
                </a:solidFill>
                <a:latin typeface="Palatino" pitchFamily="2" charset="0"/>
                <a:cs typeface="Arial" panose="020B0604020202020204" pitchFamily="34" charset="0"/>
              </a:rPr>
              <a:t>At the root, change done to us, we’re being asked to comply. </a:t>
            </a:r>
          </a:p>
          <a:p>
            <a:r>
              <a:rPr lang="en-US" altLang="en-US" sz="2800" b="1" dirty="0" smtClean="0">
                <a:solidFill>
                  <a:srgbClr val="FFFF00"/>
                </a:solidFill>
                <a:latin typeface="Palatino" pitchFamily="2" charset="0"/>
                <a:cs typeface="Arial" panose="020B0604020202020204" pitchFamily="34" charset="0"/>
              </a:rPr>
              <a:t>* People </a:t>
            </a:r>
            <a:r>
              <a:rPr lang="en-US" altLang="en-US" sz="2800" b="1" dirty="0">
                <a:solidFill>
                  <a:srgbClr val="FFFF00"/>
                </a:solidFill>
                <a:latin typeface="Palatino" pitchFamily="2" charset="0"/>
                <a:cs typeface="Arial" panose="020B0604020202020204" pitchFamily="34" charset="0"/>
              </a:rPr>
              <a:t>respond by doing what’s </a:t>
            </a:r>
            <a:r>
              <a:rPr lang="en-US" altLang="en-US" sz="2800" b="1" dirty="0" smtClean="0">
                <a:solidFill>
                  <a:srgbClr val="FFFF00"/>
                </a:solidFill>
                <a:latin typeface="Palatino" pitchFamily="2" charset="0"/>
                <a:cs typeface="Arial" panose="020B0604020202020204" pitchFamily="34" charset="0"/>
              </a:rPr>
              <a:t>asked</a:t>
            </a:r>
          </a:p>
          <a:p>
            <a:r>
              <a:rPr lang="en-US" altLang="en-US" sz="2800" b="1" dirty="0" smtClean="0">
                <a:solidFill>
                  <a:srgbClr val="FFFF00"/>
                </a:solidFill>
                <a:latin typeface="Palatino" pitchFamily="2" charset="0"/>
                <a:cs typeface="Arial" panose="020B0604020202020204" pitchFamily="34" charset="0"/>
              </a:rPr>
              <a:t> </a:t>
            </a:r>
            <a:endParaRPr lang="en-US" altLang="en-US" sz="2800" b="1" dirty="0">
              <a:solidFill>
                <a:srgbClr val="FFFF00"/>
              </a:solidFill>
              <a:latin typeface="Palatino" pitchFamily="2" charset="0"/>
              <a:cs typeface="Arial" panose="020B0604020202020204" pitchFamily="34" charset="0"/>
            </a:endParaRPr>
          </a:p>
          <a:p>
            <a:endParaRPr lang="en-US" altLang="en-US" sz="2800" b="1" dirty="0" smtClean="0">
              <a:solidFill>
                <a:srgbClr val="FFFF00"/>
              </a:solidFill>
              <a:latin typeface="Palatino" pitchFamily="2" charset="0"/>
              <a:cs typeface="Arial" panose="020B0604020202020204" pitchFamily="34" charset="0"/>
            </a:endParaRPr>
          </a:p>
          <a:p>
            <a:r>
              <a:rPr lang="en-US" altLang="en-US" sz="4400" b="1" dirty="0" smtClean="0">
                <a:solidFill>
                  <a:srgbClr val="FFFF00"/>
                </a:solidFill>
                <a:latin typeface="Palatino" pitchFamily="2" charset="0"/>
                <a:cs typeface="Arial" panose="020B0604020202020204" pitchFamily="34" charset="0"/>
              </a:rPr>
              <a:t>Compliance</a:t>
            </a:r>
            <a:endParaRPr lang="en-US" altLang="en-US" sz="4400" b="1" dirty="0">
              <a:solidFill>
                <a:srgbClr val="FFFF00"/>
              </a:solidFill>
              <a:latin typeface="Palatino" pitchFamily="2" charset="0"/>
              <a:cs typeface="Arial" panose="020B0604020202020204" pitchFamily="34" charset="0"/>
            </a:endParaRPr>
          </a:p>
        </p:txBody>
      </p:sp>
      <p:sp>
        <p:nvSpPr>
          <p:cNvPr id="8" name="Rectangle 7"/>
          <p:cNvSpPr/>
          <p:nvPr/>
        </p:nvSpPr>
        <p:spPr>
          <a:xfrm>
            <a:off x="4945327" y="2964458"/>
            <a:ext cx="4299945" cy="3200876"/>
          </a:xfrm>
          <a:prstGeom prst="rect">
            <a:avLst/>
          </a:prstGeom>
        </p:spPr>
        <p:txBody>
          <a:bodyPr wrap="square">
            <a:spAutoFit/>
          </a:bodyPr>
          <a:lstStyle/>
          <a:p>
            <a:pPr>
              <a:buFontTx/>
              <a:buChar char="-"/>
            </a:pPr>
            <a:endParaRPr lang="en-US" altLang="en-US" dirty="0">
              <a:solidFill>
                <a:schemeClr val="bg1"/>
              </a:solidFill>
              <a:latin typeface="Palatino" pitchFamily="2" charset="0"/>
              <a:cs typeface="Arial" panose="020B0604020202020204" pitchFamily="34" charset="0"/>
            </a:endParaRPr>
          </a:p>
          <a:p>
            <a:r>
              <a:rPr lang="en-US" altLang="en-US" sz="2800" b="1" dirty="0">
                <a:solidFill>
                  <a:srgbClr val="FFFF00"/>
                </a:solidFill>
                <a:latin typeface="Palatino" pitchFamily="2" charset="0"/>
                <a:cs typeface="Arial" panose="020B0604020202020204" pitchFamily="34" charset="0"/>
              </a:rPr>
              <a:t>Change done by us, we’re committed to it, we’re going to get it done no matter what</a:t>
            </a:r>
          </a:p>
          <a:p>
            <a:r>
              <a:rPr lang="en-US" altLang="en-US" sz="2800" b="1" dirty="0">
                <a:solidFill>
                  <a:srgbClr val="FFFF00"/>
                </a:solidFill>
                <a:latin typeface="Palatino" pitchFamily="2" charset="0"/>
                <a:cs typeface="Arial" panose="020B0604020202020204" pitchFamily="34" charset="0"/>
              </a:rPr>
              <a:t>* People respond by doing what it takes</a:t>
            </a:r>
            <a:r>
              <a:rPr lang="en-US" altLang="en-US" sz="2800" b="1" dirty="0" smtClean="0">
                <a:solidFill>
                  <a:srgbClr val="FFFF00"/>
                </a:solidFill>
                <a:latin typeface="Palatino" pitchFamily="2" charset="0"/>
                <a:cs typeface="Arial" panose="020B0604020202020204" pitchFamily="34" charset="0"/>
              </a:rPr>
              <a:t>.</a:t>
            </a:r>
            <a:endParaRPr lang="en-US" altLang="en-US" sz="2800" b="1" dirty="0">
              <a:solidFill>
                <a:srgbClr val="FFFF00"/>
              </a:solidFill>
              <a:latin typeface="Palatino" pitchFamily="2" charset="0"/>
              <a:cs typeface="Arial" panose="020B0604020202020204" pitchFamily="34" charset="0"/>
            </a:endParaRPr>
          </a:p>
          <a:p>
            <a:r>
              <a:rPr lang="en-US" altLang="en-US" sz="4400" b="1" dirty="0">
                <a:solidFill>
                  <a:srgbClr val="FFFF00"/>
                </a:solidFill>
                <a:latin typeface="Palatino" pitchFamily="2" charset="0"/>
                <a:cs typeface="Arial" panose="020B0604020202020204" pitchFamily="34" charset="0"/>
              </a:rPr>
              <a:t>Commitment</a:t>
            </a:r>
          </a:p>
        </p:txBody>
      </p:sp>
    </p:spTree>
    <p:extLst>
      <p:ext uri="{BB962C8B-B14F-4D97-AF65-F5344CB8AC3E}">
        <p14:creationId xmlns:p14="http://schemas.microsoft.com/office/powerpoint/2010/main" val="363788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Types of </a:t>
            </a:r>
            <a:r>
              <a:rPr lang="en-CA" dirty="0" smtClean="0"/>
              <a:t>Change … </a:t>
            </a:r>
            <a:br>
              <a:rPr lang="en-CA" dirty="0" smtClean="0"/>
            </a:br>
            <a:r>
              <a:rPr lang="en-CA" dirty="0" smtClean="0"/>
              <a:t>			Content </a:t>
            </a:r>
            <a:r>
              <a:rPr lang="en-CA" dirty="0"/>
              <a:t>of </a:t>
            </a:r>
            <a:r>
              <a:rPr lang="en-CA" dirty="0" smtClean="0"/>
              <a:t>Change</a:t>
            </a:r>
            <a:endParaRPr lang="en-US" dirty="0"/>
          </a:p>
        </p:txBody>
      </p:sp>
      <p:sp>
        <p:nvSpPr>
          <p:cNvPr id="4" name="Content Placeholder 3"/>
          <p:cNvSpPr>
            <a:spLocks noGrp="1"/>
          </p:cNvSpPr>
          <p:nvPr>
            <p:ph sz="half" idx="1"/>
          </p:nvPr>
        </p:nvSpPr>
        <p:spPr/>
        <p:txBody>
          <a:bodyPr>
            <a:normAutofit fontScale="85000" lnSpcReduction="20000"/>
          </a:bodyPr>
          <a:lstStyle/>
          <a:p>
            <a:r>
              <a:rPr lang="en-CA" dirty="0"/>
              <a:t>Radical change</a:t>
            </a:r>
          </a:p>
          <a:p>
            <a:r>
              <a:rPr lang="en-CA" dirty="0"/>
              <a:t>Revolutionary change</a:t>
            </a:r>
          </a:p>
          <a:p>
            <a:r>
              <a:rPr lang="en-CA" dirty="0"/>
              <a:t>Crisis situation</a:t>
            </a:r>
          </a:p>
          <a:p>
            <a:r>
              <a:rPr lang="en-CA" dirty="0"/>
              <a:t>Top down</a:t>
            </a:r>
          </a:p>
          <a:p>
            <a:r>
              <a:rPr lang="en-CA" dirty="0"/>
              <a:t>Rare</a:t>
            </a:r>
          </a:p>
          <a:p>
            <a:r>
              <a:rPr lang="en-CA" dirty="0" smtClean="0"/>
              <a:t>Episodic</a:t>
            </a:r>
          </a:p>
          <a:p>
            <a:endParaRPr lang="en-CA" dirty="0" smtClean="0"/>
          </a:p>
          <a:p>
            <a:pPr>
              <a:lnSpc>
                <a:spcPct val="100000"/>
              </a:lnSpc>
            </a:pPr>
            <a:r>
              <a:rPr lang="en-CA" dirty="0" err="1"/>
              <a:t>K</a:t>
            </a:r>
            <a:r>
              <a:rPr lang="en-CA" dirty="0" err="1" smtClean="0"/>
              <a:t>aikaku</a:t>
            </a:r>
            <a:endParaRPr lang="en-CA" dirty="0"/>
          </a:p>
          <a:p>
            <a:endParaRPr lang="en-CA" dirty="0" smtClean="0"/>
          </a:p>
          <a:p>
            <a:r>
              <a:rPr lang="en-CA" dirty="0" smtClean="0"/>
              <a:t>Examples</a:t>
            </a:r>
            <a:r>
              <a:rPr lang="en-CA" dirty="0"/>
              <a:t>: M&amp;As, restructurings, change of leadership</a:t>
            </a:r>
            <a:endParaRPr lang="en-US" dirty="0"/>
          </a:p>
        </p:txBody>
      </p:sp>
      <p:sp>
        <p:nvSpPr>
          <p:cNvPr id="5" name="Content Placeholder 4"/>
          <p:cNvSpPr>
            <a:spLocks noGrp="1"/>
          </p:cNvSpPr>
          <p:nvPr>
            <p:ph sz="half" idx="2"/>
          </p:nvPr>
        </p:nvSpPr>
        <p:spPr/>
        <p:txBody>
          <a:bodyPr>
            <a:normAutofit fontScale="85000" lnSpcReduction="20000"/>
          </a:bodyPr>
          <a:lstStyle/>
          <a:p>
            <a:r>
              <a:rPr lang="en-CA" dirty="0"/>
              <a:t>Emergent change</a:t>
            </a:r>
          </a:p>
          <a:p>
            <a:r>
              <a:rPr lang="en-CA" dirty="0"/>
              <a:t>Organic change</a:t>
            </a:r>
          </a:p>
          <a:p>
            <a:r>
              <a:rPr lang="en-CA" dirty="0"/>
              <a:t>Part of daily life</a:t>
            </a:r>
          </a:p>
          <a:p>
            <a:r>
              <a:rPr lang="en-CA" dirty="0"/>
              <a:t>Bottom up</a:t>
            </a:r>
          </a:p>
          <a:p>
            <a:r>
              <a:rPr lang="en-CA" dirty="0"/>
              <a:t>Frequent</a:t>
            </a:r>
          </a:p>
          <a:p>
            <a:r>
              <a:rPr lang="en-CA" dirty="0" smtClean="0"/>
              <a:t>Continuous</a:t>
            </a:r>
          </a:p>
          <a:p>
            <a:endParaRPr lang="en-CA" dirty="0" smtClean="0"/>
          </a:p>
          <a:p>
            <a:r>
              <a:rPr lang="en-CA" dirty="0" smtClean="0"/>
              <a:t>Kaizen</a:t>
            </a:r>
            <a:endParaRPr lang="en-CA" dirty="0"/>
          </a:p>
          <a:p>
            <a:endParaRPr lang="en-CA" dirty="0" smtClean="0"/>
          </a:p>
          <a:p>
            <a:r>
              <a:rPr lang="en-CA" dirty="0" smtClean="0"/>
              <a:t>Examples</a:t>
            </a:r>
            <a:r>
              <a:rPr lang="en-CA" dirty="0"/>
              <a:t>: project work, changing values</a:t>
            </a:r>
            <a:endParaRPr lang="en-US" dirty="0"/>
          </a:p>
        </p:txBody>
      </p:sp>
    </p:spTree>
    <p:extLst>
      <p:ext uri="{BB962C8B-B14F-4D97-AF65-F5344CB8AC3E}">
        <p14:creationId xmlns:p14="http://schemas.microsoft.com/office/powerpoint/2010/main" val="2437033892"/>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35845</TotalTime>
  <Words>4727</Words>
  <Application>Microsoft Office PowerPoint</Application>
  <PresentationFormat>On-screen Show (4:3)</PresentationFormat>
  <Paragraphs>805</Paragraphs>
  <Slides>74</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ＭＳ Ｐゴシック</vt:lpstr>
      <vt:lpstr>ＭＳ Ｐゴシック</vt:lpstr>
      <vt:lpstr>Arial</vt:lpstr>
      <vt:lpstr>Calibri</vt:lpstr>
      <vt:lpstr>Corbel</vt:lpstr>
      <vt:lpstr>Franklin Gothic Book</vt:lpstr>
      <vt:lpstr>Lato</vt:lpstr>
      <vt:lpstr>Palatino</vt:lpstr>
      <vt:lpstr>Tahoma</vt:lpstr>
      <vt:lpstr>Times New Roman</vt:lpstr>
      <vt:lpstr>Trebuchet MS</vt:lpstr>
      <vt:lpstr>Wingdings</vt:lpstr>
      <vt:lpstr>Default Design</vt:lpstr>
      <vt:lpstr>(Successfully) Enacting Organizational Change</vt:lpstr>
      <vt:lpstr>Check-In</vt:lpstr>
      <vt:lpstr>Who are you now?</vt:lpstr>
      <vt:lpstr>Innovation</vt:lpstr>
      <vt:lpstr>Challenge of Change</vt:lpstr>
      <vt:lpstr>What is organizational change?</vt:lpstr>
      <vt:lpstr>Change Prevelance</vt:lpstr>
      <vt:lpstr>Please finish this quote</vt:lpstr>
      <vt:lpstr>Types of Change …     Content of Change</vt:lpstr>
      <vt:lpstr>Discussion</vt:lpstr>
      <vt:lpstr>Change Models</vt:lpstr>
      <vt:lpstr>The Medicine Wheel -  A Tool for Change</vt:lpstr>
      <vt:lpstr>McKinsey / Waterman &amp; Peters’ 7S Framework</vt:lpstr>
      <vt:lpstr>Elements of 7S Framework</vt:lpstr>
      <vt:lpstr>Lewin’s Three Step Change Model</vt:lpstr>
      <vt:lpstr>Force-Field Analysis</vt:lpstr>
      <vt:lpstr>Kotter’s Eight Step Leading Change Model</vt:lpstr>
      <vt:lpstr>Need for Change - Kotter</vt:lpstr>
      <vt:lpstr>Change Direction - Kotter</vt:lpstr>
      <vt:lpstr>Change Behaivour - Kotter</vt:lpstr>
      <vt:lpstr>Implementing &amp; Sustaining the Change - Kotter</vt:lpstr>
      <vt:lpstr>Live Case</vt:lpstr>
      <vt:lpstr>Organizational Change: Let’s Make a Model</vt:lpstr>
      <vt:lpstr>Change is How We Realize Great Solutions</vt:lpstr>
      <vt:lpstr>1. Understand</vt:lpstr>
      <vt:lpstr>1. Understand – Assess Support</vt:lpstr>
      <vt:lpstr>2. Enlist</vt:lpstr>
      <vt:lpstr>Change Team Considerations</vt:lpstr>
      <vt:lpstr>3. Envisage</vt:lpstr>
      <vt:lpstr>Change is How We Realize Great Solutions</vt:lpstr>
      <vt:lpstr>4. Motivate</vt:lpstr>
      <vt:lpstr>4. Motivate</vt:lpstr>
      <vt:lpstr>5. Communicate</vt:lpstr>
      <vt:lpstr>5. Communicate</vt:lpstr>
      <vt:lpstr>6. Act</vt:lpstr>
      <vt:lpstr>7. Consolidate</vt:lpstr>
      <vt:lpstr>The (w)Right Change Model  TM</vt:lpstr>
      <vt:lpstr>2) Marshall: Urgency - Opportunity</vt:lpstr>
      <vt:lpstr>2) Marshall:  Create a Powerful Coalition</vt:lpstr>
      <vt:lpstr>3) MAP: Forces of Change </vt:lpstr>
      <vt:lpstr>3) MAP: Force Field Analysis Kurt Lewin</vt:lpstr>
      <vt:lpstr>Lewin’s Force Field Steps</vt:lpstr>
      <vt:lpstr>Reflection Time</vt:lpstr>
      <vt:lpstr>4) Message: Inspire a Shared Vision</vt:lpstr>
      <vt:lpstr> Vision: on a clear day you can see forever</vt:lpstr>
      <vt:lpstr>Strategic Visioning</vt:lpstr>
      <vt:lpstr>Vision: Cheering About Key Values</vt:lpstr>
      <vt:lpstr>Enlist Others Develop a shared sense of destiny </vt:lpstr>
      <vt:lpstr>Language of Change Leaders:  Enlist Others</vt:lpstr>
      <vt:lpstr>Power of Emotional Appeals</vt:lpstr>
      <vt:lpstr>And now for something …</vt:lpstr>
      <vt:lpstr>5 Motivate: </vt:lpstr>
      <vt:lpstr>Direct the Rider analytical / rational</vt:lpstr>
      <vt:lpstr>Direct the Elephant:  Putting Feelings First</vt:lpstr>
      <vt:lpstr>Shape the Path</vt:lpstr>
      <vt:lpstr>Commercial Break</vt:lpstr>
      <vt:lpstr>Exploring personal readiness for Change </vt:lpstr>
      <vt:lpstr>Examples</vt:lpstr>
      <vt:lpstr>Individual Reactions to Change</vt:lpstr>
      <vt:lpstr>Individual Reactions</vt:lpstr>
      <vt:lpstr>6) Manage: Cynicism about Change </vt:lpstr>
      <vt:lpstr>Random Reminders and Insights …</vt:lpstr>
      <vt:lpstr>Additional …</vt:lpstr>
      <vt:lpstr>Communication: Barrett</vt:lpstr>
      <vt:lpstr>Reflection Questions</vt:lpstr>
      <vt:lpstr>Now the edgy stuff</vt:lpstr>
      <vt:lpstr>Tipping Point Leadership Kim and Mauborgne HBR, 2003</vt:lpstr>
      <vt:lpstr>Tipping Point Leadership</vt:lpstr>
      <vt:lpstr>Tipping Point Leadership </vt:lpstr>
      <vt:lpstr>Tipping Point Leadership</vt:lpstr>
      <vt:lpstr>Grendel’s Mother (Beowulf)</vt:lpstr>
      <vt:lpstr>Change’s path</vt:lpstr>
      <vt:lpstr>Final Exam …</vt:lpstr>
      <vt:lpstr>The (w)Right Change Model  TM</vt:lpstr>
    </vt:vector>
  </TitlesOfParts>
  <Company>Faculty of Business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dc:creator>
  <cp:lastModifiedBy>Barry Wright</cp:lastModifiedBy>
  <cp:revision>148</cp:revision>
  <cp:lastPrinted>2015-05-11T19:57:31Z</cp:lastPrinted>
  <dcterms:created xsi:type="dcterms:W3CDTF">2008-06-02T15:43:02Z</dcterms:created>
  <dcterms:modified xsi:type="dcterms:W3CDTF">2018-11-20T22:30:35Z</dcterms:modified>
</cp:coreProperties>
</file>