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508" r:id="rId2"/>
    <p:sldId id="586" r:id="rId3"/>
    <p:sldId id="525" r:id="rId4"/>
    <p:sldId id="613" r:id="rId5"/>
    <p:sldId id="382" r:id="rId6"/>
    <p:sldId id="471" r:id="rId7"/>
    <p:sldId id="595" r:id="rId8"/>
    <p:sldId id="598" r:id="rId9"/>
    <p:sldId id="614" r:id="rId10"/>
    <p:sldId id="600" r:id="rId11"/>
    <p:sldId id="601" r:id="rId12"/>
    <p:sldId id="602" r:id="rId13"/>
    <p:sldId id="603" r:id="rId14"/>
    <p:sldId id="604" r:id="rId15"/>
    <p:sldId id="608" r:id="rId16"/>
    <p:sldId id="615" r:id="rId17"/>
    <p:sldId id="528" r:id="rId18"/>
    <p:sldId id="532" r:id="rId19"/>
    <p:sldId id="533" r:id="rId20"/>
    <p:sldId id="535" r:id="rId21"/>
    <p:sldId id="529" r:id="rId22"/>
    <p:sldId id="530" r:id="rId23"/>
    <p:sldId id="514" r:id="rId24"/>
    <p:sldId id="515" r:id="rId25"/>
    <p:sldId id="516" r:id="rId26"/>
    <p:sldId id="537" r:id="rId27"/>
    <p:sldId id="517" r:id="rId28"/>
    <p:sldId id="538" r:id="rId29"/>
    <p:sldId id="518" r:id="rId30"/>
    <p:sldId id="569" r:id="rId31"/>
    <p:sldId id="503" r:id="rId32"/>
    <p:sldId id="555" r:id="rId33"/>
    <p:sldId id="556" r:id="rId34"/>
    <p:sldId id="557" r:id="rId35"/>
    <p:sldId id="558" r:id="rId36"/>
    <p:sldId id="563" r:id="rId37"/>
    <p:sldId id="564" r:id="rId38"/>
    <p:sldId id="565" r:id="rId39"/>
    <p:sldId id="567" r:id="rId40"/>
    <p:sldId id="568" r:id="rId41"/>
    <p:sldId id="485" r:id="rId42"/>
    <p:sldId id="561" r:id="rId43"/>
    <p:sldId id="562" r:id="rId44"/>
    <p:sldId id="583" r:id="rId45"/>
    <p:sldId id="585" r:id="rId46"/>
    <p:sldId id="576" r:id="rId47"/>
    <p:sldId id="580" r:id="rId48"/>
    <p:sldId id="571" r:id="rId49"/>
    <p:sldId id="572" r:id="rId50"/>
    <p:sldId id="573" r:id="rId51"/>
    <p:sldId id="574" r:id="rId52"/>
    <p:sldId id="575" r:id="rId53"/>
    <p:sldId id="315" r:id="rId54"/>
    <p:sldId id="584" r:id="rId5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66CCFF"/>
    <a:srgbClr val="3333FF"/>
    <a:srgbClr val="00FF00"/>
    <a:srgbClr val="6666FF"/>
    <a:srgbClr val="777777"/>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endParaRPr lang="en-US"/>
          </a:p>
        </p:txBody>
      </p:sp>
      <p:sp>
        <p:nvSpPr>
          <p:cNvPr id="79875"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endParaRPr lang="en-US"/>
          </a:p>
        </p:txBody>
      </p:sp>
      <p:sp>
        <p:nvSpPr>
          <p:cNvPr id="79876"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endParaRPr lang="en-US"/>
          </a:p>
        </p:txBody>
      </p:sp>
      <p:sp>
        <p:nvSpPr>
          <p:cNvPr id="79877"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fld id="{7CDAF4AE-AF54-43EB-817B-6332AD99D880}" type="slidenum">
              <a:rPr lang="en-US"/>
              <a:pPr/>
              <a:t>‹#›</a:t>
            </a:fld>
            <a:endParaRPr lang="en-US"/>
          </a:p>
        </p:txBody>
      </p:sp>
    </p:spTree>
    <p:extLst>
      <p:ext uri="{BB962C8B-B14F-4D97-AF65-F5344CB8AC3E}">
        <p14:creationId xmlns:p14="http://schemas.microsoft.com/office/powerpoint/2010/main" val="15725420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endParaRPr lang="en-US"/>
          </a:p>
        </p:txBody>
      </p:sp>
      <p:sp>
        <p:nvSpPr>
          <p:cNvPr id="72707"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endParaRPr lang="en-US"/>
          </a:p>
        </p:txBody>
      </p:sp>
      <p:sp>
        <p:nvSpPr>
          <p:cNvPr id="7270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72709"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2710"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endParaRPr lang="en-US"/>
          </a:p>
        </p:txBody>
      </p:sp>
      <p:sp>
        <p:nvSpPr>
          <p:cNvPr id="72711"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fld id="{1B7F378F-61C7-4F49-AE8B-408B953D60D1}" type="slidenum">
              <a:rPr lang="en-US"/>
              <a:pPr/>
              <a:t>‹#›</a:t>
            </a:fld>
            <a:endParaRPr lang="en-US"/>
          </a:p>
        </p:txBody>
      </p:sp>
    </p:spTree>
    <p:extLst>
      <p:ext uri="{BB962C8B-B14F-4D97-AF65-F5344CB8AC3E}">
        <p14:creationId xmlns:p14="http://schemas.microsoft.com/office/powerpoint/2010/main" val="112661249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4E57201-026B-40FA-9D5D-42F1AA8D9B64}" type="slidenum">
              <a:rPr lang="en-CA" smtClean="0"/>
              <a:t>7</a:t>
            </a:fld>
            <a:endParaRPr lang="en-CA"/>
          </a:p>
        </p:txBody>
      </p:sp>
    </p:spTree>
    <p:extLst>
      <p:ext uri="{BB962C8B-B14F-4D97-AF65-F5344CB8AC3E}">
        <p14:creationId xmlns:p14="http://schemas.microsoft.com/office/powerpoint/2010/main" val="311865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types</a:t>
            </a:r>
            <a:r>
              <a:rPr lang="en-US" baseline="0" dirty="0" smtClean="0"/>
              <a:t> and levels of change … but there is a simple formula</a:t>
            </a:r>
            <a:endParaRPr lang="en-US" dirty="0"/>
          </a:p>
        </p:txBody>
      </p:sp>
      <p:sp>
        <p:nvSpPr>
          <p:cNvPr id="4" name="Slide Number Placeholder 3"/>
          <p:cNvSpPr>
            <a:spLocks noGrp="1"/>
          </p:cNvSpPr>
          <p:nvPr>
            <p:ph type="sldNum" sz="quarter" idx="10"/>
          </p:nvPr>
        </p:nvSpPr>
        <p:spPr/>
        <p:txBody>
          <a:bodyPr/>
          <a:lstStyle/>
          <a:p>
            <a:fld id="{924EDD31-BBD8-423E-83F3-17728D3ACB0E}" type="slidenum">
              <a:rPr lang="en-US" smtClean="0"/>
              <a:t>8</a:t>
            </a:fld>
            <a:endParaRPr lang="en-US" dirty="0"/>
          </a:p>
        </p:txBody>
      </p:sp>
    </p:spTree>
    <p:extLst>
      <p:ext uri="{BB962C8B-B14F-4D97-AF65-F5344CB8AC3E}">
        <p14:creationId xmlns:p14="http://schemas.microsoft.com/office/powerpoint/2010/main" val="2164988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p:spPr>
        <p:txBody>
          <a:bodyPr/>
          <a:lstStyle/>
          <a:p>
            <a:r>
              <a:rPr lang="en-CA" dirty="0" smtClean="0">
                <a:effectLst/>
              </a:rPr>
              <a:t>Featured in the book </a:t>
            </a:r>
            <a:r>
              <a:rPr lang="en-CA" i="1" dirty="0" smtClean="0">
                <a:effectLst/>
              </a:rPr>
              <a:t>In Search of Excellence</a:t>
            </a:r>
            <a:r>
              <a:rPr lang="en-CA" dirty="0" smtClean="0">
                <a:effectLst/>
              </a:rPr>
              <a:t>, by former McKinsey consultants Thomas J. Peters and Robert H. Waterman, the framework maps a constellation of interrelated factors that influence an organization's ability to change. </a:t>
            </a:r>
          </a:p>
          <a:p>
            <a:r>
              <a:rPr lang="en-CA" dirty="0" smtClean="0">
                <a:effectLst/>
              </a:rPr>
              <a:t>The lack of hierarchy among these factors suggests that significant progress in one part of the organization will be difficult without working on the others. </a:t>
            </a:r>
            <a:endParaRPr lang="en-CA" altLang="en-US" dirty="0">
              <a:latin typeface="Arial" panose="020B0604020202020204" pitchFamily="34" charset="0"/>
              <a:cs typeface="Arial" panose="020B0604020202020204" pitchFamily="34" charset="0"/>
            </a:endParaRPr>
          </a:p>
        </p:txBody>
      </p:sp>
      <p:sp>
        <p:nvSpPr>
          <p:cNvPr id="132100"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0008" indent="-288465" eaLnBrk="0" hangingPunct="0">
              <a:defRPr>
                <a:solidFill>
                  <a:schemeClr val="tx1"/>
                </a:solidFill>
                <a:latin typeface="Arial" panose="020B0604020202020204" pitchFamily="34" charset="0"/>
                <a:cs typeface="Arial" panose="020B0604020202020204" pitchFamily="34" charset="0"/>
              </a:defRPr>
            </a:lvl2pPr>
            <a:lvl3pPr marL="1153859" indent="-230772" eaLnBrk="0" hangingPunct="0">
              <a:defRPr>
                <a:solidFill>
                  <a:schemeClr val="tx1"/>
                </a:solidFill>
                <a:latin typeface="Arial" panose="020B0604020202020204" pitchFamily="34" charset="0"/>
                <a:cs typeface="Arial" panose="020B0604020202020204" pitchFamily="34" charset="0"/>
              </a:defRPr>
            </a:lvl3pPr>
            <a:lvl4pPr marL="1615402" indent="-230772" eaLnBrk="0" hangingPunct="0">
              <a:defRPr>
                <a:solidFill>
                  <a:schemeClr val="tx1"/>
                </a:solidFill>
                <a:latin typeface="Arial" panose="020B0604020202020204" pitchFamily="34" charset="0"/>
                <a:cs typeface="Arial" panose="020B0604020202020204" pitchFamily="34" charset="0"/>
              </a:defRPr>
            </a:lvl4pPr>
            <a:lvl5pPr marL="2076945" indent="-230772" eaLnBrk="0" hangingPunct="0">
              <a:defRPr>
                <a:solidFill>
                  <a:schemeClr val="tx1"/>
                </a:solidFill>
                <a:latin typeface="Arial" panose="020B0604020202020204" pitchFamily="34" charset="0"/>
                <a:cs typeface="Arial" panose="020B0604020202020204" pitchFamily="34" charset="0"/>
              </a:defRPr>
            </a:lvl5pPr>
            <a:lvl6pPr marL="2538489" indent="-2307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0032" indent="-2307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1576" indent="-2307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3119" indent="-2307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E356B65-17F0-4A32-A8E7-FC81F6FED5C5}" type="slidenum">
              <a:rPr lang="nl-NL" altLang="en-US"/>
              <a:pPr eaLnBrk="1" hangingPunct="1"/>
              <a:t>12</a:t>
            </a:fld>
            <a:endParaRPr lang="nl-NL" altLang="en-US"/>
          </a:p>
        </p:txBody>
      </p:sp>
    </p:spTree>
    <p:extLst>
      <p:ext uri="{BB962C8B-B14F-4D97-AF65-F5344CB8AC3E}">
        <p14:creationId xmlns:p14="http://schemas.microsoft.com/office/powerpoint/2010/main" val="1242495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p:spPr>
        <p:txBody>
          <a:bodyPr/>
          <a:lstStyle/>
          <a:p>
            <a:endParaRPr lang="en-CA" altLang="en-US" dirty="0">
              <a:latin typeface="Arial" panose="020B0604020202020204" pitchFamily="34" charset="0"/>
              <a:cs typeface="Arial" panose="020B0604020202020204" pitchFamily="34" charset="0"/>
            </a:endParaRPr>
          </a:p>
        </p:txBody>
      </p:sp>
      <p:sp>
        <p:nvSpPr>
          <p:cNvPr id="134148"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0008" indent="-288465" eaLnBrk="0" hangingPunct="0">
              <a:defRPr>
                <a:solidFill>
                  <a:schemeClr val="tx1"/>
                </a:solidFill>
                <a:latin typeface="Arial" panose="020B0604020202020204" pitchFamily="34" charset="0"/>
                <a:cs typeface="Arial" panose="020B0604020202020204" pitchFamily="34" charset="0"/>
              </a:defRPr>
            </a:lvl2pPr>
            <a:lvl3pPr marL="1153859" indent="-230772" eaLnBrk="0" hangingPunct="0">
              <a:defRPr>
                <a:solidFill>
                  <a:schemeClr val="tx1"/>
                </a:solidFill>
                <a:latin typeface="Arial" panose="020B0604020202020204" pitchFamily="34" charset="0"/>
                <a:cs typeface="Arial" panose="020B0604020202020204" pitchFamily="34" charset="0"/>
              </a:defRPr>
            </a:lvl3pPr>
            <a:lvl4pPr marL="1615402" indent="-230772" eaLnBrk="0" hangingPunct="0">
              <a:defRPr>
                <a:solidFill>
                  <a:schemeClr val="tx1"/>
                </a:solidFill>
                <a:latin typeface="Arial" panose="020B0604020202020204" pitchFamily="34" charset="0"/>
                <a:cs typeface="Arial" panose="020B0604020202020204" pitchFamily="34" charset="0"/>
              </a:defRPr>
            </a:lvl4pPr>
            <a:lvl5pPr marL="2076945" indent="-230772" eaLnBrk="0" hangingPunct="0">
              <a:defRPr>
                <a:solidFill>
                  <a:schemeClr val="tx1"/>
                </a:solidFill>
                <a:latin typeface="Arial" panose="020B0604020202020204" pitchFamily="34" charset="0"/>
                <a:cs typeface="Arial" panose="020B0604020202020204" pitchFamily="34" charset="0"/>
              </a:defRPr>
            </a:lvl5pPr>
            <a:lvl6pPr marL="2538489" indent="-2307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0032" indent="-2307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1576" indent="-2307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3119" indent="-2307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1BA4BAD-956F-4349-A221-3AF2F38CC6E4}" type="slidenum">
              <a:rPr lang="nl-NL" altLang="en-US"/>
              <a:pPr eaLnBrk="1" hangingPunct="1"/>
              <a:t>13</a:t>
            </a:fld>
            <a:endParaRPr lang="nl-NL" altLang="en-US"/>
          </a:p>
        </p:txBody>
      </p:sp>
    </p:spTree>
    <p:extLst>
      <p:ext uri="{BB962C8B-B14F-4D97-AF65-F5344CB8AC3E}">
        <p14:creationId xmlns:p14="http://schemas.microsoft.com/office/powerpoint/2010/main" val="2721838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0008" indent="-288465">
              <a:spcBef>
                <a:spcPct val="30000"/>
              </a:spcBef>
              <a:defRPr sz="1200">
                <a:solidFill>
                  <a:schemeClr val="tx1"/>
                </a:solidFill>
                <a:latin typeface="Arial" panose="020B0604020202020204" pitchFamily="34" charset="0"/>
                <a:cs typeface="Arial" panose="020B0604020202020204" pitchFamily="34" charset="0"/>
              </a:defRPr>
            </a:lvl2pPr>
            <a:lvl3pPr marL="1153859" indent="-230772">
              <a:spcBef>
                <a:spcPct val="30000"/>
              </a:spcBef>
              <a:defRPr sz="1200">
                <a:solidFill>
                  <a:schemeClr val="tx1"/>
                </a:solidFill>
                <a:latin typeface="Arial" panose="020B0604020202020204" pitchFamily="34" charset="0"/>
                <a:cs typeface="Arial" panose="020B0604020202020204" pitchFamily="34" charset="0"/>
              </a:defRPr>
            </a:lvl3pPr>
            <a:lvl4pPr marL="1615402" indent="-230772">
              <a:spcBef>
                <a:spcPct val="30000"/>
              </a:spcBef>
              <a:defRPr sz="1200">
                <a:solidFill>
                  <a:schemeClr val="tx1"/>
                </a:solidFill>
                <a:latin typeface="Arial" panose="020B0604020202020204" pitchFamily="34" charset="0"/>
                <a:cs typeface="Arial" panose="020B0604020202020204" pitchFamily="34" charset="0"/>
              </a:defRPr>
            </a:lvl4pPr>
            <a:lvl5pPr marL="2076945" indent="-230772">
              <a:spcBef>
                <a:spcPct val="30000"/>
              </a:spcBef>
              <a:defRPr sz="1200">
                <a:solidFill>
                  <a:schemeClr val="tx1"/>
                </a:solidFill>
                <a:latin typeface="Arial" panose="020B0604020202020204" pitchFamily="34" charset="0"/>
                <a:cs typeface="Arial" panose="020B0604020202020204" pitchFamily="34" charset="0"/>
              </a:defRPr>
            </a:lvl5pPr>
            <a:lvl6pPr marL="253848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00032"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61576"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23119" indent="-230772"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881580A-F188-4E97-8741-249387EB3E64}" type="slidenum">
              <a:rPr lang="nl-NL" altLang="en-US" smtClean="0"/>
              <a:pPr>
                <a:spcBef>
                  <a:spcPct val="0"/>
                </a:spcBef>
              </a:pPr>
              <a:t>14</a:t>
            </a:fld>
            <a:endParaRPr lang="nl-NL" alt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en-CA" sz="1200" kern="1200" dirty="0" smtClean="0">
                <a:solidFill>
                  <a:schemeClr val="tx1"/>
                </a:solidFill>
                <a:effectLst/>
                <a:latin typeface="+mn-lt"/>
                <a:ea typeface="+mn-ea"/>
                <a:cs typeface="+mn-cs"/>
              </a:rPr>
              <a:t>Gestalt psychology or gestaltism is a philosophy of mind of the Berlin School of experimental psychology. Gestalt psychology is an attempt to understand the laws behind the ability to acquire and maintain meaningful perceptions in an apparently chaotic world. The central principle of gestalt psychology is that the mind forms a global whole with self-organizing tendencies.</a:t>
            </a:r>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6012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Play video from 25 seconds inwards</a:t>
            </a:r>
          </a:p>
          <a:p>
            <a:r>
              <a:rPr lang="en-CA" dirty="0" smtClean="0"/>
              <a:t>Warning about the tone</a:t>
            </a:r>
            <a:r>
              <a:rPr lang="en-CA" baseline="0" dirty="0" smtClean="0"/>
              <a:t> of voice over</a:t>
            </a:r>
            <a:endParaRPr lang="en-CA" dirty="0"/>
          </a:p>
        </p:txBody>
      </p:sp>
      <p:sp>
        <p:nvSpPr>
          <p:cNvPr id="4" name="Slide Number Placeholder 3"/>
          <p:cNvSpPr>
            <a:spLocks noGrp="1"/>
          </p:cNvSpPr>
          <p:nvPr>
            <p:ph type="sldNum" sz="quarter" idx="10"/>
          </p:nvPr>
        </p:nvSpPr>
        <p:spPr/>
        <p:txBody>
          <a:bodyPr/>
          <a:lstStyle/>
          <a:p>
            <a:fld id="{14E57201-026B-40FA-9D5D-42F1AA8D9B64}" type="slidenum">
              <a:rPr lang="en-CA" smtClean="0"/>
              <a:t>15</a:t>
            </a:fld>
            <a:endParaRPr lang="en-CA"/>
          </a:p>
        </p:txBody>
      </p:sp>
    </p:spTree>
    <p:extLst>
      <p:ext uri="{BB962C8B-B14F-4D97-AF65-F5344CB8AC3E}">
        <p14:creationId xmlns:p14="http://schemas.microsoft.com/office/powerpoint/2010/main" val="3134913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91C02A-8318-4C8A-8295-48B9BC136842}" type="slidenum">
              <a:rPr lang="en-US"/>
              <a:pPr/>
              <a:t>42</a:t>
            </a:fld>
            <a:endParaRPr lang="en-US"/>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xfrm>
            <a:off x="466726" y="4416425"/>
            <a:ext cx="6154738" cy="4183063"/>
          </a:xfrm>
        </p:spPr>
        <p:txBody>
          <a:bodyPr/>
          <a:lstStyle/>
          <a:p>
            <a:endParaRPr lang="en-US" dirty="0"/>
          </a:p>
        </p:txBody>
      </p:sp>
    </p:spTree>
    <p:extLst>
      <p:ext uri="{BB962C8B-B14F-4D97-AF65-F5344CB8AC3E}">
        <p14:creationId xmlns:p14="http://schemas.microsoft.com/office/powerpoint/2010/main" val="2217322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609198-2714-426B-9542-8E2FFAE91154}" type="slidenum">
              <a:rPr lang="en-US"/>
              <a:pPr/>
              <a:t>43</a:t>
            </a:fld>
            <a:endParaRPr lang="en-US"/>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xfrm>
            <a:off x="466726" y="4416425"/>
            <a:ext cx="6154738" cy="4183063"/>
          </a:xfrm>
        </p:spPr>
        <p:txBody>
          <a:bodyPr/>
          <a:lstStyle/>
          <a:p>
            <a:r>
              <a:rPr lang="en-US"/>
              <a:t>This material is found on page 362-364.</a:t>
            </a:r>
          </a:p>
        </p:txBody>
      </p:sp>
    </p:spTree>
    <p:extLst>
      <p:ext uri="{BB962C8B-B14F-4D97-AF65-F5344CB8AC3E}">
        <p14:creationId xmlns:p14="http://schemas.microsoft.com/office/powerpoint/2010/main" val="2606587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15C90F9-BB97-4139-A2E7-751E8B96BF15}" type="slidenum">
              <a:rPr lang="en-US"/>
              <a:pPr/>
              <a:t>‹#›</a:t>
            </a:fld>
            <a:endParaRPr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370C161-BCBF-4100-BFB2-265537CC3C70}" type="slidenum">
              <a:rPr lang="en-US"/>
              <a:pPr/>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1F12D57-6DF2-42E5-9B1E-F52B875EE068}" type="slidenum">
              <a:rPr lang="en-US"/>
              <a:pPr/>
              <a:t>‹#›</a:t>
            </a:fld>
            <a:endParaRPr 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397030A-3A14-4989-87E0-4A6D5721CE98}" type="slidenum">
              <a:rPr lang="en-US"/>
              <a:pPr/>
              <a:t>‹#›</a:t>
            </a:fld>
            <a:endParaRPr lang="en-US"/>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3D7812C-7089-46BC-BFAD-9BE22DE99186}" type="slidenum">
              <a:rPr lang="en-US"/>
              <a:pPr/>
              <a:t>‹#›</a:t>
            </a:fld>
            <a:endParaRPr lang="en-US"/>
          </a:p>
        </p:txBody>
      </p:sp>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ED7427B-A19D-4692-9D91-3526950F6877}" type="slidenum">
              <a:rPr lang="en-US"/>
              <a:pPr/>
              <a:t>‹#›</a:t>
            </a:fld>
            <a:endParaRPr lang="en-US"/>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BD4E746-38A9-4CFE-85D6-7B9350385D49}" type="slidenum">
              <a:rPr lang="en-US"/>
              <a:pPr/>
              <a:t>‹#›</a:t>
            </a:fld>
            <a:endParaRPr lang="en-US"/>
          </a:p>
        </p:txBody>
      </p:sp>
    </p:spTree>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Header_3">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821578" y="0"/>
            <a:ext cx="6322422" cy="6858000"/>
          </a:xfrm>
        </p:spPr>
        <p:txBody>
          <a:bodyPr/>
          <a:lstStyle/>
          <a:p>
            <a:r>
              <a:rPr lang="en-US" smtClean="0"/>
              <a:t>Click icon to add picture</a:t>
            </a:r>
            <a:endParaRPr lang="en-CA"/>
          </a:p>
        </p:txBody>
      </p:sp>
      <p:sp>
        <p:nvSpPr>
          <p:cNvPr id="8" name="Rectangle 7"/>
          <p:cNvSpPr/>
          <p:nvPr userDrawn="1"/>
        </p:nvSpPr>
        <p:spPr>
          <a:xfrm>
            <a:off x="0" y="0"/>
            <a:ext cx="2821578" cy="6858000"/>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12407" y="1298622"/>
            <a:ext cx="2447806" cy="4368333"/>
          </a:xfrm>
        </p:spPr>
        <p:txBody>
          <a:bodyPr anchor="ctr"/>
          <a:lstStyle>
            <a:lvl1pPr>
              <a:defRPr sz="4500">
                <a:solidFill>
                  <a:schemeClr val="bg1"/>
                </a:solidFill>
                <a:latin typeface="Trebuchet MS" panose="020B0603020202020204" pitchFamily="34" charset="0"/>
              </a:defRPr>
            </a:lvl1pPr>
          </a:lstStyle>
          <a:p>
            <a:r>
              <a:rPr lang="en-US" smtClean="0"/>
              <a:t>Click to edit Master title style</a:t>
            </a:r>
            <a:endParaRPr lang="en-CA"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84792" y="5974524"/>
            <a:ext cx="500634" cy="799944"/>
          </a:xfrm>
          <a:prstGeom prst="rect">
            <a:avLst/>
          </a:prstGeom>
        </p:spPr>
      </p:pic>
    </p:spTree>
    <p:extLst>
      <p:ext uri="{BB962C8B-B14F-4D97-AF65-F5344CB8AC3E}">
        <p14:creationId xmlns:p14="http://schemas.microsoft.com/office/powerpoint/2010/main" val="287360450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0D375C1-1EAA-4233-B83F-B50CC057F8C5}" type="slidenum">
              <a:rPr lang="en-US"/>
              <a:pPr/>
              <a:t>‹#›</a:t>
            </a:fld>
            <a:endParaRPr 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27E65FF-1259-4FBF-BD7E-A0AABA0A7CE6}" type="slidenum">
              <a:rPr lang="en-US"/>
              <a:pPr/>
              <a:t>‹#›</a:t>
            </a:fld>
            <a:endParaRPr lang="en-US"/>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9D768E6-1779-4D67-8668-25E46E6C7568}" type="slidenum">
              <a:rPr lang="en-US"/>
              <a:pPr/>
              <a:t>‹#›</a:t>
            </a:fld>
            <a:endParaRPr 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2BAA90D-0201-430D-B5C4-1BB2E9B68094}" type="slidenum">
              <a:rPr lang="en-US"/>
              <a:pPr/>
              <a:t>‹#›</a:t>
            </a:fld>
            <a:endParaRPr 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875DC25-885A-49E9-9B6A-208CAE71F0B7}" type="slidenum">
              <a:rPr lang="en-US"/>
              <a:pPr/>
              <a:t>‹#›</a:t>
            </a:fld>
            <a:endParaRPr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73608D7-C565-48E0-BF73-86528CBAD3AB}" type="slidenum">
              <a:rPr lang="en-US"/>
              <a:pPr/>
              <a:t>‹#›</a:t>
            </a:fld>
            <a:endParaRPr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14A4177-65C4-4FD1-8502-BEA4CA12F284}" type="slidenum">
              <a:rPr lang="en-US"/>
              <a:pPr/>
              <a:t>‹#›</a:t>
            </a:fld>
            <a:endParaRPr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31ECCDC-CD6E-4013-BB17-4531CABB6DE3}" type="slidenum">
              <a:rPr lang="en-US"/>
              <a:pPr/>
              <a:t>‹#›</a:t>
            </a:fld>
            <a:endParaRPr 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129287B-7B40-4393-B593-954946EE9B43}"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5" r:id="rId16"/>
  </p:sldLayoutIdLst>
  <p:transition>
    <p:random/>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7EqXqUDL47c"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gi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Electronic%20Medical%20Records%20Introduction%20-%20https:/www.youtube.com/watch?v=jKXuTMfcO5c"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academic.udayton.edu/gregelvers/hop/index.asp?m=3&amp;a=76&amp;key=126"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en.wikipedia.org/wiki/Image:Janus-Vatican.JPG" TargetMode="Externa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images.google.com/imgres?imgurl=http://www.oregonian.com/nie/learners/archives/012102_2.jpg&amp;imgrefurl=http://www.oregonian.com/nie/learners/archives/012102-index.htm&amp;h=197&amp;w=159&amp;sz=6&amp;tbnid=f810ovFVPgEJ:&amp;tbnh=98&amp;tbnw=79&amp;start=6&amp;prev=/images?q=Dr.+King&amp;svnum=20&amp;hl=en&amp;lr=&amp;safe=off&amp;rls=GGLD,GGLD:2003-35,GGLD:en" TargetMode="Externa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2.bp.blogspot.com/_zEfONZAsNLQ/TMmSEz7QngI/AAAAAAAAAf4/ls6ECPrfvnc/s1600/monty_python_02.jpg"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youtube.com/watch?v=JhBzxy7CneM&amp;feature=related" TargetMode="Externa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watch?v=NugRZGDbPFU"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youtube.com/watch?v=qy_mIEnnlF4"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www.youtube.com/watch?v=JnlkKdDXk-I"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9300" y="2286000"/>
            <a:ext cx="7772400" cy="1470025"/>
          </a:xfrm>
        </p:spPr>
        <p:txBody>
          <a:bodyPr/>
          <a:lstStyle/>
          <a:p>
            <a:r>
              <a:rPr lang="en-US" dirty="0"/>
              <a:t>(Successfully) Enacting Organizational </a:t>
            </a:r>
            <a:r>
              <a:rPr lang="en-US" dirty="0" smtClean="0"/>
              <a:t>Change</a:t>
            </a:r>
            <a:endParaRPr lang="en-US" dirty="0"/>
          </a:p>
        </p:txBody>
      </p:sp>
      <p:sp>
        <p:nvSpPr>
          <p:cNvPr id="3" name="Subtitle 2"/>
          <p:cNvSpPr>
            <a:spLocks noGrp="1"/>
          </p:cNvSpPr>
          <p:nvPr>
            <p:ph type="subTitle" idx="1"/>
          </p:nvPr>
        </p:nvSpPr>
        <p:spPr>
          <a:xfrm>
            <a:off x="1435100" y="4495800"/>
            <a:ext cx="6400800" cy="1752600"/>
          </a:xfrm>
        </p:spPr>
        <p:txBody>
          <a:bodyPr/>
          <a:lstStyle/>
          <a:p>
            <a:endParaRPr lang="en-US" dirty="0"/>
          </a:p>
        </p:txBody>
      </p:sp>
    </p:spTree>
    <p:extLst>
      <p:ext uri="{BB962C8B-B14F-4D97-AF65-F5344CB8AC3E}">
        <p14:creationId xmlns:p14="http://schemas.microsoft.com/office/powerpoint/2010/main" val="4013172264"/>
      </p:ext>
    </p:extLst>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Change Models</a:t>
            </a:r>
          </a:p>
        </p:txBody>
      </p:sp>
      <p:sp>
        <p:nvSpPr>
          <p:cNvPr id="5" name="TextBox 4"/>
          <p:cNvSpPr txBox="1"/>
          <p:nvPr/>
        </p:nvSpPr>
        <p:spPr>
          <a:xfrm>
            <a:off x="2979964" y="1959428"/>
            <a:ext cx="6025243" cy="3000821"/>
          </a:xfrm>
          <a:prstGeom prst="rect">
            <a:avLst/>
          </a:prstGeom>
          <a:noFill/>
        </p:spPr>
        <p:txBody>
          <a:bodyPr wrap="square" rtlCol="0">
            <a:spAutoFit/>
          </a:bodyPr>
          <a:lstStyle/>
          <a:p>
            <a:pPr marL="257175" indent="-257175">
              <a:buFont typeface="+mj-lt"/>
              <a:buAutoNum type="arabicPeriod"/>
            </a:pPr>
            <a:r>
              <a:rPr lang="en-CA" altLang="en-US" sz="2100" dirty="0"/>
              <a:t>The Medicine Wheel</a:t>
            </a:r>
          </a:p>
          <a:p>
            <a:pPr marL="257175" indent="-257175">
              <a:buFont typeface="+mj-lt"/>
              <a:buAutoNum type="arabicPeriod"/>
            </a:pPr>
            <a:endParaRPr lang="en-CA" altLang="en-US" sz="2100" dirty="0"/>
          </a:p>
          <a:p>
            <a:pPr marL="257175" indent="-257175">
              <a:buFont typeface="+mj-lt"/>
              <a:buAutoNum type="arabicPeriod"/>
            </a:pPr>
            <a:r>
              <a:rPr lang="en-CA" altLang="en-US" sz="2100" dirty="0"/>
              <a:t>McKinsey / Waterman &amp; Peters 7S Framework</a:t>
            </a:r>
          </a:p>
          <a:p>
            <a:pPr marL="257175" indent="-257175">
              <a:buFont typeface="+mj-lt"/>
              <a:buAutoNum type="arabicPeriod"/>
            </a:pPr>
            <a:endParaRPr lang="en-CA" altLang="en-US" sz="2100" dirty="0"/>
          </a:p>
          <a:p>
            <a:pPr marL="257175" indent="-257175">
              <a:buFont typeface="+mj-lt"/>
              <a:buAutoNum type="arabicPeriod"/>
            </a:pPr>
            <a:r>
              <a:rPr lang="nl-BE" altLang="en-US" sz="2100" dirty="0"/>
              <a:t>Lewin’s Three Step Model of Change</a:t>
            </a:r>
            <a:endParaRPr lang="en-CA" altLang="en-US" sz="2100" dirty="0"/>
          </a:p>
          <a:p>
            <a:pPr marL="257175" indent="-257175">
              <a:buFont typeface="+mj-lt"/>
              <a:buAutoNum type="arabicPeriod"/>
            </a:pPr>
            <a:endParaRPr lang="en-CA" sz="2100" dirty="0"/>
          </a:p>
          <a:p>
            <a:pPr marL="257175" indent="-257175">
              <a:buFont typeface="+mj-lt"/>
              <a:buAutoNum type="arabicPeriod"/>
            </a:pPr>
            <a:r>
              <a:rPr lang="en-CA" sz="2100" dirty="0"/>
              <a:t>Kotter’s 8 Step Leading Change Model</a:t>
            </a:r>
          </a:p>
          <a:p>
            <a:pPr marL="257175" indent="-257175">
              <a:buFont typeface="+mj-lt"/>
              <a:buAutoNum type="arabicPeriod"/>
            </a:pPr>
            <a:endParaRPr lang="en-CA" sz="2100" dirty="0"/>
          </a:p>
          <a:p>
            <a:pPr marL="257175" indent="-257175">
              <a:buFont typeface="+mj-lt"/>
              <a:buAutoNum type="arabicPeriod"/>
            </a:pPr>
            <a:r>
              <a:rPr lang="en-CA" sz="2100" dirty="0" smtClean="0">
                <a:solidFill>
                  <a:srgbClr val="FFFF00"/>
                </a:solidFill>
              </a:rPr>
              <a:t>The </a:t>
            </a:r>
            <a:r>
              <a:rPr lang="en-CA" sz="2100" dirty="0" smtClean="0">
                <a:solidFill>
                  <a:srgbClr val="FFFF00"/>
                </a:solidFill>
              </a:rPr>
              <a:t>(</a:t>
            </a:r>
            <a:r>
              <a:rPr lang="en-CA" sz="2100" dirty="0" err="1" smtClean="0">
                <a:solidFill>
                  <a:srgbClr val="FFFF00"/>
                </a:solidFill>
              </a:rPr>
              <a:t>wRight</a:t>
            </a:r>
            <a:r>
              <a:rPr lang="en-CA" sz="2100" dirty="0">
                <a:solidFill>
                  <a:srgbClr val="FFFF00"/>
                </a:solidFill>
              </a:rPr>
              <a:t>) </a:t>
            </a:r>
            <a:r>
              <a:rPr lang="en-CA" sz="2100" dirty="0" smtClean="0">
                <a:solidFill>
                  <a:srgbClr val="FFFF00"/>
                </a:solidFill>
              </a:rPr>
              <a:t>Change </a:t>
            </a:r>
            <a:r>
              <a:rPr lang="en-CA" sz="2100" dirty="0">
                <a:solidFill>
                  <a:srgbClr val="FFFF00"/>
                </a:solidFill>
              </a:rPr>
              <a:t>Model</a:t>
            </a:r>
          </a:p>
        </p:txBody>
      </p:sp>
    </p:spTree>
    <p:extLst>
      <p:ext uri="{BB962C8B-B14F-4D97-AF65-F5344CB8AC3E}">
        <p14:creationId xmlns:p14="http://schemas.microsoft.com/office/powerpoint/2010/main" val="21152356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382466" y="1826078"/>
            <a:ext cx="4651130" cy="4803322"/>
          </a:xfrm>
        </p:spPr>
        <p:txBody>
          <a:bodyPr>
            <a:normAutofit fontScale="62500" lnSpcReduction="20000"/>
          </a:bodyPr>
          <a:lstStyle/>
          <a:p>
            <a:r>
              <a:rPr lang="en-CA" dirty="0" smtClean="0"/>
              <a:t>The particular archetypes appointed to north, east, south, west and the relationship between them, set within a mandala or circle is from the wisdom of North American Indigenous peoples. </a:t>
            </a:r>
          </a:p>
          <a:p>
            <a:endParaRPr lang="en-CA" dirty="0" smtClean="0"/>
          </a:p>
          <a:p>
            <a:r>
              <a:rPr lang="en-CA" dirty="0" smtClean="0"/>
              <a:t>Different </a:t>
            </a:r>
            <a:r>
              <a:rPr lang="en-CA" dirty="0"/>
              <a:t>Tribes and Nations have/had different interpretations and </a:t>
            </a:r>
            <a:r>
              <a:rPr lang="en-CA" dirty="0" smtClean="0"/>
              <a:t>configurations.</a:t>
            </a:r>
          </a:p>
          <a:p>
            <a:endParaRPr lang="en-CA" dirty="0" smtClean="0"/>
          </a:p>
          <a:p>
            <a:r>
              <a:rPr lang="en-CA" dirty="0" smtClean="0"/>
              <a:t>Seven </a:t>
            </a:r>
            <a:r>
              <a:rPr lang="en-CA" dirty="0"/>
              <a:t>components </a:t>
            </a:r>
            <a:r>
              <a:rPr lang="en-CA" dirty="0" smtClean="0"/>
              <a:t>of an organization’s </a:t>
            </a:r>
            <a:r>
              <a:rPr lang="en-CA" dirty="0"/>
              <a:t>operating </a:t>
            </a:r>
            <a:r>
              <a:rPr lang="en-CA" dirty="0" smtClean="0"/>
              <a:t>matrix: </a:t>
            </a:r>
          </a:p>
          <a:p>
            <a:pPr lvl="1"/>
            <a:r>
              <a:rPr lang="en-CA" dirty="0" smtClean="0"/>
              <a:t>Purpose</a:t>
            </a:r>
            <a:r>
              <a:rPr lang="en-CA" dirty="0"/>
              <a:t>, leadership, vision, community, management, relationships, and the circle of the whole within its environment. </a:t>
            </a:r>
            <a:endParaRPr lang="en-CA" dirty="0" smtClean="0"/>
          </a:p>
          <a:p>
            <a:pPr lvl="1"/>
            <a:r>
              <a:rPr lang="en-CA" dirty="0" smtClean="0"/>
              <a:t>The </a:t>
            </a:r>
            <a:r>
              <a:rPr lang="en-CA" dirty="0"/>
              <a:t>order of the process of reflecting about each component was essential to obtain consistent and cross cultural results</a:t>
            </a:r>
            <a:r>
              <a:rPr lang="en-CA" dirty="0" smtClean="0"/>
              <a:t>.</a:t>
            </a:r>
          </a:p>
          <a:p>
            <a:endParaRPr lang="en-CA" dirty="0" smtClean="0"/>
          </a:p>
          <a:p>
            <a:r>
              <a:rPr lang="en-CA" dirty="0" smtClean="0"/>
              <a:t>The Medicine Wheel – a change tool </a:t>
            </a:r>
          </a:p>
        </p:txBody>
      </p:sp>
      <p:sp>
        <p:nvSpPr>
          <p:cNvPr id="4" name="Title 3"/>
          <p:cNvSpPr>
            <a:spLocks noGrp="1"/>
          </p:cNvSpPr>
          <p:nvPr>
            <p:ph type="title"/>
          </p:nvPr>
        </p:nvSpPr>
        <p:spPr/>
        <p:txBody>
          <a:bodyPr>
            <a:normAutofit fontScale="90000"/>
          </a:bodyPr>
          <a:lstStyle/>
          <a:p>
            <a:r>
              <a:rPr lang="en-CA" dirty="0" smtClean="0"/>
              <a:t>The Medicine Wheel - </a:t>
            </a:r>
            <a:r>
              <a:rPr lang="en-CA" dirty="0"/>
              <a:t> </a:t>
            </a:r>
            <a:r>
              <a:rPr lang="en-CA" dirty="0" smtClean="0"/>
              <a:t>A Tool for Change</a:t>
            </a:r>
            <a:endParaRPr lang="en-CA" dirty="0"/>
          </a:p>
        </p:txBody>
      </p:sp>
      <p:pic>
        <p:nvPicPr>
          <p:cNvPr id="3074" name="Picture 2" descr="Medicine Wheel Tool by the Genuine Contact Program"/>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257800" y="2209800"/>
            <a:ext cx="3538904" cy="353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168429"/>
      </p:ext>
    </p:extLst>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Content Placeholder 2"/>
          <p:cNvSpPr>
            <a:spLocks noGrp="1"/>
          </p:cNvSpPr>
          <p:nvPr>
            <p:ph sz="half" idx="1"/>
          </p:nvPr>
        </p:nvSpPr>
        <p:spPr>
          <a:xfrm>
            <a:off x="628650" y="2327910"/>
            <a:ext cx="3886200" cy="3162062"/>
          </a:xfrm>
        </p:spPr>
        <p:txBody>
          <a:bodyPr>
            <a:normAutofit fontScale="62500" lnSpcReduction="20000"/>
          </a:bodyPr>
          <a:lstStyle/>
          <a:p>
            <a:pPr>
              <a:defRPr/>
            </a:pPr>
            <a:r>
              <a:rPr lang="en-CA" dirty="0" smtClean="0"/>
              <a:t>Examine </a:t>
            </a:r>
            <a:r>
              <a:rPr lang="en-CA" dirty="0"/>
              <a:t>the likely effects of future changes within </a:t>
            </a:r>
            <a:endParaRPr lang="en-CA" dirty="0" smtClean="0"/>
          </a:p>
          <a:p>
            <a:pPr>
              <a:defRPr/>
            </a:pPr>
            <a:endParaRPr lang="en-CA" dirty="0" smtClean="0"/>
          </a:p>
          <a:p>
            <a:pPr>
              <a:defRPr/>
            </a:pPr>
            <a:r>
              <a:rPr lang="en-CA" dirty="0" smtClean="0"/>
              <a:t>Align </a:t>
            </a:r>
            <a:r>
              <a:rPr lang="en-CA" dirty="0"/>
              <a:t>departments and processes during a merger or acquisition</a:t>
            </a:r>
          </a:p>
          <a:p>
            <a:pPr>
              <a:defRPr/>
            </a:pPr>
            <a:endParaRPr lang="en-CA" dirty="0" smtClean="0"/>
          </a:p>
          <a:p>
            <a:pPr>
              <a:defRPr/>
            </a:pPr>
            <a:r>
              <a:rPr lang="en-CA" dirty="0" smtClean="0"/>
              <a:t>Determine </a:t>
            </a:r>
            <a:r>
              <a:rPr lang="en-CA" dirty="0"/>
              <a:t>how best to implement a proposed </a:t>
            </a:r>
            <a:r>
              <a:rPr lang="en-CA" dirty="0" smtClean="0"/>
              <a:t>strategy</a:t>
            </a:r>
          </a:p>
          <a:p>
            <a:pPr>
              <a:defRPr/>
            </a:pPr>
            <a:endParaRPr lang="en-CA" dirty="0" smtClean="0"/>
          </a:p>
          <a:p>
            <a:pPr>
              <a:defRPr/>
            </a:pPr>
            <a:r>
              <a:rPr lang="en-CA" dirty="0" smtClean="0"/>
              <a:t>A change in one element may impact other elements</a:t>
            </a:r>
            <a:endParaRPr lang="en-CA" dirty="0"/>
          </a:p>
        </p:txBody>
      </p:sp>
      <p:sp>
        <p:nvSpPr>
          <p:cNvPr id="53250" name="Title 1"/>
          <p:cNvSpPr>
            <a:spLocks noGrp="1"/>
          </p:cNvSpPr>
          <p:nvPr>
            <p:ph type="title"/>
          </p:nvPr>
        </p:nvSpPr>
        <p:spPr>
          <a:xfrm>
            <a:off x="484535" y="568652"/>
            <a:ext cx="8185055" cy="693019"/>
          </a:xfrm>
        </p:spPr>
        <p:txBody>
          <a:bodyPr>
            <a:normAutofit fontScale="90000"/>
          </a:bodyPr>
          <a:lstStyle/>
          <a:p>
            <a:pPr algn="ctr"/>
            <a:r>
              <a:rPr lang="en-CA" altLang="en-US" dirty="0" smtClean="0"/>
              <a:t>McKinsey / Waterman </a:t>
            </a:r>
            <a:r>
              <a:rPr lang="en-CA" altLang="en-US" dirty="0"/>
              <a:t>&amp; </a:t>
            </a:r>
            <a:r>
              <a:rPr lang="en-CA" altLang="en-US" dirty="0" smtClean="0"/>
              <a:t>Peters’ 7S Framework</a:t>
            </a:r>
            <a:endParaRPr lang="en-CA" altLang="en-US" dirty="0"/>
          </a:p>
        </p:txBody>
      </p:sp>
      <p:sp>
        <p:nvSpPr>
          <p:cNvPr id="53252" name="Slide Number Placeholder 3"/>
          <p:cNvSpPr>
            <a:spLocks noGrp="1"/>
          </p:cNvSpPr>
          <p:nvPr>
            <p:ph type="sldNum" sz="quarter" idx="4294967295"/>
          </p:nvPr>
        </p:nvSpPr>
        <p:spPr>
          <a:xfrm>
            <a:off x="7086600" y="5624513"/>
            <a:ext cx="2057400" cy="273844"/>
          </a:xfrm>
          <a:prstGeom prst="rect">
            <a:avLst/>
          </a:prstGeom>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C90836B-1C3E-4DDE-81F7-142ACAFA0583}" type="slidenum">
              <a:rPr lang="nl-NL" altLang="en-US">
                <a:solidFill>
                  <a:schemeClr val="bg1"/>
                </a:solidFill>
              </a:rPr>
              <a:pPr eaLnBrk="1" hangingPunct="1"/>
              <a:t>12</a:t>
            </a:fld>
            <a:endParaRPr lang="nl-NL" altLang="en-US">
              <a:solidFill>
                <a:schemeClr val="bg1"/>
              </a:solidFill>
            </a:endParaRPr>
          </a:p>
        </p:txBody>
      </p:sp>
      <p:sp>
        <p:nvSpPr>
          <p:cNvPr id="6" name="Rectangle 5"/>
          <p:cNvSpPr/>
          <p:nvPr/>
        </p:nvSpPr>
        <p:spPr>
          <a:xfrm>
            <a:off x="628651" y="1713945"/>
            <a:ext cx="7896824" cy="415498"/>
          </a:xfrm>
          <a:prstGeom prst="rect">
            <a:avLst/>
          </a:prstGeom>
        </p:spPr>
        <p:txBody>
          <a:bodyPr wrap="square">
            <a:spAutoFit/>
          </a:bodyPr>
          <a:lstStyle/>
          <a:p>
            <a:pPr algn="ctr"/>
            <a:r>
              <a:rPr lang="en-CA" sz="2100" dirty="0">
                <a:solidFill>
                  <a:srgbClr val="FFFF00"/>
                </a:solidFill>
                <a:latin typeface="Trebuchet MS" panose="020B0603020202020204" pitchFamily="34" charset="0"/>
              </a:rPr>
              <a:t>Often used as a guiding map for organizational change</a:t>
            </a:r>
            <a:endParaRPr lang="en-US" sz="2100" dirty="0">
              <a:solidFill>
                <a:srgbClr val="FFFF00"/>
              </a:solidFill>
              <a:latin typeface="Trebuchet MS" panose="020B0603020202020204" pitchFamily="34" charset="0"/>
            </a:endParaRPr>
          </a:p>
        </p:txBody>
      </p:sp>
      <p:sp>
        <p:nvSpPr>
          <p:cNvPr id="8" name="TextBox 7"/>
          <p:cNvSpPr txBox="1"/>
          <p:nvPr/>
        </p:nvSpPr>
        <p:spPr>
          <a:xfrm>
            <a:off x="4514851" y="5578792"/>
            <a:ext cx="4010624" cy="415498"/>
          </a:xfrm>
          <a:prstGeom prst="rect">
            <a:avLst/>
          </a:prstGeom>
          <a:noFill/>
        </p:spPr>
        <p:txBody>
          <a:bodyPr wrap="square" rtlCol="0">
            <a:spAutoFit/>
          </a:bodyPr>
          <a:lstStyle/>
          <a:p>
            <a:r>
              <a:rPr lang="en-CA" sz="1050" i="1" dirty="0"/>
              <a:t>Reference: Waterman, P., Peters, T., (1982) In Search of Excellence</a:t>
            </a:r>
            <a:endParaRPr lang="en-CA" sz="1050" dirty="0"/>
          </a:p>
        </p:txBody>
      </p:sp>
      <p:sp>
        <p:nvSpPr>
          <p:cNvPr id="14" name="Rectangle 13"/>
          <p:cNvSpPr/>
          <p:nvPr/>
        </p:nvSpPr>
        <p:spPr>
          <a:xfrm>
            <a:off x="596187" y="5578792"/>
            <a:ext cx="184731" cy="288541"/>
          </a:xfrm>
          <a:prstGeom prst="rect">
            <a:avLst/>
          </a:prstGeom>
        </p:spPr>
        <p:txBody>
          <a:bodyPr wrap="none">
            <a:spAutoFit/>
          </a:bodyPr>
          <a:lstStyle/>
          <a:p>
            <a:endParaRPr lang="en-CA" sz="1275" dirty="0"/>
          </a:p>
        </p:txBody>
      </p:sp>
      <p:pic>
        <p:nvPicPr>
          <p:cNvPr id="11" name="Picture 2" descr="Image result for 7s model">
            <a:hlinkClick r:id="rId3"/>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t="9360" b="7732"/>
          <a:stretch/>
        </p:blipFill>
        <p:spPr bwMode="auto">
          <a:xfrm>
            <a:off x="4799672" y="2443949"/>
            <a:ext cx="3571875" cy="2961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533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Content Placeholder 2"/>
          <p:cNvSpPr>
            <a:spLocks noGrp="1"/>
          </p:cNvSpPr>
          <p:nvPr>
            <p:ph type="body" idx="1"/>
          </p:nvPr>
        </p:nvSpPr>
        <p:spPr>
          <a:xfrm>
            <a:off x="629842" y="1758895"/>
            <a:ext cx="3868340" cy="324482"/>
          </a:xfrm>
        </p:spPr>
        <p:txBody>
          <a:bodyPr>
            <a:normAutofit fontScale="77500" lnSpcReduction="20000"/>
          </a:bodyPr>
          <a:lstStyle/>
          <a:p>
            <a:pPr algn="ctr"/>
            <a:r>
              <a:rPr lang="en-CA" altLang="en-US" dirty="0">
                <a:solidFill>
                  <a:srgbClr val="FFFF00"/>
                </a:solidFill>
              </a:rPr>
              <a:t>Soft </a:t>
            </a:r>
            <a:r>
              <a:rPr lang="en-CA" altLang="en-US" dirty="0" smtClean="0">
                <a:solidFill>
                  <a:srgbClr val="FFFF00"/>
                </a:solidFill>
              </a:rPr>
              <a:t>Elements</a:t>
            </a:r>
            <a:endParaRPr lang="en-CA" altLang="en-US" dirty="0">
              <a:solidFill>
                <a:srgbClr val="FFFF00"/>
              </a:solidFill>
            </a:endParaRPr>
          </a:p>
        </p:txBody>
      </p:sp>
      <p:sp>
        <p:nvSpPr>
          <p:cNvPr id="2" name="Content Placeholder 1"/>
          <p:cNvSpPr>
            <a:spLocks noGrp="1"/>
          </p:cNvSpPr>
          <p:nvPr>
            <p:ph sz="half" idx="2"/>
          </p:nvPr>
        </p:nvSpPr>
        <p:spPr>
          <a:xfrm>
            <a:off x="629842" y="2233954"/>
            <a:ext cx="3868340" cy="3122669"/>
          </a:xfrm>
        </p:spPr>
        <p:txBody>
          <a:bodyPr>
            <a:normAutofit fontScale="92500" lnSpcReduction="10000"/>
          </a:bodyPr>
          <a:lstStyle/>
          <a:p>
            <a:r>
              <a:rPr lang="en-CA" altLang="en-US" dirty="0" smtClean="0"/>
              <a:t>Shared </a:t>
            </a:r>
            <a:r>
              <a:rPr lang="en-CA" altLang="en-US" dirty="0"/>
              <a:t>Values: </a:t>
            </a:r>
            <a:r>
              <a:rPr lang="en-CA" altLang="en-US" dirty="0" smtClean="0"/>
              <a:t>Core values</a:t>
            </a:r>
            <a:endParaRPr lang="en-CA" altLang="en-US" dirty="0"/>
          </a:p>
          <a:p>
            <a:r>
              <a:rPr lang="en-CA" altLang="en-US" dirty="0"/>
              <a:t>Style: </a:t>
            </a:r>
            <a:r>
              <a:rPr lang="en-CA" altLang="en-US" dirty="0" smtClean="0"/>
              <a:t>Leadership </a:t>
            </a:r>
            <a:r>
              <a:rPr lang="en-CA" altLang="en-US" dirty="0"/>
              <a:t>style</a:t>
            </a:r>
          </a:p>
          <a:p>
            <a:r>
              <a:rPr lang="en-CA" altLang="en-US" dirty="0"/>
              <a:t>Staff: </a:t>
            </a:r>
            <a:r>
              <a:rPr lang="en-CA" altLang="en-US" dirty="0" smtClean="0"/>
              <a:t>Employees as individuals and </a:t>
            </a:r>
            <a:r>
              <a:rPr lang="en-CA" altLang="en-US" dirty="0"/>
              <a:t>their broad abilities</a:t>
            </a:r>
          </a:p>
          <a:p>
            <a:r>
              <a:rPr lang="en-CA" altLang="en-US" dirty="0"/>
              <a:t>Skills: The skills and competencies of </a:t>
            </a:r>
            <a:r>
              <a:rPr lang="en-CA" altLang="en-US" dirty="0" smtClean="0"/>
              <a:t>employees</a:t>
            </a:r>
            <a:endParaRPr lang="en-CA" altLang="en-US" dirty="0"/>
          </a:p>
        </p:txBody>
      </p:sp>
      <p:sp>
        <p:nvSpPr>
          <p:cNvPr id="3" name="Text Placeholder 2"/>
          <p:cNvSpPr>
            <a:spLocks noGrp="1"/>
          </p:cNvSpPr>
          <p:nvPr>
            <p:ph type="body" sz="quarter" idx="3"/>
          </p:nvPr>
        </p:nvSpPr>
        <p:spPr>
          <a:xfrm>
            <a:off x="4629150" y="1758895"/>
            <a:ext cx="3887391" cy="324482"/>
          </a:xfrm>
        </p:spPr>
        <p:txBody>
          <a:bodyPr/>
          <a:lstStyle/>
          <a:p>
            <a:pPr algn="ctr"/>
            <a:r>
              <a:rPr lang="en-CA" dirty="0" smtClean="0">
                <a:solidFill>
                  <a:srgbClr val="FFFF00"/>
                </a:solidFill>
              </a:rPr>
              <a:t>Hard Elements</a:t>
            </a:r>
            <a:endParaRPr lang="en-CA" dirty="0">
              <a:solidFill>
                <a:srgbClr val="FFFF00"/>
              </a:solidFill>
            </a:endParaRPr>
          </a:p>
        </p:txBody>
      </p:sp>
      <p:sp>
        <p:nvSpPr>
          <p:cNvPr id="4" name="Content Placeholder 3"/>
          <p:cNvSpPr>
            <a:spLocks noGrp="1"/>
          </p:cNvSpPr>
          <p:nvPr>
            <p:ph sz="quarter" idx="4"/>
          </p:nvPr>
        </p:nvSpPr>
        <p:spPr>
          <a:xfrm>
            <a:off x="4629150" y="2233954"/>
            <a:ext cx="3887391" cy="3122669"/>
          </a:xfrm>
        </p:spPr>
        <p:txBody>
          <a:bodyPr/>
          <a:lstStyle/>
          <a:p>
            <a:pPr>
              <a:defRPr/>
            </a:pPr>
            <a:r>
              <a:rPr lang="en-CA" dirty="0"/>
              <a:t>Strategy: </a:t>
            </a:r>
            <a:r>
              <a:rPr lang="en-CA" dirty="0" smtClean="0"/>
              <a:t>Organizational plan </a:t>
            </a:r>
            <a:r>
              <a:rPr lang="en-CA" dirty="0"/>
              <a:t>or route-map to maintain competitive advantage</a:t>
            </a:r>
          </a:p>
          <a:p>
            <a:pPr>
              <a:defRPr/>
            </a:pPr>
            <a:r>
              <a:rPr lang="en-CA" dirty="0"/>
              <a:t>Structure: </a:t>
            </a:r>
            <a:r>
              <a:rPr lang="en-CA" dirty="0" smtClean="0"/>
              <a:t>Organizational </a:t>
            </a:r>
            <a:r>
              <a:rPr lang="en-CA" dirty="0"/>
              <a:t>hierarchy</a:t>
            </a:r>
          </a:p>
          <a:p>
            <a:pPr>
              <a:defRPr/>
            </a:pPr>
            <a:r>
              <a:rPr lang="en-CA" dirty="0"/>
              <a:t>Systems: The day-to-day processes and procedures </a:t>
            </a:r>
            <a:r>
              <a:rPr lang="en-CA" dirty="0" smtClean="0"/>
              <a:t>across </a:t>
            </a:r>
            <a:r>
              <a:rPr lang="en-CA" dirty="0"/>
              <a:t>the </a:t>
            </a:r>
            <a:r>
              <a:rPr lang="en-CA" dirty="0" smtClean="0"/>
              <a:t>organization</a:t>
            </a:r>
            <a:endParaRPr lang="en-CA" dirty="0"/>
          </a:p>
          <a:p>
            <a:endParaRPr lang="en-CA" dirty="0"/>
          </a:p>
        </p:txBody>
      </p:sp>
      <p:sp>
        <p:nvSpPr>
          <p:cNvPr id="56322" name="Title 1"/>
          <p:cNvSpPr>
            <a:spLocks noGrp="1"/>
          </p:cNvSpPr>
          <p:nvPr>
            <p:ph type="title"/>
          </p:nvPr>
        </p:nvSpPr>
        <p:spPr/>
        <p:txBody>
          <a:bodyPr/>
          <a:lstStyle/>
          <a:p>
            <a:pPr algn="ctr"/>
            <a:r>
              <a:rPr lang="en-CA" altLang="en-US" dirty="0" smtClean="0"/>
              <a:t>Elements </a:t>
            </a:r>
            <a:r>
              <a:rPr lang="en-CA" altLang="en-US" dirty="0"/>
              <a:t>of </a:t>
            </a:r>
            <a:r>
              <a:rPr lang="en-CA" altLang="en-US" dirty="0" smtClean="0"/>
              <a:t>7S Framework</a:t>
            </a:r>
            <a:endParaRPr lang="en-CA" altLang="en-US" dirty="0"/>
          </a:p>
        </p:txBody>
      </p:sp>
      <p:sp>
        <p:nvSpPr>
          <p:cNvPr id="56324" name="Slide Number Placeholder 3"/>
          <p:cNvSpPr>
            <a:spLocks noGrp="1"/>
          </p:cNvSpPr>
          <p:nvPr>
            <p:ph type="sldNum" sz="quarter" idx="4294967295"/>
          </p:nvPr>
        </p:nvSpPr>
        <p:spPr>
          <a:xfrm>
            <a:off x="7086600" y="5624513"/>
            <a:ext cx="2057400" cy="273844"/>
          </a:xfrm>
          <a:prstGeom prst="rect">
            <a:avLst/>
          </a:prstGeom>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43D3513-42BD-4B37-AEF2-153648D04FF5}" type="slidenum">
              <a:rPr lang="nl-NL" altLang="en-US">
                <a:solidFill>
                  <a:schemeClr val="bg1"/>
                </a:solidFill>
              </a:rPr>
              <a:pPr eaLnBrk="1" hangingPunct="1"/>
              <a:t>13</a:t>
            </a:fld>
            <a:endParaRPr lang="nl-NL" altLang="en-US">
              <a:solidFill>
                <a:schemeClr val="bg1"/>
              </a:solidFill>
            </a:endParaRPr>
          </a:p>
        </p:txBody>
      </p:sp>
      <p:sp>
        <p:nvSpPr>
          <p:cNvPr id="5" name="TextBox 4"/>
          <p:cNvSpPr txBox="1"/>
          <p:nvPr/>
        </p:nvSpPr>
        <p:spPr>
          <a:xfrm>
            <a:off x="800100" y="6167099"/>
            <a:ext cx="7886700" cy="530915"/>
          </a:xfrm>
          <a:prstGeom prst="rect">
            <a:avLst/>
          </a:prstGeom>
          <a:noFill/>
        </p:spPr>
        <p:txBody>
          <a:bodyPr wrap="square" rtlCol="0">
            <a:spAutoFit/>
          </a:bodyPr>
          <a:lstStyle/>
          <a:p>
            <a:r>
              <a:rPr lang="en-CA" sz="1050" dirty="0"/>
              <a:t>https://www.mckinsey.com/business-functions/strategy-and-corporate-finance/our-insights/enduring-ideas-the-7-s-framework</a:t>
            </a:r>
          </a:p>
          <a:p>
            <a:pPr>
              <a:spcBef>
                <a:spcPts val="900"/>
              </a:spcBef>
            </a:pPr>
            <a:r>
              <a:rPr lang="en-CA" sz="1050" dirty="0"/>
              <a:t>Hayes (2014) </a:t>
            </a:r>
            <a:r>
              <a:rPr lang="en-CA" sz="1050" b="1" dirty="0"/>
              <a:t>The Theory and Practice of Change Management, </a:t>
            </a:r>
            <a:r>
              <a:rPr lang="en-CA" sz="1050" dirty="0"/>
              <a:t>Macmillan Education UK.</a:t>
            </a:r>
          </a:p>
        </p:txBody>
      </p:sp>
    </p:spTree>
    <p:extLst>
      <p:ext uri="{BB962C8B-B14F-4D97-AF65-F5344CB8AC3E}">
        <p14:creationId xmlns:p14="http://schemas.microsoft.com/office/powerpoint/2010/main" val="835510381"/>
      </p:ext>
    </p:extLst>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AutoShape 4"/>
          <p:cNvSpPr>
            <a:spLocks noGrp="1" noChangeArrowheads="1"/>
          </p:cNvSpPr>
          <p:nvPr>
            <p:ph type="title"/>
          </p:nvPr>
        </p:nvSpPr>
        <p:spPr/>
        <p:txBody>
          <a:bodyPr>
            <a:normAutofit fontScale="90000"/>
          </a:bodyPr>
          <a:lstStyle/>
          <a:p>
            <a:pPr algn="ctr"/>
            <a:r>
              <a:rPr lang="nl-BE" altLang="en-US" dirty="0"/>
              <a:t>Lewin’s </a:t>
            </a:r>
            <a:r>
              <a:rPr lang="nl-BE" altLang="en-US" dirty="0" smtClean="0"/>
              <a:t>Three </a:t>
            </a:r>
            <a:r>
              <a:rPr lang="nl-BE" altLang="en-US" dirty="0"/>
              <a:t>S</a:t>
            </a:r>
            <a:r>
              <a:rPr lang="nl-BE" altLang="en-US" dirty="0" smtClean="0"/>
              <a:t>tep Change </a:t>
            </a:r>
            <a:r>
              <a:rPr lang="nl-BE" altLang="en-US" dirty="0"/>
              <a:t>Model</a:t>
            </a:r>
            <a:endParaRPr lang="nl-NL" altLang="en-US" dirty="0"/>
          </a:p>
        </p:txBody>
      </p:sp>
      <p:sp>
        <p:nvSpPr>
          <p:cNvPr id="23557" name="Rectangle 6"/>
          <p:cNvSpPr>
            <a:spLocks noGrp="1" noChangeArrowheads="1"/>
          </p:cNvSpPr>
          <p:nvPr>
            <p:ph type="body" sz="half" idx="4294967295"/>
          </p:nvPr>
        </p:nvSpPr>
        <p:spPr>
          <a:xfrm>
            <a:off x="375837" y="1964550"/>
            <a:ext cx="4506686" cy="3626607"/>
          </a:xfrm>
        </p:spPr>
        <p:txBody>
          <a:bodyPr>
            <a:noAutofit/>
          </a:bodyPr>
          <a:lstStyle/>
          <a:p>
            <a:pPr marL="0" indent="0">
              <a:buNone/>
            </a:pPr>
            <a:r>
              <a:rPr lang="nl-BE" altLang="en-US" sz="2400" dirty="0"/>
              <a:t>The three step change model</a:t>
            </a:r>
          </a:p>
          <a:p>
            <a:pPr marL="600075" lvl="1" indent="-257175">
              <a:buFont typeface="+mj-lt"/>
              <a:buAutoNum type="arabicPeriod"/>
            </a:pPr>
            <a:r>
              <a:rPr lang="nl-BE" altLang="en-US" dirty="0" smtClean="0">
                <a:solidFill>
                  <a:srgbClr val="FFFF00"/>
                </a:solidFill>
              </a:rPr>
              <a:t>Unfreeze</a:t>
            </a:r>
            <a:r>
              <a:rPr lang="nl-BE" altLang="en-US" dirty="0" smtClean="0"/>
              <a:t> </a:t>
            </a:r>
            <a:r>
              <a:rPr lang="nl-BE" altLang="en-US" dirty="0"/>
              <a:t>– shock a system out of stasis</a:t>
            </a:r>
          </a:p>
          <a:p>
            <a:pPr marL="600075" lvl="1" indent="-257175">
              <a:buFont typeface="+mj-lt"/>
              <a:buAutoNum type="arabicPeriod"/>
            </a:pPr>
            <a:r>
              <a:rPr lang="nl-BE" altLang="en-US" dirty="0">
                <a:solidFill>
                  <a:srgbClr val="FFFF00"/>
                </a:solidFill>
              </a:rPr>
              <a:t>Move</a:t>
            </a:r>
            <a:r>
              <a:rPr lang="nl-BE" altLang="en-US" dirty="0"/>
              <a:t> – make purposeful adjustments</a:t>
            </a:r>
          </a:p>
          <a:p>
            <a:pPr marL="600075" lvl="1" indent="-257175">
              <a:buFont typeface="+mj-lt"/>
              <a:buAutoNum type="arabicPeriod"/>
            </a:pPr>
            <a:r>
              <a:rPr lang="nl-BE" altLang="en-US" dirty="0">
                <a:solidFill>
                  <a:srgbClr val="FFFF00"/>
                </a:solidFill>
              </a:rPr>
              <a:t>Refreze</a:t>
            </a:r>
            <a:r>
              <a:rPr lang="nl-BE" altLang="en-US" dirty="0"/>
              <a:t> – </a:t>
            </a:r>
            <a:r>
              <a:rPr lang="nl-BE" altLang="en-US" dirty="0" smtClean="0"/>
              <a:t>consolidate </a:t>
            </a:r>
            <a:r>
              <a:rPr lang="nl-BE" altLang="en-US" dirty="0"/>
              <a:t>change by systematically engraining </a:t>
            </a:r>
            <a:r>
              <a:rPr lang="nl-BE" altLang="en-US" dirty="0" smtClean="0"/>
              <a:t>adjustments</a:t>
            </a:r>
            <a:endParaRPr lang="nl-BE" altLang="en-US" dirty="0"/>
          </a:p>
        </p:txBody>
      </p:sp>
      <p:sp>
        <p:nvSpPr>
          <p:cNvPr id="23558" name="Rectangle 7"/>
          <p:cNvSpPr>
            <a:spLocks noChangeArrowheads="1"/>
          </p:cNvSpPr>
          <p:nvPr/>
        </p:nvSpPr>
        <p:spPr bwMode="auto">
          <a:xfrm>
            <a:off x="1494235" y="2078832"/>
            <a:ext cx="3028950" cy="339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800" dirty="0"/>
          </a:p>
        </p:txBody>
      </p:sp>
      <p:sp>
        <p:nvSpPr>
          <p:cNvPr id="8" name="TextBox 7"/>
          <p:cNvSpPr txBox="1"/>
          <p:nvPr/>
        </p:nvSpPr>
        <p:spPr>
          <a:xfrm>
            <a:off x="5486400" y="3581400"/>
            <a:ext cx="3414470" cy="3554819"/>
          </a:xfrm>
          <a:prstGeom prst="rect">
            <a:avLst/>
          </a:prstGeom>
          <a:noFill/>
        </p:spPr>
        <p:txBody>
          <a:bodyPr wrap="square" rtlCol="0">
            <a:spAutoFit/>
          </a:bodyPr>
          <a:lstStyle/>
          <a:p>
            <a:r>
              <a:rPr lang="en-CA" dirty="0"/>
              <a:t>Kurt Lewin, 1890 – 1947</a:t>
            </a:r>
          </a:p>
          <a:p>
            <a:pPr>
              <a:spcBef>
                <a:spcPts val="900"/>
              </a:spcBef>
            </a:pPr>
            <a:r>
              <a:rPr lang="nl-BE" altLang="en-US" dirty="0"/>
              <a:t>Founding father of social, applied and organizational </a:t>
            </a:r>
            <a:r>
              <a:rPr lang="nl-BE" altLang="en-US" dirty="0" smtClean="0"/>
              <a:t>pyschology</a:t>
            </a:r>
          </a:p>
          <a:p>
            <a:pPr>
              <a:spcBef>
                <a:spcPts val="900"/>
              </a:spcBef>
            </a:pPr>
            <a:r>
              <a:rPr lang="en-US" dirty="0"/>
              <a:t>Also known for: </a:t>
            </a:r>
            <a:endParaRPr lang="en-US" dirty="0" smtClean="0"/>
          </a:p>
          <a:p>
            <a:pPr>
              <a:spcBef>
                <a:spcPts val="900"/>
              </a:spcBef>
            </a:pPr>
            <a:r>
              <a:rPr lang="en-US" dirty="0" smtClean="0"/>
              <a:t>Gestalt </a:t>
            </a:r>
            <a:r>
              <a:rPr lang="en-US" dirty="0"/>
              <a:t>Psychology</a:t>
            </a:r>
          </a:p>
          <a:p>
            <a:pPr>
              <a:spcBef>
                <a:spcPts val="900"/>
              </a:spcBef>
            </a:pPr>
            <a:r>
              <a:rPr lang="en-US" dirty="0"/>
              <a:t>Action research</a:t>
            </a:r>
          </a:p>
          <a:p>
            <a:pPr>
              <a:spcBef>
                <a:spcPts val="900"/>
              </a:spcBef>
            </a:pPr>
            <a:r>
              <a:rPr lang="en-US" dirty="0"/>
              <a:t>Force-field analysis</a:t>
            </a:r>
          </a:p>
          <a:p>
            <a:pPr>
              <a:spcBef>
                <a:spcPts val="900"/>
              </a:spcBef>
            </a:pPr>
            <a:endParaRPr lang="en-CA" dirty="0"/>
          </a:p>
          <a:p>
            <a:endParaRPr lang="nl-BE" altLang="en-US" dirty="0" smtClean="0"/>
          </a:p>
        </p:txBody>
      </p:sp>
      <p:pic>
        <p:nvPicPr>
          <p:cNvPr id="9" name="Picture 2" descr="Image result for kurt lew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9187" y="1417638"/>
            <a:ext cx="3567613" cy="1997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05103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5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55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55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BE" altLang="en-US" dirty="0"/>
              <a:t>Kotter’s Eight Step Leading Change </a:t>
            </a:r>
            <a:r>
              <a:rPr lang="nl-BE" altLang="en-US" dirty="0" smtClean="0"/>
              <a:t>Model</a:t>
            </a:r>
            <a:endParaRPr lang="en-CA" dirty="0"/>
          </a:p>
        </p:txBody>
      </p:sp>
      <p:pic>
        <p:nvPicPr>
          <p:cNvPr id="8194" name="Picture 2" descr="Image result for kotter change model circle">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143" t="16567" r="19415" b="5194"/>
          <a:stretch/>
        </p:blipFill>
        <p:spPr bwMode="auto">
          <a:xfrm>
            <a:off x="4191000" y="1905000"/>
            <a:ext cx="4423544" cy="42291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762000" y="2438400"/>
            <a:ext cx="2895825" cy="2895825"/>
          </a:xfrm>
          <a:prstGeom prst="rect">
            <a:avLst/>
          </a:prstGeom>
        </p:spPr>
      </p:pic>
    </p:spTree>
    <p:extLst>
      <p:ext uri="{BB962C8B-B14F-4D97-AF65-F5344CB8AC3E}">
        <p14:creationId xmlns:p14="http://schemas.microsoft.com/office/powerpoint/2010/main" val="2118213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Live Case</a:t>
            </a:r>
            <a:endParaRPr lang="en-US" dirty="0"/>
          </a:p>
        </p:txBody>
      </p:sp>
      <p:sp>
        <p:nvSpPr>
          <p:cNvPr id="3" name="Text Placeholder 2"/>
          <p:cNvSpPr>
            <a:spLocks noGrp="1"/>
          </p:cNvSpPr>
          <p:nvPr>
            <p:ph type="body" idx="1"/>
          </p:nvPr>
        </p:nvSpPr>
        <p:spPr/>
        <p:txBody>
          <a:bodyPr/>
          <a:lstStyle/>
          <a:p>
            <a:r>
              <a:rPr lang="en-US" dirty="0" smtClean="0"/>
              <a:t>Brock / McMaster Merger</a:t>
            </a:r>
            <a:endParaRPr lang="en-US" dirty="0"/>
          </a:p>
        </p:txBody>
      </p:sp>
      <p:sp>
        <p:nvSpPr>
          <p:cNvPr id="4" name="Content Placeholder 3"/>
          <p:cNvSpPr>
            <a:spLocks noGrp="1"/>
          </p:cNvSpPr>
          <p:nvPr>
            <p:ph sz="half" idx="2"/>
          </p:nvPr>
        </p:nvSpPr>
        <p:spPr/>
        <p:txBody>
          <a:bodyPr/>
          <a:lstStyle/>
          <a:p>
            <a:r>
              <a:rPr lang="en-US" dirty="0" smtClean="0"/>
              <a:t>Queen’s Park has decided that all universities will merge with their next door neighbor.</a:t>
            </a:r>
          </a:p>
          <a:p>
            <a:r>
              <a:rPr lang="en-US" dirty="0" smtClean="0"/>
              <a:t>Brock and McMaster’s Board of Trustees have appointed you and your consulting team to lead the change effort. </a:t>
            </a:r>
            <a:endParaRPr lang="en-US" dirty="0"/>
          </a:p>
        </p:txBody>
      </p:sp>
      <p:pic>
        <p:nvPicPr>
          <p:cNvPr id="7" name="Picture 6"/>
          <p:cNvPicPr>
            <a:picLocks noChangeAspect="1"/>
          </p:cNvPicPr>
          <p:nvPr/>
        </p:nvPicPr>
        <p:blipFill>
          <a:blip r:embed="rId2"/>
          <a:stretch>
            <a:fillRect/>
          </a:stretch>
        </p:blipFill>
        <p:spPr>
          <a:xfrm>
            <a:off x="4800600" y="3962400"/>
            <a:ext cx="4030133" cy="2038350"/>
          </a:xfrm>
          <a:prstGeom prst="rect">
            <a:avLst/>
          </a:prstGeom>
        </p:spPr>
      </p:pic>
      <p:pic>
        <p:nvPicPr>
          <p:cNvPr id="8" name="Picture 7"/>
          <p:cNvPicPr>
            <a:picLocks noChangeAspect="1"/>
          </p:cNvPicPr>
          <p:nvPr/>
        </p:nvPicPr>
        <p:blipFill>
          <a:blip r:embed="rId3"/>
          <a:stretch>
            <a:fillRect/>
          </a:stretch>
        </p:blipFill>
        <p:spPr>
          <a:xfrm>
            <a:off x="4800600" y="1854994"/>
            <a:ext cx="4083668" cy="1911667"/>
          </a:xfrm>
          <a:prstGeom prst="rect">
            <a:avLst/>
          </a:prstGeom>
        </p:spPr>
      </p:pic>
    </p:spTree>
    <p:extLst>
      <p:ext uri="{BB962C8B-B14F-4D97-AF65-F5344CB8AC3E}">
        <p14:creationId xmlns:p14="http://schemas.microsoft.com/office/powerpoint/2010/main" val="4019404349"/>
      </p:ext>
    </p:extLst>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mtClean="0"/>
              <a:t>The (w)Right Change Model</a:t>
            </a:r>
            <a:r>
              <a:rPr lang="en-US" sz="1000" smtClean="0"/>
              <a:t> </a:t>
            </a:r>
            <a:r>
              <a:rPr lang="en-US" sz="1400" smtClean="0"/>
              <a:t> TM</a:t>
            </a:r>
            <a:endParaRPr lang="en-US" sz="1800" smtClean="0"/>
          </a:p>
        </p:txBody>
      </p:sp>
      <p:sp>
        <p:nvSpPr>
          <p:cNvPr id="9219" name="Rectangle 3"/>
          <p:cNvSpPr>
            <a:spLocks noGrp="1" noChangeArrowheads="1"/>
          </p:cNvSpPr>
          <p:nvPr>
            <p:ph type="body" idx="1"/>
          </p:nvPr>
        </p:nvSpPr>
        <p:spPr>
          <a:xfrm>
            <a:off x="457200" y="1600200"/>
            <a:ext cx="8229600" cy="4953000"/>
          </a:xfrm>
        </p:spPr>
        <p:txBody>
          <a:bodyPr/>
          <a:lstStyle/>
          <a:p>
            <a:pPr eaLnBrk="1" hangingPunct="1">
              <a:lnSpc>
                <a:spcPct val="90000"/>
              </a:lnSpc>
            </a:pPr>
            <a:r>
              <a:rPr lang="en-US" sz="2800" dirty="0" smtClean="0">
                <a:solidFill>
                  <a:srgbClr val="FFFF00"/>
                </a:solidFill>
              </a:rPr>
              <a:t>Me:</a:t>
            </a:r>
            <a:r>
              <a:rPr lang="en-US" sz="2800" dirty="0" smtClean="0"/>
              <a:t> </a:t>
            </a:r>
            <a:r>
              <a:rPr lang="en-US" sz="2800" dirty="0" smtClean="0">
                <a:solidFill>
                  <a:srgbClr val="00FF00"/>
                </a:solidFill>
              </a:rPr>
              <a:t>Trust,</a:t>
            </a:r>
            <a:r>
              <a:rPr lang="en-US" sz="2800" dirty="0" smtClean="0"/>
              <a:t> </a:t>
            </a:r>
            <a:r>
              <a:rPr lang="en-US" sz="2800" dirty="0" smtClean="0">
                <a:solidFill>
                  <a:srgbClr val="00FF00"/>
                </a:solidFill>
              </a:rPr>
              <a:t>Leadership Skills</a:t>
            </a:r>
            <a:r>
              <a:rPr lang="en-US" sz="2800" dirty="0" smtClean="0"/>
              <a:t>, Sharpen the Saw</a:t>
            </a:r>
          </a:p>
          <a:p>
            <a:pPr eaLnBrk="1" hangingPunct="1">
              <a:lnSpc>
                <a:spcPct val="90000"/>
              </a:lnSpc>
            </a:pPr>
            <a:r>
              <a:rPr lang="en-US" sz="2800" dirty="0">
                <a:solidFill>
                  <a:srgbClr val="FFFF00"/>
                </a:solidFill>
              </a:rPr>
              <a:t>Marshall: </a:t>
            </a:r>
            <a:r>
              <a:rPr lang="en-US" sz="2800" dirty="0">
                <a:solidFill>
                  <a:srgbClr val="00FF00"/>
                </a:solidFill>
              </a:rPr>
              <a:t>Urgency-Opportunity, </a:t>
            </a:r>
            <a:r>
              <a:rPr lang="en-US" sz="2800" dirty="0"/>
              <a:t>Focus, Bright spots, </a:t>
            </a:r>
            <a:r>
              <a:rPr lang="en-US" sz="2800" dirty="0">
                <a:solidFill>
                  <a:srgbClr val="00FF00"/>
                </a:solidFill>
              </a:rPr>
              <a:t>Coalitions</a:t>
            </a:r>
            <a:r>
              <a:rPr lang="en-US" sz="2800" dirty="0"/>
              <a:t>/Networks</a:t>
            </a:r>
          </a:p>
          <a:p>
            <a:pPr eaLnBrk="1" hangingPunct="1">
              <a:lnSpc>
                <a:spcPct val="90000"/>
              </a:lnSpc>
            </a:pPr>
            <a:r>
              <a:rPr lang="en-US" sz="2800" dirty="0" smtClean="0">
                <a:solidFill>
                  <a:srgbClr val="FFFF00"/>
                </a:solidFill>
              </a:rPr>
              <a:t>Map:</a:t>
            </a:r>
            <a:r>
              <a:rPr lang="en-US" sz="2800" dirty="0" smtClean="0"/>
              <a:t> </a:t>
            </a:r>
            <a:r>
              <a:rPr lang="en-US" sz="2800" dirty="0" smtClean="0">
                <a:solidFill>
                  <a:srgbClr val="00FF00"/>
                </a:solidFill>
              </a:rPr>
              <a:t>Political Terrain </a:t>
            </a:r>
            <a:r>
              <a:rPr lang="en-US" sz="2800" dirty="0" smtClean="0"/>
              <a:t>(Stakeholders), Disruptive Technologies,</a:t>
            </a:r>
          </a:p>
          <a:p>
            <a:pPr eaLnBrk="1" hangingPunct="1">
              <a:lnSpc>
                <a:spcPct val="90000"/>
              </a:lnSpc>
            </a:pPr>
            <a:r>
              <a:rPr lang="en-US" sz="2800" dirty="0" smtClean="0">
                <a:solidFill>
                  <a:srgbClr val="FFFF00"/>
                </a:solidFill>
              </a:rPr>
              <a:t>Message:</a:t>
            </a:r>
            <a:r>
              <a:rPr lang="en-US" sz="2800" dirty="0" smtClean="0"/>
              <a:t> </a:t>
            </a:r>
            <a:r>
              <a:rPr lang="en-US" sz="2800" dirty="0" smtClean="0">
                <a:solidFill>
                  <a:srgbClr val="00FF00"/>
                </a:solidFill>
              </a:rPr>
              <a:t>Vision, Values</a:t>
            </a:r>
          </a:p>
          <a:p>
            <a:pPr eaLnBrk="1" hangingPunct="1">
              <a:lnSpc>
                <a:spcPct val="90000"/>
              </a:lnSpc>
            </a:pPr>
            <a:r>
              <a:rPr lang="en-US" sz="2800" dirty="0" smtClean="0">
                <a:solidFill>
                  <a:srgbClr val="FFFF00"/>
                </a:solidFill>
              </a:rPr>
              <a:t>Motivate:</a:t>
            </a:r>
            <a:r>
              <a:rPr lang="en-US" sz="2800" dirty="0" smtClean="0"/>
              <a:t> Communicate with the </a:t>
            </a:r>
            <a:r>
              <a:rPr lang="en-US" sz="2800" dirty="0" smtClean="0">
                <a:solidFill>
                  <a:srgbClr val="00FF00"/>
                </a:solidFill>
              </a:rPr>
              <a:t>Elephant</a:t>
            </a:r>
            <a:r>
              <a:rPr lang="en-US" sz="2800" dirty="0" smtClean="0"/>
              <a:t> &amp; </a:t>
            </a:r>
            <a:r>
              <a:rPr lang="en-US" sz="2800" dirty="0" smtClean="0">
                <a:solidFill>
                  <a:srgbClr val="00FF00"/>
                </a:solidFill>
              </a:rPr>
              <a:t>Rider, Path</a:t>
            </a:r>
            <a:r>
              <a:rPr lang="en-US" sz="2800" dirty="0" smtClean="0"/>
              <a:t>, Small Wins</a:t>
            </a:r>
          </a:p>
          <a:p>
            <a:pPr eaLnBrk="1" hangingPunct="1">
              <a:lnSpc>
                <a:spcPct val="90000"/>
              </a:lnSpc>
            </a:pPr>
            <a:r>
              <a:rPr lang="en-US" sz="2800" dirty="0" smtClean="0">
                <a:solidFill>
                  <a:srgbClr val="FFFF00"/>
                </a:solidFill>
              </a:rPr>
              <a:t>Manage:</a:t>
            </a:r>
            <a:r>
              <a:rPr lang="en-US" sz="2800" dirty="0" smtClean="0"/>
              <a:t> Clear Hurdles, </a:t>
            </a:r>
            <a:r>
              <a:rPr lang="en-US" sz="2800" dirty="0" smtClean="0">
                <a:solidFill>
                  <a:srgbClr val="00FF00"/>
                </a:solidFill>
              </a:rPr>
              <a:t>Overcome Resistance</a:t>
            </a:r>
            <a:r>
              <a:rPr lang="en-US" sz="2800" dirty="0" smtClean="0"/>
              <a:t>, Keep an eye out for </a:t>
            </a:r>
            <a:r>
              <a:rPr lang="en-US" sz="2800" dirty="0" smtClean="0">
                <a:solidFill>
                  <a:srgbClr val="00FF00"/>
                </a:solidFill>
              </a:rPr>
              <a:t>Grendel’s Mother</a:t>
            </a:r>
          </a:p>
          <a:p>
            <a:pPr eaLnBrk="1" hangingPunct="1">
              <a:lnSpc>
                <a:spcPct val="90000"/>
              </a:lnSpc>
            </a:pPr>
            <a:endParaRPr lang="en-US" sz="2800" dirty="0" smtClean="0"/>
          </a:p>
          <a:p>
            <a:pPr eaLnBrk="1" hangingPunct="1">
              <a:lnSpc>
                <a:spcPct val="90000"/>
              </a:lnSpc>
            </a:pPr>
            <a:endParaRPr lang="en-US" sz="2800" dirty="0" smtClean="0"/>
          </a:p>
        </p:txBody>
      </p:sp>
    </p:spTree>
    <p:extLst>
      <p:ext uri="{BB962C8B-B14F-4D97-AF65-F5344CB8AC3E}">
        <p14:creationId xmlns:p14="http://schemas.microsoft.com/office/powerpoint/2010/main" val="2074387203"/>
      </p:ext>
    </p:extLst>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lstStyle/>
          <a:p>
            <a:r>
              <a:rPr lang="en-US" dirty="0" smtClean="0">
                <a:solidFill>
                  <a:srgbClr val="00FF00"/>
                </a:solidFill>
              </a:rPr>
              <a:t>2) Marshall:</a:t>
            </a:r>
            <a:r>
              <a:rPr lang="en-US" dirty="0" smtClean="0"/>
              <a:t> </a:t>
            </a:r>
            <a:r>
              <a:rPr lang="en-US" dirty="0" smtClean="0">
                <a:solidFill>
                  <a:srgbClr val="FFFF00"/>
                </a:solidFill>
              </a:rPr>
              <a:t>Urgency - Opportunity</a:t>
            </a:r>
            <a:endParaRPr lang="en-US" dirty="0">
              <a:solidFill>
                <a:srgbClr val="FFFF00"/>
              </a:solidFill>
            </a:endParaRPr>
          </a:p>
        </p:txBody>
      </p:sp>
      <p:sp>
        <p:nvSpPr>
          <p:cNvPr id="4" name="Content Placeholder 3"/>
          <p:cNvSpPr>
            <a:spLocks noGrp="1"/>
          </p:cNvSpPr>
          <p:nvPr>
            <p:ph sz="half" idx="1"/>
          </p:nvPr>
        </p:nvSpPr>
        <p:spPr>
          <a:xfrm>
            <a:off x="228600" y="1600200"/>
            <a:ext cx="4800600" cy="5029200"/>
          </a:xfrm>
        </p:spPr>
        <p:txBody>
          <a:bodyPr/>
          <a:lstStyle/>
          <a:p>
            <a:pPr marL="400050">
              <a:lnSpc>
                <a:spcPct val="90000"/>
              </a:lnSpc>
            </a:pPr>
            <a:r>
              <a:rPr lang="en-US" sz="2400" dirty="0">
                <a:solidFill>
                  <a:srgbClr val="00FF00"/>
                </a:solidFill>
              </a:rPr>
              <a:t>Discovery process </a:t>
            </a:r>
            <a:r>
              <a:rPr lang="en-US" sz="2400" dirty="0"/>
              <a:t>step back and examine the big picture to identify critical issues </a:t>
            </a:r>
          </a:p>
          <a:p>
            <a:pPr marL="400050">
              <a:lnSpc>
                <a:spcPct val="90000"/>
              </a:lnSpc>
            </a:pPr>
            <a:r>
              <a:rPr lang="en-US" sz="2400" dirty="0"/>
              <a:t>Understand the </a:t>
            </a:r>
            <a:r>
              <a:rPr lang="en-US" sz="2400" dirty="0">
                <a:solidFill>
                  <a:schemeClr val="accent6">
                    <a:lumMod val="60000"/>
                    <a:lumOff val="40000"/>
                  </a:schemeClr>
                </a:solidFill>
              </a:rPr>
              <a:t>vulnerability</a:t>
            </a:r>
            <a:r>
              <a:rPr lang="en-US" sz="2400" dirty="0"/>
              <a:t> in the organization (or, create it - Cortez)</a:t>
            </a:r>
          </a:p>
          <a:p>
            <a:pPr marL="400050">
              <a:lnSpc>
                <a:spcPct val="90000"/>
              </a:lnSpc>
            </a:pPr>
            <a:r>
              <a:rPr lang="en-US" sz="2400" dirty="0"/>
              <a:t>Who are the </a:t>
            </a:r>
            <a:r>
              <a:rPr lang="en-US" sz="2400" dirty="0">
                <a:solidFill>
                  <a:schemeClr val="accent6">
                    <a:lumMod val="60000"/>
                    <a:lumOff val="40000"/>
                  </a:schemeClr>
                </a:solidFill>
              </a:rPr>
              <a:t>antagonists </a:t>
            </a:r>
            <a:r>
              <a:rPr lang="en-US" sz="2400" dirty="0"/>
              <a:t>(unite against)?  </a:t>
            </a:r>
          </a:p>
          <a:p>
            <a:pPr marL="400050">
              <a:lnSpc>
                <a:spcPct val="90000"/>
              </a:lnSpc>
            </a:pPr>
            <a:r>
              <a:rPr lang="en-US" sz="2400" dirty="0"/>
              <a:t>Achieved when </a:t>
            </a:r>
            <a:r>
              <a:rPr lang="en-US" sz="2400" dirty="0">
                <a:solidFill>
                  <a:schemeClr val="accent6">
                    <a:lumMod val="60000"/>
                    <a:lumOff val="40000"/>
                  </a:schemeClr>
                </a:solidFill>
              </a:rPr>
              <a:t>75% </a:t>
            </a:r>
            <a:r>
              <a:rPr lang="en-US" sz="2400" dirty="0"/>
              <a:t>of your leadership </a:t>
            </a:r>
            <a:r>
              <a:rPr lang="en-US" sz="2400" dirty="0" smtClean="0"/>
              <a:t>team is </a:t>
            </a:r>
            <a:r>
              <a:rPr lang="en-US" sz="2400" dirty="0"/>
              <a:t>honestly convinced </a:t>
            </a:r>
          </a:p>
          <a:p>
            <a:endParaRPr lang="en-US" sz="2400" dirty="0"/>
          </a:p>
        </p:txBody>
      </p:sp>
      <p:pic>
        <p:nvPicPr>
          <p:cNvPr id="11266" name="Picture 2" descr="https://encrypted-tbn0.gstatic.com/images?q=tbn:ANd9GcSjmxqkE_Zzjkmqdc18J1EYBxGjwuKwxnqIJrXSUSEO4_a1pPB4B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362200"/>
            <a:ext cx="3382553" cy="253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594964"/>
      </p:ext>
    </p:extLst>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2) </a:t>
            </a:r>
            <a:r>
              <a:rPr lang="en-US" dirty="0" smtClean="0">
                <a:solidFill>
                  <a:srgbClr val="00FF00"/>
                </a:solidFill>
              </a:rPr>
              <a:t>Marshall: </a:t>
            </a:r>
            <a:r>
              <a:rPr lang="en-US" dirty="0" smtClean="0"/>
              <a:t/>
            </a:r>
            <a:br>
              <a:rPr lang="en-US" dirty="0" smtClean="0"/>
            </a:br>
            <a:r>
              <a:rPr lang="en-US" dirty="0" smtClean="0"/>
              <a:t>Create </a:t>
            </a:r>
            <a:r>
              <a:rPr lang="en-US" dirty="0"/>
              <a:t>a Powerful </a:t>
            </a:r>
            <a:r>
              <a:rPr lang="en-US" dirty="0" smtClean="0"/>
              <a:t>Coalition</a:t>
            </a:r>
            <a:endParaRPr lang="en-US" dirty="0"/>
          </a:p>
        </p:txBody>
      </p:sp>
      <p:sp>
        <p:nvSpPr>
          <p:cNvPr id="4" name="Content Placeholder 3"/>
          <p:cNvSpPr>
            <a:spLocks noGrp="1"/>
          </p:cNvSpPr>
          <p:nvPr>
            <p:ph sz="half" idx="2"/>
          </p:nvPr>
        </p:nvSpPr>
        <p:spPr>
          <a:xfrm>
            <a:off x="3276600" y="1600200"/>
            <a:ext cx="5791200" cy="4525963"/>
          </a:xfrm>
        </p:spPr>
        <p:txBody>
          <a:bodyPr/>
          <a:lstStyle/>
          <a:p>
            <a:pPr marL="57150" indent="0">
              <a:buNone/>
            </a:pPr>
            <a:r>
              <a:rPr lang="en-US" dirty="0" smtClean="0"/>
              <a:t>High Performance Teams</a:t>
            </a:r>
          </a:p>
          <a:p>
            <a:pPr marL="514350" indent="-457200"/>
            <a:r>
              <a:rPr lang="en-US" sz="2000" dirty="0" smtClean="0"/>
              <a:t>they </a:t>
            </a:r>
            <a:r>
              <a:rPr lang="en-US" sz="2000" dirty="0"/>
              <a:t>contain people with special skills</a:t>
            </a:r>
          </a:p>
          <a:p>
            <a:pPr marL="514350" indent="-457200"/>
            <a:r>
              <a:rPr lang="en-US" sz="2000" dirty="0"/>
              <a:t>they commit to a common purpose, establish specific goals</a:t>
            </a:r>
          </a:p>
          <a:p>
            <a:pPr marL="514350" indent="-457200"/>
            <a:r>
              <a:rPr lang="en-US" sz="2000" dirty="0"/>
              <a:t>they have the leadership and structure to provide focus and direction</a:t>
            </a:r>
          </a:p>
          <a:p>
            <a:pPr marL="514350" indent="-457200"/>
            <a:r>
              <a:rPr lang="en-US" sz="2000" dirty="0"/>
              <a:t>they hold themselves accountable at both the individual and team levels</a:t>
            </a:r>
          </a:p>
          <a:p>
            <a:pPr marL="514350" indent="-457200"/>
            <a:r>
              <a:rPr lang="en-US" sz="2000" dirty="0"/>
              <a:t>there is high mutual trust among members</a:t>
            </a:r>
          </a:p>
          <a:p>
            <a:pPr marL="914400" lvl="1" indent="-457200" eaLnBrk="1" hangingPunct="1"/>
            <a:r>
              <a:rPr lang="en-US" sz="2000" dirty="0">
                <a:solidFill>
                  <a:srgbClr val="00FF00"/>
                </a:solidFill>
              </a:rPr>
              <a:t>Size 5-7 people</a:t>
            </a:r>
          </a:p>
          <a:p>
            <a:pPr marL="0" indent="0">
              <a:lnSpc>
                <a:spcPct val="90000"/>
              </a:lnSpc>
              <a:buNone/>
            </a:pPr>
            <a:endParaRPr lang="en-US" sz="2000" dirty="0"/>
          </a:p>
          <a:p>
            <a:pPr marL="0" indent="0">
              <a:lnSpc>
                <a:spcPct val="90000"/>
              </a:lnSpc>
              <a:buNone/>
            </a:pPr>
            <a:r>
              <a:rPr lang="en-US" sz="2000" dirty="0" smtClean="0"/>
              <a:t>Spirit of Cooperation </a:t>
            </a:r>
          </a:p>
          <a:p>
            <a:pPr marL="0" indent="0">
              <a:lnSpc>
                <a:spcPct val="90000"/>
              </a:lnSpc>
              <a:buNone/>
            </a:pPr>
            <a:r>
              <a:rPr lang="en-US" sz="2000" dirty="0" smtClean="0"/>
              <a:t>	Swift Trust: Leaders go first</a:t>
            </a:r>
            <a:endParaRPr lang="en-US" sz="2000" dirty="0"/>
          </a:p>
          <a:p>
            <a:endParaRPr lang="en-US" dirty="0"/>
          </a:p>
        </p:txBody>
      </p:sp>
      <p:pic>
        <p:nvPicPr>
          <p:cNvPr id="14338" name="Picture 2" descr="https://encrypted-tbn1.gstatic.com/images?q=tbn:ANd9GcSIEy79eZNu72gbA54KcX9sUd03ln2xmkDnY6bC77Kkbvk81nPDA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2854983" cy="2553824"/>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649" y="4254381"/>
            <a:ext cx="2854983"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9581262"/>
      </p:ext>
    </p:extLst>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Check-In</a:t>
            </a:r>
            <a:endParaRPr lang="en-US" dirty="0"/>
          </a:p>
        </p:txBody>
      </p:sp>
      <p:sp>
        <p:nvSpPr>
          <p:cNvPr id="3" name="Content Placeholder 2"/>
          <p:cNvSpPr>
            <a:spLocks noGrp="1"/>
          </p:cNvSpPr>
          <p:nvPr>
            <p:ph idx="1"/>
          </p:nvPr>
        </p:nvSpPr>
        <p:spPr/>
        <p:txBody>
          <a:bodyPr/>
          <a:lstStyle/>
          <a:p>
            <a:pPr marL="0" indent="0" algn="r">
              <a:buNone/>
            </a:pPr>
            <a:r>
              <a:rPr lang="en-US" dirty="0" smtClean="0"/>
              <a:t>Thoughts, Reflections, Questions?</a:t>
            </a:r>
            <a:endParaRPr lang="en-US" dirty="0"/>
          </a:p>
        </p:txBody>
      </p:sp>
      <p:pic>
        <p:nvPicPr>
          <p:cNvPr id="4" name="Picture 3"/>
          <p:cNvPicPr>
            <a:picLocks noChangeAspect="1"/>
          </p:cNvPicPr>
          <p:nvPr/>
        </p:nvPicPr>
        <p:blipFill>
          <a:blip r:embed="rId2"/>
          <a:stretch>
            <a:fillRect/>
          </a:stretch>
        </p:blipFill>
        <p:spPr>
          <a:xfrm>
            <a:off x="21336" y="2438400"/>
            <a:ext cx="9144000" cy="4800600"/>
          </a:xfrm>
          <a:prstGeom prst="rect">
            <a:avLst/>
          </a:prstGeom>
        </p:spPr>
      </p:pic>
    </p:spTree>
    <p:extLst>
      <p:ext uri="{BB962C8B-B14F-4D97-AF65-F5344CB8AC3E}">
        <p14:creationId xmlns:p14="http://schemas.microsoft.com/office/powerpoint/2010/main" val="3873644356"/>
      </p:ext>
    </p:extLst>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smtClean="0">
                <a:solidFill>
                  <a:srgbClr val="00FF00"/>
                </a:solidFill>
              </a:rPr>
              <a:t>3) MAP:</a:t>
            </a:r>
            <a:r>
              <a:rPr lang="en-US" dirty="0" smtClean="0"/>
              <a:t> </a:t>
            </a:r>
            <a:r>
              <a:rPr lang="en-US" dirty="0" smtClean="0">
                <a:solidFill>
                  <a:srgbClr val="00FF00"/>
                </a:solidFill>
              </a:rPr>
              <a:t>Forces of Change </a:t>
            </a:r>
          </a:p>
        </p:txBody>
      </p:sp>
      <p:sp>
        <p:nvSpPr>
          <p:cNvPr id="23555" name="Rectangle 3" descr="Rectangle: Click to edit Master text styles&#10;Second level&#10;Third level&#10;Fourth level&#10;Fifth level"/>
          <p:cNvSpPr>
            <a:spLocks noGrp="1" noChangeArrowheads="1"/>
          </p:cNvSpPr>
          <p:nvPr>
            <p:ph type="body" idx="1"/>
          </p:nvPr>
        </p:nvSpPr>
        <p:spPr>
          <a:xfrm>
            <a:off x="228600" y="1905000"/>
            <a:ext cx="8686800" cy="4114800"/>
          </a:xfrm>
        </p:spPr>
        <p:txBody>
          <a:bodyPr/>
          <a:lstStyle/>
          <a:p>
            <a:pPr eaLnBrk="1" hangingPunct="1"/>
            <a:r>
              <a:rPr lang="en-US" dirty="0" smtClean="0"/>
              <a:t>Task: </a:t>
            </a:r>
            <a:r>
              <a:rPr lang="en-US" dirty="0" smtClean="0">
                <a:solidFill>
                  <a:srgbClr val="00FF00"/>
                </a:solidFill>
              </a:rPr>
              <a:t>What ‘environmental’ forces are causing organizations to change? (now / future)</a:t>
            </a:r>
          </a:p>
          <a:p>
            <a:pPr lvl="1" eaLnBrk="1" hangingPunct="1"/>
            <a:r>
              <a:rPr lang="en-US" b="1" dirty="0" smtClean="0"/>
              <a:t>Economic</a:t>
            </a:r>
          </a:p>
          <a:p>
            <a:pPr lvl="1" eaLnBrk="1" hangingPunct="1"/>
            <a:r>
              <a:rPr lang="en-US" b="1" dirty="0" smtClean="0"/>
              <a:t>Political/Legal</a:t>
            </a:r>
          </a:p>
          <a:p>
            <a:pPr lvl="1" eaLnBrk="1" hangingPunct="1"/>
            <a:r>
              <a:rPr lang="en-US" b="1" dirty="0" smtClean="0"/>
              <a:t>Technology</a:t>
            </a:r>
          </a:p>
          <a:p>
            <a:pPr lvl="1" eaLnBrk="1" hangingPunct="1"/>
            <a:r>
              <a:rPr lang="en-US" b="1" dirty="0" smtClean="0"/>
              <a:t>Social/Demographic</a:t>
            </a:r>
          </a:p>
          <a:p>
            <a:pPr lvl="1" eaLnBrk="1" hangingPunct="1"/>
            <a:r>
              <a:rPr lang="en-US" b="1" dirty="0" smtClean="0"/>
              <a:t>Other?</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200399"/>
            <a:ext cx="3530600" cy="271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4563293"/>
      </p:ext>
    </p:extLst>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676400" y="274638"/>
            <a:ext cx="7010400" cy="1143000"/>
          </a:xfrm>
        </p:spPr>
        <p:txBody>
          <a:bodyPr/>
          <a:lstStyle/>
          <a:p>
            <a:pPr eaLnBrk="1" hangingPunct="1"/>
            <a:r>
              <a:rPr lang="en-US" sz="4000" dirty="0" smtClean="0">
                <a:solidFill>
                  <a:srgbClr val="00FF00"/>
                </a:solidFill>
              </a:rPr>
              <a:t>3) MAP: </a:t>
            </a:r>
            <a:r>
              <a:rPr lang="en-US" sz="4000" dirty="0">
                <a:solidFill>
                  <a:srgbClr val="00FF00"/>
                </a:solidFill>
              </a:rPr>
              <a:t>Force Field </a:t>
            </a:r>
            <a:r>
              <a:rPr lang="en-US" sz="4000" dirty="0" smtClean="0">
                <a:solidFill>
                  <a:srgbClr val="00FF00"/>
                </a:solidFill>
              </a:rPr>
              <a:t>Analysis</a:t>
            </a:r>
            <a:r>
              <a:rPr lang="en-US" sz="4000" dirty="0" smtClean="0"/>
              <a:t/>
            </a:r>
            <a:br>
              <a:rPr lang="en-US" sz="4000" dirty="0" smtClean="0"/>
            </a:br>
            <a:r>
              <a:rPr lang="en-US" sz="4000" dirty="0" smtClean="0">
                <a:solidFill>
                  <a:schemeClr val="tx1"/>
                </a:solidFill>
              </a:rPr>
              <a:t>Kurt Lewin</a:t>
            </a:r>
          </a:p>
        </p:txBody>
      </p:sp>
      <p:sp>
        <p:nvSpPr>
          <p:cNvPr id="17411" name="Rectangle 3"/>
          <p:cNvSpPr>
            <a:spLocks noGrp="1" noChangeArrowheads="1"/>
          </p:cNvSpPr>
          <p:nvPr>
            <p:ph type="body" idx="1"/>
          </p:nvPr>
        </p:nvSpPr>
        <p:spPr>
          <a:xfrm>
            <a:off x="381000" y="2057400"/>
            <a:ext cx="8229600" cy="4525963"/>
          </a:xfrm>
        </p:spPr>
        <p:txBody>
          <a:bodyPr/>
          <a:lstStyle/>
          <a:p>
            <a:pPr eaLnBrk="1" hangingPunct="1">
              <a:lnSpc>
                <a:spcPct val="90000"/>
              </a:lnSpc>
              <a:buFontTx/>
              <a:buNone/>
            </a:pPr>
            <a:endParaRPr lang="en-US" dirty="0" smtClean="0">
              <a:solidFill>
                <a:schemeClr val="tx2"/>
              </a:solidFill>
            </a:endParaRPr>
          </a:p>
        </p:txBody>
      </p:sp>
      <p:pic>
        <p:nvPicPr>
          <p:cNvPr id="17412" name="Picture 6" descr="lewin">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28600"/>
            <a:ext cx="1185863"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9812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0818992"/>
      </p:ext>
    </p:extLst>
  </p:cSld>
  <p:clrMapOvr>
    <a:masterClrMapping/>
  </p:clrMapOvr>
  <p:transition>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mtClean="0"/>
              <a:t>Lewin’s Force Field Steps</a:t>
            </a:r>
          </a:p>
        </p:txBody>
      </p:sp>
      <p:sp>
        <p:nvSpPr>
          <p:cNvPr id="18435" name="Rectangle 3"/>
          <p:cNvSpPr>
            <a:spLocks noGrp="1" noChangeArrowheads="1"/>
          </p:cNvSpPr>
          <p:nvPr>
            <p:ph type="body" idx="1"/>
          </p:nvPr>
        </p:nvSpPr>
        <p:spPr>
          <a:xfrm>
            <a:off x="457200" y="1600200"/>
            <a:ext cx="8229600" cy="4953000"/>
          </a:xfrm>
        </p:spPr>
        <p:txBody>
          <a:bodyPr/>
          <a:lstStyle/>
          <a:p>
            <a:pPr marL="609600" indent="-609600" eaLnBrk="1" hangingPunct="1">
              <a:lnSpc>
                <a:spcPct val="80000"/>
              </a:lnSpc>
              <a:buFontTx/>
              <a:buAutoNum type="arabicPeriod"/>
            </a:pPr>
            <a:r>
              <a:rPr lang="en-US" sz="2800" b="1" dirty="0" smtClean="0"/>
              <a:t>Understand / Describe </a:t>
            </a:r>
            <a:r>
              <a:rPr lang="en-US" sz="2800" b="1" dirty="0" smtClean="0">
                <a:solidFill>
                  <a:srgbClr val="FFFF00"/>
                </a:solidFill>
              </a:rPr>
              <a:t>Current</a:t>
            </a:r>
            <a:r>
              <a:rPr lang="en-US" sz="2800" b="1" dirty="0" smtClean="0"/>
              <a:t> Situation</a:t>
            </a:r>
          </a:p>
          <a:p>
            <a:pPr marL="609600" indent="-609600" eaLnBrk="1" hangingPunct="1">
              <a:lnSpc>
                <a:spcPct val="80000"/>
              </a:lnSpc>
              <a:buFontTx/>
              <a:buAutoNum type="arabicPeriod"/>
            </a:pPr>
            <a:r>
              <a:rPr lang="en-US" sz="2800" b="1" dirty="0" smtClean="0"/>
              <a:t>Identify where current situation will go if no action taken</a:t>
            </a:r>
          </a:p>
          <a:p>
            <a:pPr marL="609600" indent="-609600" eaLnBrk="1" hangingPunct="1">
              <a:lnSpc>
                <a:spcPct val="80000"/>
              </a:lnSpc>
              <a:buFontTx/>
              <a:buAutoNum type="arabicPeriod"/>
            </a:pPr>
            <a:r>
              <a:rPr lang="en-US" sz="2800" b="1" dirty="0" smtClean="0"/>
              <a:t>List </a:t>
            </a:r>
            <a:r>
              <a:rPr lang="en-US" sz="2800" b="1" dirty="0" smtClean="0">
                <a:solidFill>
                  <a:srgbClr val="00FF00"/>
                </a:solidFill>
              </a:rPr>
              <a:t>forces driving change </a:t>
            </a:r>
            <a:r>
              <a:rPr lang="en-US" sz="2800" b="1" dirty="0" smtClean="0"/>
              <a:t>/ </a:t>
            </a:r>
            <a:r>
              <a:rPr lang="en-US" sz="2800" b="1" dirty="0" smtClean="0">
                <a:solidFill>
                  <a:srgbClr val="00FF00"/>
                </a:solidFill>
              </a:rPr>
              <a:t>restraining forces</a:t>
            </a:r>
          </a:p>
          <a:p>
            <a:pPr marL="609600" indent="-609600" eaLnBrk="1" hangingPunct="1">
              <a:lnSpc>
                <a:spcPct val="80000"/>
              </a:lnSpc>
              <a:buFontTx/>
              <a:buAutoNum type="arabicPeriod"/>
            </a:pPr>
            <a:r>
              <a:rPr lang="en-US" sz="2800" b="1" dirty="0" smtClean="0"/>
              <a:t>Discuss all the forces – can they be changed?  Which are the </a:t>
            </a:r>
            <a:r>
              <a:rPr lang="en-US" sz="2800" b="1" dirty="0" smtClean="0">
                <a:solidFill>
                  <a:srgbClr val="00FF00"/>
                </a:solidFill>
              </a:rPr>
              <a:t>critical ones</a:t>
            </a:r>
            <a:r>
              <a:rPr lang="en-US" sz="2800" b="1" dirty="0" smtClean="0"/>
              <a:t>?</a:t>
            </a:r>
          </a:p>
          <a:p>
            <a:pPr marL="609600" indent="-609600" eaLnBrk="1" hangingPunct="1">
              <a:lnSpc>
                <a:spcPct val="80000"/>
              </a:lnSpc>
              <a:buFontTx/>
              <a:buAutoNum type="arabicPeriod"/>
            </a:pPr>
            <a:r>
              <a:rPr lang="en-US" sz="2800" b="1" dirty="0" smtClean="0"/>
              <a:t>Determine if you can </a:t>
            </a:r>
            <a:r>
              <a:rPr lang="en-US" sz="2800" b="1" dirty="0" smtClean="0">
                <a:solidFill>
                  <a:srgbClr val="FFFF00"/>
                </a:solidFill>
              </a:rPr>
              <a:t>negate the restraining / enhance the driving</a:t>
            </a:r>
          </a:p>
          <a:p>
            <a:pPr marL="609600" indent="-609600" eaLnBrk="1" hangingPunct="1">
              <a:lnSpc>
                <a:spcPct val="80000"/>
              </a:lnSpc>
              <a:buFontTx/>
              <a:buAutoNum type="arabicPeriod"/>
            </a:pPr>
            <a:r>
              <a:rPr lang="en-US" sz="2800" b="1" dirty="0" smtClean="0"/>
              <a:t>Recognize that changing one might impact the others (both positively and negatively)</a:t>
            </a:r>
          </a:p>
        </p:txBody>
      </p:sp>
    </p:spTree>
    <p:extLst>
      <p:ext uri="{BB962C8B-B14F-4D97-AF65-F5344CB8AC3E}">
        <p14:creationId xmlns:p14="http://schemas.microsoft.com/office/powerpoint/2010/main" val="2851583269"/>
      </p:ext>
    </p:extLst>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t>Reflection Time</a:t>
            </a:r>
          </a:p>
        </p:txBody>
      </p:sp>
      <p:sp>
        <p:nvSpPr>
          <p:cNvPr id="112643" name="Rectangle 3"/>
          <p:cNvSpPr>
            <a:spLocks noGrp="1" noChangeArrowheads="1"/>
          </p:cNvSpPr>
          <p:nvPr>
            <p:ph type="body" idx="1"/>
          </p:nvPr>
        </p:nvSpPr>
        <p:spPr/>
        <p:txBody>
          <a:bodyPr/>
          <a:lstStyle/>
          <a:p>
            <a:r>
              <a:rPr lang="en-US"/>
              <a:t>You are driving and as you turn the corner you drive into fog – what do you do?</a:t>
            </a:r>
          </a:p>
          <a:p>
            <a:endParaRPr lang="en-US"/>
          </a:p>
        </p:txBody>
      </p:sp>
      <p:pic>
        <p:nvPicPr>
          <p:cNvPr id="112645" name="Picture 5" descr="20051008225447_fog"/>
          <p:cNvPicPr>
            <a:picLocks noChangeAspect="1" noChangeArrowheads="1"/>
          </p:cNvPicPr>
          <p:nvPr/>
        </p:nvPicPr>
        <p:blipFill>
          <a:blip r:embed="rId2" cstate="print"/>
          <a:srcRect/>
          <a:stretch>
            <a:fillRect/>
          </a:stretch>
        </p:blipFill>
        <p:spPr bwMode="auto">
          <a:xfrm>
            <a:off x="1828800" y="2819400"/>
            <a:ext cx="5486400" cy="3718461"/>
          </a:xfrm>
          <a:prstGeom prst="rect">
            <a:avLst/>
          </a:prstGeom>
          <a:noFill/>
        </p:spPr>
      </p:pic>
    </p:spTree>
    <p:extLst>
      <p:ext uri="{BB962C8B-B14F-4D97-AF65-F5344CB8AC3E}">
        <p14:creationId xmlns:p14="http://schemas.microsoft.com/office/powerpoint/2010/main" val="2707073038"/>
      </p:ext>
    </p:extLst>
  </p:cSld>
  <p:clrMapOvr>
    <a:masterClrMapping/>
  </p:clrMapOvr>
  <p:transition>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63500" y="457200"/>
            <a:ext cx="8882063" cy="1143000"/>
          </a:xfrm>
        </p:spPr>
        <p:txBody>
          <a:bodyPr/>
          <a:lstStyle/>
          <a:p>
            <a:r>
              <a:rPr lang="en-US" sz="4000" dirty="0" smtClean="0">
                <a:solidFill>
                  <a:srgbClr val="00FF00"/>
                </a:solidFill>
              </a:rPr>
              <a:t>4) Message:</a:t>
            </a:r>
            <a:r>
              <a:rPr lang="en-US" sz="4000" dirty="0" smtClean="0"/>
              <a:t> Inspire </a:t>
            </a:r>
            <a:r>
              <a:rPr lang="en-US" sz="4000" dirty="0"/>
              <a:t>a Shared Vision</a:t>
            </a:r>
          </a:p>
        </p:txBody>
      </p:sp>
      <p:sp>
        <p:nvSpPr>
          <p:cNvPr id="113667" name="Rectangle 3"/>
          <p:cNvSpPr>
            <a:spLocks noGrp="1" noChangeArrowheads="1"/>
          </p:cNvSpPr>
          <p:nvPr>
            <p:ph type="body" sz="half" idx="1"/>
          </p:nvPr>
        </p:nvSpPr>
        <p:spPr>
          <a:xfrm>
            <a:off x="533400" y="1981200"/>
            <a:ext cx="3886200" cy="5105400"/>
          </a:xfrm>
        </p:spPr>
        <p:txBody>
          <a:bodyPr/>
          <a:lstStyle/>
          <a:p>
            <a:pPr>
              <a:lnSpc>
                <a:spcPct val="90000"/>
              </a:lnSpc>
            </a:pPr>
            <a:r>
              <a:rPr lang="en-US" sz="2800" b="1" dirty="0"/>
              <a:t>You first need to develop a clear vision of the future</a:t>
            </a:r>
          </a:p>
          <a:p>
            <a:pPr>
              <a:lnSpc>
                <a:spcPct val="90000"/>
              </a:lnSpc>
            </a:pPr>
            <a:endParaRPr lang="en-US" sz="2800" b="1" dirty="0"/>
          </a:p>
          <a:p>
            <a:pPr>
              <a:lnSpc>
                <a:spcPct val="90000"/>
              </a:lnSpc>
            </a:pPr>
            <a:endParaRPr lang="en-US" sz="2800" b="1" dirty="0"/>
          </a:p>
          <a:p>
            <a:pPr>
              <a:lnSpc>
                <a:spcPct val="90000"/>
              </a:lnSpc>
            </a:pPr>
            <a:endParaRPr lang="en-US" sz="2800" b="1" dirty="0"/>
          </a:p>
          <a:p>
            <a:pPr>
              <a:lnSpc>
                <a:spcPct val="90000"/>
              </a:lnSpc>
            </a:pPr>
            <a:r>
              <a:rPr lang="en-US" sz="2800" b="1" dirty="0" smtClean="0"/>
              <a:t>Then </a:t>
            </a:r>
            <a:r>
              <a:rPr lang="en-US" sz="2800" b="1" dirty="0"/>
              <a:t>share it with others to “enlist them”</a:t>
            </a:r>
          </a:p>
        </p:txBody>
      </p:sp>
      <p:pic>
        <p:nvPicPr>
          <p:cNvPr id="6146" name="Picture 2" descr="https://encrypted-tbn1.gstatic.com/images?q=tbn:ANd9GcSCTodkEYejK3Gd_i7qgtOWp-7RAZc2g5xgNBjRZd9aK-tL-6M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752600"/>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data:image/jpeg;base64,/9j/4AAQSkZJRgABAQAAAQABAAD/2wCEAAkGBhQQEBAQEBAUFRUWFBQUFhAUFhQVFBYUFxgVFBcVFRQXHCYeGB0jGRQUHy8gIycpLC0sFR4xNTAqNSYrLCkBCQoKDgwOGg8PGiokHCQpLSk1LCwuLykqLyosKikpLy0pKS0pLykvKik1KiwsKSwsLCwsKSwpKSksKSwsLCksKf/AABEIAOQA3QMBIgACEQEDEQH/xAAcAAABBQEBAQAAAAAAAAAAAAAAAQIEBQYDBwj/xABFEAABAwIDBAcEBwUHBAMAAAABAAIDBBEFEiEGMUFREyJhcYGRoQcyscEUI0JSYnLRgpKy4fAVJDNDY6LCFjRTs3N0g//EABkBAQEBAQEBAAAAAAAAAAAAAAABAgMEBf/EADERAAICAQMCAgkDBQEAAAAAAAABAgMRBBIhMUFRkQUiMkJhcYGh8BMU4SMzscHRUv/aAAwDAQACEQMRAD8A9xQkQgBKkQgFQkQgFQkQgFQkSoASIQgFSIQgBCVCAEIQgBCRCAEJUIAQhIgFQhCAEiVCARMlnawXc4NHMkD4p6qdoMNZM1nSC4aTbUjf3dy1FJv1uhmWcer1O7sfpwbGeP8AeC70+IxSG0crHHfZrgTbuC8u2tpGwBwbcNytcNe2x1Vls5gbzFHNJI5jnNuAzRwad13cyF7ZUVKCkpP6nljdbuw15Hor3gakgDmdEkcwd7rge4grC1mzZPWbI5x5P1J/aVBLVmndmzOY4HeLgg8tFqvR12L1Z8/IxPVTrfrQ4+Z64hYaq+muaXGoBFr9Rxbpa/BoVBhuP1c1Q+GOaTqMze/qetl+0VzWkTWd6NvUtP2GesIXnddtDWQBpkc4X0Fwwg+ICbhO3s5lyvaJBlPUAs6/O4Hy4rT0Fm3cmn9SLWQzhpo9GQsRLtvMD/hMaORDr+dx8FJwvbV8ssUZjZZ7mi4J0vxsuc9JZBZePM6Q1MJvCz5GuQuFZWNhYZJDZo3mxPZuCoX7dxXsI5COfVHpdcq6LLOYLJ0ndCv2ng0qFnm7bw8WSj9lvycuzdsaY73OHex3yWnprl7rMrU1P3kXaFVN2ppj/nDxDh8l2Zj9O7dUR/vAfFc3VYusX5G1bB+8vMnoUdmIxndKw/tN/Vd2uvqPNYaa6m00+gqEIUKCEIQAhCEAIQhAC4Vrbsd5rs4cl5xtRgsrYS+N8ssgNiHvJI4Zh2g2XWqEZvDeDlZKUVwsjfaHSl1MXD7rm+YzD4HzWgxCp6KB8jACWsu0cOQ8Nyi49H0lI8uGuVriOW6/oSmYNJ9IomtJ62QxOJ+80Zb+Oh8VtvMEn2ZlLEm/FFDsrtdO+ofT1To3AkBjmtyuBIvZw3EHcLcRxvo/2g4d1WTjiejf4jqu+I8lhK6eeGo6cMyuaQC3eMzDe2vHSy9c2ipxJTTNcLi2ax/CQ75LvzTYpI5cWwaF2fqempKd7t7omZu/KA71usRs0THjIaftQTsPeHROH8J9Vptgp81E1v3HyM/3Zh6OCzNc3osapHcDO5p7pGSAfFvkucffibfus3uKYeJ4nRnjuPJ3ArCbONdFiETXCxJkjI5ENcbf7V6FPUNZlLjYFwbfhd2g8zYeIVLi2FWq6aqYN0jWyftAsDvWx8Fqi3EZVvo19zNteZKa6ombRN/u7u9vxsszgTstRTA8JIx6gLVY6L08ncD6hZHDnWqIf/lZ/EFql/02hYvXTPUMViDonNcAQSLg7jqFQOwWE/5TfC4+C0ddTdLG5geWXt122uLEHS4IVFUYHPGC9tZcNFy18LDcDW2ZpFl5IzlH2Xg7yhGXVEd2BxH7JHc4rm/Z6M8XDxH6KzWIqfaFKyaSIUjXNY5zc4mLXWBIHVLCOHNdo3XPpJnGVNXeKIW2V6Z8UUbj1iwkm19XhttOC0kmypvpKPFv81Q7SYTV1NRTzvo3xRtfThzjJC4W6UEkZXXtqBqFvl3lq7IpNS5OS0tbbTXB57ipMM/Q6GwzFw7RcD1C2uJzPipKGCIkPkyMJBsbCJz3a8NWhee7TTuNdMWMzWOQ62tYNHLsWrw/aY11VTsMBiEMcryC7Ncno2NsbDcC7zXW52S2zkspLP2OdarjuhHu8DP7Knbuz/sv/moceMSsqY4OmlBzDOM7rAXBI3/dutmvLX1RdU104OrWTlve68TPWRvksx1UrItNIr00a2mmzWt2hqZQJmPe1rwHBob1QCLgC4T27SVQ/wA3za39FdYdTdFDFGPsRsb+60D5KQRdY/dVrj9Nfn0L+2s673+fUoW7XVI4xnvafkV2ZtpMN8cZ/eHzVo6nad7GnvAXI4dGf8tngAPgn7jTvrWP0L10mcqPbJ73sYYB1nBtw86XNr2tqtWsjhVE011mNs2JmY8sx0H8XotcvPqHXuWxY4PTp1NJ73kFldpdqqSmeWvlvKN8UbS93ZmDfdPfZaeV1mk8gSs5BSsiByta0aucbAXJ1c5x4km5JK8rz2PZW61/cTfy4++H/gxm0HtEhfTvjp2yOe8W1Y5oaDvJJ3m1xpdY7ZH2gS01Y4TMeYJLBzbdaMjdI1vHjccrW3WPpP8AbeH1cv0dxje/e1skZaT2sc5ov4G6zu1ewjY2OmpwSwC72EkuaB9prt7hzB1SUpJcHtop01ktssxb6Z6ef8GvbQ01XlnbkkB1ztNw78wG/wAVH2zxllNSvzHrPGRrOJvvPcBfVeKSVToTmhkLST7zCW3tuvbeOztW+iwmPGKeKamjZFK0FlQXGW7pNLBj+sWtAu6w/wDIORVV+7Gc8Et9G/pSzlJPq3x5kz2S4gZWVoIIAma5pIsCHMDSAeOrL3/Eo3tA+qqoJt2WWCQn8IewO9A5R8O2TrcMMstKGkvA6TUSXay5Bs6zja53arN47tm+sYW1MbCC3LeO7Dx1sSefNdK7luzLjOThdoJ7c14kljoz1/amm6Sknb2Ag8iCCCo2x+0ArIOufrYyGSjmbXa+3Jw177jgqvD9sHVmG1FT0AtG1zJGNlDpGm2hs5rQQbgjXnyWOwzad1HViWOImBxHSi3Wyn3ja+pGhHcRxTdHZ1OC01znhRZ6xi7bwS/kJ8tViaZ1pYzye0+oWjn2to5Y5Gsq4iSx1mlwa46H7LrFZrCon1MxZAxzi0glwtlGu8u3Bemh+ozzWwakuD2FR6//AApPyn4KrqNtqKOV0T6uJrxvBOgPIu3X7Lru/HIJon9FURPu02yvab91ivCms9T1yqsisuLx8iOvJpW3nnPOR38Tl6yvK6Juac/ilA83fzXrp9mX0PHZ7SPXMeb9Sxv+rCPJ7T8lHXfaB3/bDnOPSOV3xAUdzrAkrz9kdu5BlwKBxLjELkkkgkEk6kmxS0WDRwvL42kEjLqSdLg8e4LH7M49X1k4ibPEAc2skOawDc32Hs46LXYVUSuNQybITFL0YfGHNa6zGOJyuJtq4jfwXabsWYtnKMYP1kiVWz5I5H/dY53kCV5hs/T5wGnXpamCIn8ILpn/APob5re7XVGSinPNob+8QPgSstsbTXkoxybU1B7/AKuFv8Unmt1cQz8f8IzZzLH5yz0FYfb2gqppovoz6iNrGe/C+RoLnHUEMIvYAb+a3Cpv+s6IPdGayFrw4tLXuDDcGxHWtfUcFxrltecZOk1lYzg87DsUi0FdN/8AozN6vuV1j2nxZtgJYX/nYAfRq9QgxGKT3JY3fle0/AqHisIkdBCALvkFyAL5Rv18fRemNlcnhwODhOKypfnmWGxmHzMg6aqydNMGveGXytuL5deRJWhSAW0SrxylueT1xWFgQjgqCrptHxu4gt8CLLQKqx9xYwSNbmy+80by3s7VkHguN1nQ1JIjLnRtfHI0jLZwIIsTwvfXlZT4/aDWOieM5znRlhDkDQLHMHRl0jr2+0N+q32IYFS4gBISWvI95vUeQNOsxw1ta1yFMoNloIqcU3RiRly49IGuJcdS7doe625ctk88M+y9VpHBOUW5d1/tM8QwqoiZLnrKZ00d+tG15hc3XX3RqOy43bwvdNn2Q/R2SU0AhjkAkbEA1pAcBa4bpcgAnU7151tHgMbp3U9G1xzOjjJBc/o8zgHuDjewAPE7wvVY4w0BoFgAAB2DQJXFp8nP0hdCyMdrb+f/AA409a175Y2nrRkBw7wCD8R4LyL2ibNfRagvYLRTXe3k1+9zOzfcd/YtzTbO1cWIGqEsb4nl4fFdzXZHG4sLWJBA1uNx5q32owJtbTPhNs3vRuP2ZBuPxB7CVZpyXxM6W2OltTzmMlz+eKPItiMe+h1Ba4XinaIZGaEanqPsd+Vx8nOXsE+y9K+96aL9lob/AA2XgFcx0ZcHAtc0kEcWuG8ea+kIZMzWu5gHzF1mrnqer0mpUyjKDxnwfywedY3gsVNK+OJlm2aRclx1AJF3EnfdWOz8RdQ10bHFhc6mGYXFg95ad1uCdtiz6+/ONvxcP0Rso76msH/13fuy3V7tHnlOTjGzq+OfqVlV7MpAD0Zidy6z2eliPVZ2fZaekla+VrWGMiVpuHh2Q5hoDzbxsvaVifaFGXdVu8xEDzKzKqK5R66PS99ma54w0+cckzZvaWWpglqJJKZrIwx2Z4fG0h4cRrmdb3eR3rzqPEp45g+INIY6/WuWPINwQOq61+dty0mxOyQqAXVDnGKJwY2FpLWukDbl7rcs9h3nx3bMBpmD/tobcyxh8yQuynPDS4PBt0tUlvzJ+C6L692YjBfaLUS1DTiLmNiYHOaWRnSQgtHu3NrFy1FTtjSOilyVURd0b7MLsribG3VdYpsVLhtQSyP6K517FsbmB1+5huotd7N6d4+rL4zyvnb4h2vqpFySXcXftrZtrMPhjj7Gb2B2opaWr/vEwjux4DiHZczi213AWAyg6lb3Z92aOSS9+kqKiQEagtdK/JY8RlDV5TtRsSaWxkADSbCVnuE8iPsn+rlO9m+JO+mvgnlqDF0by0tnma2NzQXizc2QhwDhYtPDdqtu/fJ5WMi30cq6ozrllePY3ftHqLUrGXtmkHkGu+ZCNjIBne8bmQU8Y73B1Q71lHosNPBX19NG+Z0srC02cI27zYOtkAJ1bxUrZ7aGfDIegbTMc29znL4nXsBvykcOXFbV0NmPzqcZejL084T57NM9ZdextvtpfdfhdeaVPsykcS57Wvcd7g7ed5324qxi9qrQB0lFLfj0T43jwzll1Ywe0yjdbM6WM8nxPNu8sDh6rVV2zOMM81uks95NGIqfZeeMDvJrvgrXZfZWSOohZnkAL23a4uAytOY2BOmgO5bWl2wo5TZlZCT90vDXfuusVWYhtxT0lWJHh0oDSxoiyusdCXdYgW1I0PFelalYbcUuDzx0dlk1CGW32PSEKl2a2shxBr3QZ+plzB7cpGa9hxB3HcrlfPTTWUeqyuVcnCaw12FXOaIPaWnj/V09CpgwG0GGFsgk+71SOy/DxWkwlkNXA0uY1xtlcNRc8yBzT8foQ9p/ELX5Hgf65LK4ZiDqSXMR1SbSM+Y7VSGuOFU9NCWxxshjFnERta3du0A14LM1OP3D2sbYkODHk2sSNCQL21WixiQSxx5Dma67rjstb4rOV9K0C6IrZywIziQfSar6v7oDXEnmXEXAWpqKfJbW4O46LEdMdwO4rdbPVGeGx1ynLfuATAby8nkvtW2ayuFWwdWTqS24P+y/xGneBzWr9nu0DaqiiaXfWwtEUjTv6os1/aHAXvzvyWh2xoWSQCMsFnO6w3ZmgE2Nu2yxNDs7HQzsmgDhfQnO4jKdbWJ3LmoYllHus1MbdOq553R6P4fEl+0DDJ5GsfAwPGVzJBqXNG8Oa0b95HkvO8OinZUxBjn5i5jCAXZizM27C37uguN2l17/APQcwDmO0IuAf1UaSlLTcsPeBf1Ckq8vOTvpfSKpr2Sgn8f+jSsT7QpctiL36I2tvuSQPVaeox2FgN33P3WNc93dlaFR09N9Lqemq2GOEABkNxnIG7PY6DUkga8FuSysHgokoS3MxOwW3LqNzoqwOMUhDumAvkfa1yGjVpAG7UWHM29ZjljqI7tc2SN7SLtIc1zSNdR2Kkl9ntG4WMO6+V7HyNBZc5TYG26wOm8KpxHY00Eb6nDnT522JgD+o4cTlt1iBrbXcsLfHr0PbatNdJfpNxl8Vx5i4n7KoH36B5ZxDXDOAeYd7wPbcqXTYrWUMDI6mlfUBgy/SIXh5cAeqXNcA69ranldZ3DvahUxutVUzZWf+SI5JB3sdo437l6LhWKR1MLJ4TdjxcEix0NiCOBBBCR2v2WZvd8FjURyvH+UYzEfaHR1EEsM8NQwPaW3cxrxm4EdG5xFjY3sFhsEkZ/ei2cXZTPeNC1znjLGAGkf6lzfgNL629N2x2PZUxPkhaGTAFwI0EltS1w5ngd68ep8NcZ8ojt0mRpvwL3DTsN/gucsp8n0NIq5Vf036uVlPsz3bZWl6KhpGEWIhjJHaWhx9SrN7Ad4B7xdDGZQANwAHlolK9CWEfAnNym5eLIE2AU0l81PEe0NaD5hVs+wVI69o3N/K93wcSFkpfZnVMc58dRdznF7nRyywkuJuTZth6rn9DxenHVmqbDn0VR6uDnHzXLK7xPqRrtX9q5P64+zL+o9mER92Z/c5rXD0squu9nJhY54kiLWgm2UtPha9z5KMzb3EYf8aOF/545IXeJBt6K2w7aWpxT+7NpAwnrmQS5mZW8NWg3Li3msvY1hHort1tElKWMeOF0+eDU+zXBRT0z3jfK+/g3qjTvzLXKPh1IIYo4h9hrW95A1PiVIXWKwsHyNRa7rZWS7sLouhC0cBksYcC07isjjuFkXNtRo7tHBy2Ki11LnbcDrD1HEKojMHh9ZJCco1ZfNY8Odu/5KfUYzG4agX7QLqU2mZmIGh4sdoQVBxDZ1r94t2qkKSqqnTvEULC9x3Nb8SdzR2nRejYJh/wBHhZGSC7e48C477dnDwWFp9lgw3DyO4kX77K4pqC1gL95vbxUKWO0M9yRwY0j9p1ifQDzVDRET0w5jM3xabD0spWP1AZEQN/xJTsCwgx0bJOLiXOH4Do0+l/2lSFrsxiWdnROPWbu+am47UlkLrHVxDbjfrf5BZGtLoJBIzQ+8O3mP65q6lxqOqgu1wEjSH9GdDcbwL79LqYLkoGRHeEPqLA3Voeje24Nr8lTYnljaS0m97akblSFrg9e50MjSfdOcHkLgO8NfRK/HDELzM+1ZpjOa4te5ad27mUmwlCXsmleLMfeNl+LftHuuAPAoxKizR3tqNfEb/mgHYhQUjgySeKL6wXa97WjMCAfe46FSqSSFjAyJ0TWNFg1haGgdgCxW0FU49Cx56oaGsHJt7nyFgthsHRWjkmI942Hde5/4j9lZwjo5yktrbwc8QxJ7mujpInzSuBAc1pETL6ZnyuszTfYEnsWZl2W+hy4VSuIfLJNJUzyC9rxtAa0X1sMxtzIJ0uvRcSxtkGh6zvuDf4ngsfiWK9JUx1RYQ6NjmNbe7bOOp3XusuOTtTd+nldufPDSNKqfa7GXUlJJNGAXjK1gIuMziBqLjS1z4KVheKtnOUWDvuk7+64srCSnd9ph7rZvhcLTOFbUZJyWV4Hl1N7Vaptuloo5BxdHIWHt6rgR6q1pfa9TE2mp6mH8RY17O67HE+i1NTs/TS+/BGTzADT5tsVUVPs7pnDqdJH3Pzfx3XP10fQzo5/+o/dHWk9oGHzjq1cX5ZLxnuyyAX8EzYPF43VksQbd8kbpWublyNZm1Gh4kt3clSVvsqB1bKx3ZIy3+4E/BL7NYY4amUxNu/J0YcL9G1hcHOPabsbYd/jnMnJZR6FVRCixxnu46crk9dQmxuuAU5dj4wIQkQAhIhAcamkbILOAvwdxHcVUXI0O8aFXiqq9lnntsVSMjmRVmKYm6MXAv2blYZlVYvHcKkH0eCPrejllIbFcktBJc6xtbdp3rX5BbLYWta3C26yqdmHfUW5OI+BVtdRmjO4jQg3jO8atd2cP0Kpv7MsCCLH0PcVsq6ibKLEkEbnDePP4KolpXwuAc7O03sbW3cCFcmcGRqcPmjuY3acuCrzRTvcC8XHK2h7+a3roGnhbu/Rc3UzeZ9P0QEGkxioa0NzgAAANDGAADcAANFOo5uka8ONzc38dfmos5Y3Uk+a50NezpWtaRqCLDz/VAV1dhIlcIiQ0teC1x3AE2N+zit0WtpqezBoxtgOZ3C/eT6rK43GWvDwOF+8bipkePslpnxudZ4Atm0zZSDv56IyjIqPM4udck6knmUtThTSNyn07mvAc02NvBOlidyHmEIZOoozG4OabEHeFvsKq+liY877a96y9fDlF3W1O5aPA47QtJ+0S7wO70sjKic9gO8A94BXF1Aw8LdxPw3LuuFbWCJhcfAczyWSmY2lM8cc7YA17rFoabhwDhocw048lH2YwEUcLQ7WR2rrfePBToY3XdI52rzcjh5KfhNMXu6V50GjRzPPwVx3LueNvYuYmWaByCckSqEBCEiAEiVIgEUDE27j2FTyoleNB3oRlA6qDZGsJALrho5kAkgeAKbiMd2lZrbd7mOilYbOjka4H+vJanOJImvG5zQfMLRDvsxLpI3ud8j8lekrLYNLklA53b5/zstLmUZofdQsUF2t/MPgVKzKLiB6o/MPmoGV7kxyWd1kwG4WjBTYpHnc1nM/MD5ra1FI1zS2wBtYGwuOWvksmW3mZ+Zv8QWwuozSKKWLpWWPvNuLdu4hVc+FaHKLHkVoqzDMzi+N2Vx38Wu7xwPaFFgmzXDxqCQe8aFXJDLR4hJTmzgS3mFK/6sbbUnyKvZ8ODhuB+KrZNnWXvlITJcEfDquOokDp3lrAbhljd3eRuC2kNbG73Xt7r29FmIsLa3cnvphwKE6GjqcQZGNTc8h8+Spi50zs7/dG4cEkFIXdaTdwHzITp5TcMYLk6ABQDnAvc2NvH0HEq+ijDWho3AWCiYdQdELnV53n5DsU1CoVCRChRyRCEAiQpUiAQqLW+74qSVFrD1fFAYHbSK8blabMT56RnZcfoo21Ed2O7iuGwc94ns5ELRksHnK+471po58wDuYus3Xtsb9qscNqbstyQFtmUetNw0fi+RStcuVQ7rNHIE/BQpS4/WdFE954A2Hau9GD0bA73srCe8tDvmqXbOT6vLzt8VoC20jh+GP4W+SpCCdJWnkWn1WpustVaP8AD5rSMfexRlR3uqYf4kh/G74q1zKoptRm5knzN1EGSQ5OEq45kt0ILLVAbwFwjxRh3WHoudSzOQwcSB56K9NIwtawsaWtAABANgNBZClR9KMhyRi59B2k8ArahoBELnVx3u+Q5BdYYWsFmNDRyAsuqDAqVNulUKOQkSoASISFAF0hKQlNJQA4qHWSdUqQ8qJUahCGZx1wLTrwVPsXJlc7k4kA87f0VpK3Z9kmpBtyubeS5PwsNADBblbgtEHYi26TCJbucO75rjNTTu0Ab+Y3+CscLwnom6m5OpPMoCxaVweeu7sAHzXbcoxd7xUKzKbVm5YOb2j1Wlkded/5W/8AJZbaF15Yh/qN+K0FPLmlefwt+apDjXHrDxV5SSXY0/hHwVBiLrOHerbDX/Vt7kZUSqyW0buZFh3nRRmCwCWpdme1vLrH4D5rlXzhjC48ASoGMbNd5bfUcFKVLgYPQxyO96Z8jz+XQNHkB5q6toqQKOO8oPK5/rzVxdV2Ht6zj2fE/wAlYBRlQ5KE0JyhRwSpoSoBUqRKgCyQp1khCAYU0p5CQhAcXBcnRqSWphahDiyPSy5SU6lAWTnsVBHEAQ9uikNbomSN0UBEkCqKmcsvcGx4gXV25i4OprhVBmIqYzNK0hps03uQRr2K0oH5XkO4gWV46hA4KNJhYeNVSFTibxob7lb4cbRtB5LjHgDc2Y3Nt1ySpU4yggd3yUZUJTHMXP5nTuG5U+1VT9XkG9xDR4q7iGVoCzde/pKyBnAOzH9nX5KkLsxBj4Ihujit8B/xU/gq6F+aeR3LK3yF/iSrEoGd6L7Xh81MCh0fHvUwKM0hwTgmhOCgFSpAE4IASpEqAcksnIsgG2TSE+yLIDnlSZV0siyA5ZU4DROslDUAwNTHtXeyaWoCKWIYxdyxJlQHB8SYyJS3NTWsQhGdGquuFte1Xb2KLNT5tChSplm0Wfom3qJJTwGUeO/4eq0c2C30DnAcguDsHDGkNC0ZOeEahzubnH1VmVW4a+zbcRoQprpEBNo9x71MaFGoWdUKaGrJoAEoCUBOAQCWS2S2RZAFkWS2QgHIS2QgEQlQgG2RZOSIBLIKchANRZOSWQDcqblXSyLIBlkZU+yLIDi5qbkXchJlQHExLk+C6l5UmVAUtRgoJzNOU8x806nwcg3c4myuciMquSYOEcVl1ATrJbKFEsiydZFkAlkWTkIBLIS2RZAF0XQhAKkSoQCIQhAKhCEAiEIQAhCEAIQhACRCEAqRCEAtkiEIBbIQhACEIQAhCEAIuhCA/9k="/>
          <p:cNvSpPr>
            <a:spLocks noChangeAspect="1" noChangeArrowheads="1"/>
          </p:cNvSpPr>
          <p:nvPr/>
        </p:nvSpPr>
        <p:spPr bwMode="auto">
          <a:xfrm>
            <a:off x="63500" y="-3841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5813" y="4413191"/>
            <a:ext cx="2261787"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2536732"/>
      </p:ext>
    </p:extLst>
  </p:cSld>
  <p:clrMapOvr>
    <a:masterClrMapping/>
  </p:clrMapOvr>
  <p:transition>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228600" y="274638"/>
            <a:ext cx="8763000" cy="1143000"/>
          </a:xfrm>
        </p:spPr>
        <p:txBody>
          <a:bodyPr/>
          <a:lstStyle/>
          <a:p>
            <a:r>
              <a:rPr lang="en-US" dirty="0" smtClean="0">
                <a:solidFill>
                  <a:schemeClr val="tx1"/>
                </a:solidFill>
              </a:rPr>
              <a:t> </a:t>
            </a:r>
            <a:r>
              <a:rPr lang="en-US" dirty="0" smtClean="0">
                <a:solidFill>
                  <a:srgbClr val="FFFF00"/>
                </a:solidFill>
              </a:rPr>
              <a:t>Vision</a:t>
            </a:r>
            <a:r>
              <a:rPr lang="en-US" dirty="0" smtClean="0">
                <a:solidFill>
                  <a:schemeClr val="tx1"/>
                </a:solidFill>
              </a:rPr>
              <a:t>: </a:t>
            </a:r>
            <a:r>
              <a:rPr lang="en-US" sz="2800" b="1" dirty="0" smtClean="0">
                <a:solidFill>
                  <a:schemeClr val="tx1"/>
                </a:solidFill>
              </a:rPr>
              <a:t>on </a:t>
            </a:r>
            <a:r>
              <a:rPr lang="en-US" sz="2800" b="1" dirty="0">
                <a:solidFill>
                  <a:schemeClr val="tx1"/>
                </a:solidFill>
              </a:rPr>
              <a:t>a clear day you can see forever</a:t>
            </a:r>
          </a:p>
        </p:txBody>
      </p:sp>
      <p:sp>
        <p:nvSpPr>
          <p:cNvPr id="114691" name="Rectangle 3"/>
          <p:cNvSpPr>
            <a:spLocks noGrp="1" noChangeArrowheads="1"/>
          </p:cNvSpPr>
          <p:nvPr>
            <p:ph type="body" idx="1"/>
          </p:nvPr>
        </p:nvSpPr>
        <p:spPr>
          <a:xfrm>
            <a:off x="228600" y="1447800"/>
            <a:ext cx="6248400" cy="5562600"/>
          </a:xfrm>
        </p:spPr>
        <p:txBody>
          <a:bodyPr/>
          <a:lstStyle/>
          <a:p>
            <a:r>
              <a:rPr lang="en-US" dirty="0"/>
              <a:t>Visions are about possibilities, about desired futures. </a:t>
            </a:r>
          </a:p>
          <a:p>
            <a:r>
              <a:rPr lang="en-US" dirty="0" smtClean="0"/>
              <a:t>Discovery </a:t>
            </a:r>
            <a:r>
              <a:rPr lang="en-US" dirty="0"/>
              <a:t>Points</a:t>
            </a:r>
          </a:p>
          <a:p>
            <a:pPr lvl="1"/>
            <a:r>
              <a:rPr lang="en-US" dirty="0" err="1"/>
              <a:t>Janusian</a:t>
            </a:r>
            <a:r>
              <a:rPr lang="en-US" dirty="0"/>
              <a:t> Thinking (Past/Future)</a:t>
            </a:r>
          </a:p>
          <a:p>
            <a:pPr lvl="1"/>
            <a:r>
              <a:rPr lang="en-US" dirty="0" smtClean="0">
                <a:solidFill>
                  <a:srgbClr val="FFFF00"/>
                </a:solidFill>
              </a:rPr>
              <a:t>Imagine </a:t>
            </a:r>
            <a:r>
              <a:rPr lang="en-US" dirty="0">
                <a:solidFill>
                  <a:srgbClr val="FFFF00"/>
                </a:solidFill>
              </a:rPr>
              <a:t>the Ideal: what is the best that could happen</a:t>
            </a:r>
            <a:r>
              <a:rPr lang="en-US" dirty="0" smtClean="0">
                <a:solidFill>
                  <a:srgbClr val="FFFF00"/>
                </a:solidFill>
              </a:rPr>
              <a:t>?</a:t>
            </a:r>
          </a:p>
          <a:p>
            <a:pPr lvl="1"/>
            <a:r>
              <a:rPr lang="en-US" dirty="0" smtClean="0"/>
              <a:t>Discover the Theme: what / who are you passionate about?</a:t>
            </a:r>
          </a:p>
          <a:p>
            <a:pPr lvl="2"/>
            <a:endParaRPr lang="en-US" dirty="0"/>
          </a:p>
          <a:p>
            <a:pPr>
              <a:buFontTx/>
              <a:buNone/>
            </a:pPr>
            <a:endParaRPr lang="en-US" dirty="0"/>
          </a:p>
        </p:txBody>
      </p:sp>
      <p:pic>
        <p:nvPicPr>
          <p:cNvPr id="114692" name="Picture 4" descr="300px-Janus-Vatican">
            <a:hlinkClick r:id="rId2" tooltip="Roman bust of Janus, Vatican Museums."/>
          </p:cNvPr>
          <p:cNvPicPr>
            <a:picLocks noChangeAspect="1" noChangeArrowheads="1"/>
          </p:cNvPicPr>
          <p:nvPr/>
        </p:nvPicPr>
        <p:blipFill>
          <a:blip r:embed="rId3" cstate="print"/>
          <a:srcRect/>
          <a:stretch>
            <a:fillRect/>
          </a:stretch>
        </p:blipFill>
        <p:spPr bwMode="auto">
          <a:xfrm>
            <a:off x="6380267" y="1524000"/>
            <a:ext cx="2719106" cy="1828800"/>
          </a:xfrm>
          <a:prstGeom prst="rect">
            <a:avLst/>
          </a:prstGeom>
          <a:noFill/>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8575" y="3429000"/>
            <a:ext cx="2705100"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7181" y="5172075"/>
            <a:ext cx="2705100"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009413"/>
      </p:ext>
    </p:extLst>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33400" y="304800"/>
            <a:ext cx="8610600" cy="1143000"/>
          </a:xfrm>
        </p:spPr>
        <p:txBody>
          <a:bodyPr/>
          <a:lstStyle/>
          <a:p>
            <a:pPr eaLnBrk="1" hangingPunct="1">
              <a:defRPr/>
            </a:pPr>
            <a:r>
              <a:rPr lang="en-US" sz="4000" smtClean="0"/>
              <a:t>Strategic Visioning</a:t>
            </a:r>
          </a:p>
        </p:txBody>
      </p:sp>
      <p:sp>
        <p:nvSpPr>
          <p:cNvPr id="27651" name="Rectangle 3"/>
          <p:cNvSpPr>
            <a:spLocks noGrp="1" noChangeArrowheads="1"/>
          </p:cNvSpPr>
          <p:nvPr>
            <p:ph type="body" idx="1"/>
          </p:nvPr>
        </p:nvSpPr>
        <p:spPr>
          <a:xfrm>
            <a:off x="457200" y="1371600"/>
            <a:ext cx="8534400" cy="4114800"/>
          </a:xfrm>
        </p:spPr>
        <p:txBody>
          <a:bodyPr/>
          <a:lstStyle/>
          <a:p>
            <a:pPr marL="0" indent="0" eaLnBrk="1" hangingPunct="1">
              <a:lnSpc>
                <a:spcPct val="90000"/>
              </a:lnSpc>
              <a:buNone/>
              <a:defRPr/>
            </a:pPr>
            <a:r>
              <a:rPr lang="en-US" sz="2800" dirty="0" smtClean="0"/>
              <a:t>Henry </a:t>
            </a:r>
            <a:r>
              <a:rPr lang="en-US" sz="2800" dirty="0" err="1" smtClean="0"/>
              <a:t>Mintzberg</a:t>
            </a:r>
            <a:r>
              <a:rPr lang="en-US" sz="2800" dirty="0" smtClean="0"/>
              <a:t> (1994) strategy should involve intuitive glimpses of possibility:</a:t>
            </a:r>
            <a:r>
              <a:rPr lang="en-US" sz="2800" dirty="0" smtClean="0">
                <a:solidFill>
                  <a:srgbClr val="FFFF00"/>
                </a:solidFill>
              </a:rPr>
              <a:t> </a:t>
            </a:r>
            <a:r>
              <a:rPr lang="en-US" sz="2800" dirty="0" smtClean="0">
                <a:solidFill>
                  <a:srgbClr val="66FF33"/>
                </a:solidFill>
              </a:rPr>
              <a:t>The anticipatory principle </a:t>
            </a:r>
            <a:r>
              <a:rPr lang="en-US" sz="2800" dirty="0" smtClean="0">
                <a:solidFill>
                  <a:srgbClr val="FFFF00"/>
                </a:solidFill>
              </a:rPr>
              <a:t>-</a:t>
            </a:r>
            <a:r>
              <a:rPr lang="en-US" sz="2800" b="1" dirty="0" smtClean="0">
                <a:solidFill>
                  <a:srgbClr val="FFFF00"/>
                </a:solidFill>
              </a:rPr>
              <a:t> </a:t>
            </a:r>
            <a:r>
              <a:rPr lang="en-US" sz="2800" dirty="0" smtClean="0">
                <a:solidFill>
                  <a:srgbClr val="FFFF00"/>
                </a:solidFill>
              </a:rPr>
              <a:t>ongoing projection of a future image  (vision)</a:t>
            </a:r>
          </a:p>
          <a:p>
            <a:pPr lvl="1">
              <a:lnSpc>
                <a:spcPct val="90000"/>
              </a:lnSpc>
              <a:defRPr/>
            </a:pPr>
            <a:r>
              <a:rPr lang="en-US" sz="2400" dirty="0">
                <a:solidFill>
                  <a:srgbClr val="FFFF00"/>
                </a:solidFill>
              </a:rPr>
              <a:t>Taking back the </a:t>
            </a:r>
            <a:r>
              <a:rPr lang="en-US" sz="2400" dirty="0" smtClean="0">
                <a:solidFill>
                  <a:srgbClr val="FF0000"/>
                </a:solidFill>
              </a:rPr>
              <a:t>RED</a:t>
            </a:r>
          </a:p>
          <a:p>
            <a:pPr lvl="1">
              <a:lnSpc>
                <a:spcPct val="90000"/>
              </a:lnSpc>
              <a:defRPr/>
            </a:pPr>
            <a:endParaRPr lang="en-US" sz="2400" dirty="0" smtClean="0">
              <a:solidFill>
                <a:srgbClr val="FFFF00"/>
              </a:solidFill>
            </a:endParaRPr>
          </a:p>
          <a:p>
            <a:pPr lvl="1">
              <a:lnSpc>
                <a:spcPct val="90000"/>
              </a:lnSpc>
              <a:defRPr/>
            </a:pPr>
            <a:endParaRPr lang="en-US" sz="2400" dirty="0">
              <a:solidFill>
                <a:srgbClr val="FFFF00"/>
              </a:solidFill>
            </a:endParaRPr>
          </a:p>
          <a:p>
            <a:pPr lvl="1">
              <a:lnSpc>
                <a:spcPct val="90000"/>
              </a:lnSpc>
              <a:defRPr/>
            </a:pPr>
            <a:endParaRPr lang="en-US" sz="2400" dirty="0" smtClean="0">
              <a:solidFill>
                <a:srgbClr val="FFFF00"/>
              </a:solidFill>
            </a:endParaRPr>
          </a:p>
          <a:p>
            <a:pPr lvl="1">
              <a:lnSpc>
                <a:spcPct val="90000"/>
              </a:lnSpc>
              <a:defRPr/>
            </a:pPr>
            <a:r>
              <a:rPr lang="en-US" sz="2400" dirty="0" smtClean="0">
                <a:solidFill>
                  <a:srgbClr val="FFFF00"/>
                </a:solidFill>
              </a:rPr>
              <a:t>Magical – on purpose or on task </a:t>
            </a:r>
            <a:endParaRPr lang="en-US" sz="2400" dirty="0">
              <a:solidFill>
                <a:srgbClr val="FFFF00"/>
              </a:solidFill>
            </a:endParaRPr>
          </a:p>
          <a:p>
            <a:pPr eaLnBrk="1" hangingPunct="1">
              <a:lnSpc>
                <a:spcPct val="90000"/>
              </a:lnSpc>
              <a:defRPr/>
            </a:pPr>
            <a:endParaRPr lang="en-US" sz="2800" dirty="0">
              <a:solidFill>
                <a:srgbClr val="FFFF00"/>
              </a:solidFill>
            </a:endParaRPr>
          </a:p>
          <a:p>
            <a:pPr marL="0" indent="0" eaLnBrk="1" hangingPunct="1">
              <a:lnSpc>
                <a:spcPct val="90000"/>
              </a:lnSpc>
              <a:buNone/>
              <a:defRPr/>
            </a:pPr>
            <a:endParaRPr lang="en-US" sz="2800" b="1" dirty="0" smtClean="0">
              <a:solidFill>
                <a:srgbClr val="FFFF00"/>
              </a:solidFill>
            </a:endParaRPr>
          </a:p>
          <a:p>
            <a:pPr marL="0" indent="0" eaLnBrk="1" hangingPunct="1">
              <a:lnSpc>
                <a:spcPct val="90000"/>
              </a:lnSpc>
              <a:buNone/>
              <a:defRPr/>
            </a:pPr>
            <a:endParaRPr lang="en-US" sz="2800" b="1" dirty="0">
              <a:solidFill>
                <a:srgbClr val="FFFF00"/>
              </a:solidFill>
            </a:endParaRPr>
          </a:p>
        </p:txBody>
      </p:sp>
      <p:pic>
        <p:nvPicPr>
          <p:cNvPr id="2" name="Picture 1"/>
          <p:cNvPicPr>
            <a:picLocks noChangeAspect="1"/>
          </p:cNvPicPr>
          <p:nvPr/>
        </p:nvPicPr>
        <p:blipFill>
          <a:blip r:embed="rId2"/>
          <a:stretch>
            <a:fillRect/>
          </a:stretch>
        </p:blipFill>
        <p:spPr>
          <a:xfrm>
            <a:off x="6781800" y="4572000"/>
            <a:ext cx="1638300" cy="2148179"/>
          </a:xfrm>
          <a:prstGeom prst="rect">
            <a:avLst/>
          </a:prstGeom>
        </p:spPr>
      </p:pic>
    </p:spTree>
    <p:extLst>
      <p:ext uri="{BB962C8B-B14F-4D97-AF65-F5344CB8AC3E}">
        <p14:creationId xmlns:p14="http://schemas.microsoft.com/office/powerpoint/2010/main" val="632667295"/>
      </p:ext>
    </p:extLst>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76200" y="274638"/>
            <a:ext cx="8991600" cy="1143000"/>
          </a:xfrm>
        </p:spPr>
        <p:txBody>
          <a:bodyPr/>
          <a:lstStyle/>
          <a:p>
            <a:r>
              <a:rPr lang="en-US" dirty="0" smtClean="0">
                <a:solidFill>
                  <a:schemeClr val="tx1"/>
                </a:solidFill>
              </a:rPr>
              <a:t>Vision: Cheering </a:t>
            </a:r>
            <a:r>
              <a:rPr lang="en-US" dirty="0">
                <a:solidFill>
                  <a:schemeClr val="tx1"/>
                </a:solidFill>
              </a:rPr>
              <a:t>About Key </a:t>
            </a:r>
            <a:r>
              <a:rPr lang="en-US" dirty="0">
                <a:solidFill>
                  <a:srgbClr val="FFFF00"/>
                </a:solidFill>
              </a:rPr>
              <a:t>Values</a:t>
            </a:r>
          </a:p>
        </p:txBody>
      </p:sp>
      <p:sp>
        <p:nvSpPr>
          <p:cNvPr id="125955" name="Rectangle 3"/>
          <p:cNvSpPr>
            <a:spLocks noGrp="1" noChangeArrowheads="1"/>
          </p:cNvSpPr>
          <p:nvPr>
            <p:ph type="body" sz="half" idx="1"/>
          </p:nvPr>
        </p:nvSpPr>
        <p:spPr>
          <a:xfrm>
            <a:off x="609600" y="2514600"/>
            <a:ext cx="4611688" cy="4114800"/>
          </a:xfrm>
        </p:spPr>
        <p:txBody>
          <a:bodyPr/>
          <a:lstStyle/>
          <a:p>
            <a:r>
              <a:rPr lang="en-US" sz="2800" dirty="0"/>
              <a:t>Aircraft Carrier</a:t>
            </a:r>
          </a:p>
          <a:p>
            <a:r>
              <a:rPr lang="en-US" sz="2800" dirty="0"/>
              <a:t>“the lost wrench”</a:t>
            </a:r>
          </a:p>
          <a:p>
            <a:r>
              <a:rPr lang="en-US" sz="2800" dirty="0"/>
              <a:t>What did the Captain do?</a:t>
            </a:r>
          </a:p>
          <a:p>
            <a:r>
              <a:rPr lang="en-US" sz="2800" dirty="0"/>
              <a:t>What does this story reinforce</a:t>
            </a:r>
            <a:r>
              <a:rPr lang="en-US" sz="2800" dirty="0" smtClean="0"/>
              <a:t>?</a:t>
            </a:r>
          </a:p>
          <a:p>
            <a:endParaRPr lang="en-US" sz="2800" dirty="0"/>
          </a:p>
          <a:p>
            <a:r>
              <a:rPr lang="en-US" sz="2800" dirty="0" smtClean="0"/>
              <a:t>What are your Values and how will you Cheer?</a:t>
            </a:r>
            <a:endParaRPr lang="en-US" sz="2800" dirty="0"/>
          </a:p>
        </p:txBody>
      </p:sp>
      <p:pic>
        <p:nvPicPr>
          <p:cNvPr id="125956" name="Picture 4" descr="aircraft-carrier-george-washingtonb"/>
          <p:cNvPicPr>
            <a:picLocks noGrp="1" noChangeAspect="1" noChangeArrowheads="1"/>
          </p:cNvPicPr>
          <p:nvPr>
            <p:ph type="clipArt" sz="half" idx="2"/>
          </p:nvPr>
        </p:nvPicPr>
        <p:blipFill>
          <a:blip r:embed="rId2" cstate="print"/>
          <a:srcRect/>
          <a:stretch>
            <a:fillRect/>
          </a:stretch>
        </p:blipFill>
        <p:spPr>
          <a:xfrm>
            <a:off x="5181600" y="2362200"/>
            <a:ext cx="3599136" cy="2620963"/>
          </a:xfrm>
          <a:noFill/>
          <a:ln/>
        </p:spPr>
      </p:pic>
    </p:spTree>
    <p:extLst>
      <p:ext uri="{BB962C8B-B14F-4D97-AF65-F5344CB8AC3E}">
        <p14:creationId xmlns:p14="http://schemas.microsoft.com/office/powerpoint/2010/main" val="1937737548"/>
      </p:ext>
    </p:extLst>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066800" y="381000"/>
            <a:ext cx="7543800" cy="1431925"/>
          </a:xfrm>
        </p:spPr>
        <p:txBody>
          <a:bodyPr/>
          <a:lstStyle/>
          <a:p>
            <a:pPr algn="ctr" eaLnBrk="1" hangingPunct="1">
              <a:defRPr/>
            </a:pPr>
            <a:r>
              <a:rPr lang="en-US" sz="4000" b="0" dirty="0" smtClean="0">
                <a:solidFill>
                  <a:srgbClr val="66FF33"/>
                </a:solidFill>
                <a:effectLst/>
              </a:rPr>
              <a:t>Enlist Others</a:t>
            </a:r>
            <a:r>
              <a:rPr lang="en-US" sz="4000" dirty="0" smtClean="0">
                <a:solidFill>
                  <a:schemeClr val="tx1"/>
                </a:solidFill>
              </a:rPr>
              <a:t/>
            </a:r>
            <a:br>
              <a:rPr lang="en-US" sz="4000" dirty="0" smtClean="0">
                <a:solidFill>
                  <a:schemeClr val="tx1"/>
                </a:solidFill>
              </a:rPr>
            </a:br>
            <a:r>
              <a:rPr lang="en-US" sz="3200" b="0" dirty="0" smtClean="0">
                <a:solidFill>
                  <a:schemeClr val="tx1"/>
                </a:solidFill>
                <a:effectLst/>
              </a:rPr>
              <a:t>Develop a shared sense of destiny</a:t>
            </a:r>
            <a:r>
              <a:rPr lang="en-US" sz="3200" b="0" dirty="0" smtClean="0">
                <a:solidFill>
                  <a:srgbClr val="3366FF"/>
                </a:solidFill>
                <a:effectLst/>
              </a:rPr>
              <a:t/>
            </a:r>
            <a:br>
              <a:rPr lang="en-US" sz="3200" b="0" dirty="0" smtClean="0">
                <a:solidFill>
                  <a:srgbClr val="3366FF"/>
                </a:solidFill>
                <a:effectLst/>
              </a:rPr>
            </a:br>
            <a:endParaRPr lang="en-US" sz="3200" b="0" dirty="0" smtClean="0">
              <a:solidFill>
                <a:srgbClr val="3366FF"/>
              </a:solidFill>
              <a:effectLst/>
            </a:endParaRPr>
          </a:p>
        </p:txBody>
      </p:sp>
      <p:sp>
        <p:nvSpPr>
          <p:cNvPr id="20483" name="Rectangle 3"/>
          <p:cNvSpPr>
            <a:spLocks noGrp="1" noChangeArrowheads="1"/>
          </p:cNvSpPr>
          <p:nvPr>
            <p:ph type="body" idx="1"/>
          </p:nvPr>
        </p:nvSpPr>
        <p:spPr>
          <a:xfrm>
            <a:off x="762000" y="1981200"/>
            <a:ext cx="8382000" cy="4648200"/>
          </a:xfrm>
        </p:spPr>
        <p:txBody>
          <a:bodyPr/>
          <a:lstStyle/>
          <a:p>
            <a:pPr eaLnBrk="1" hangingPunct="1">
              <a:lnSpc>
                <a:spcPct val="90000"/>
              </a:lnSpc>
              <a:defRPr/>
            </a:pPr>
            <a:r>
              <a:rPr lang="en-US" sz="2800" b="1" dirty="0" smtClean="0">
                <a:solidFill>
                  <a:srgbClr val="00FF00"/>
                </a:solidFill>
                <a:effectLst/>
              </a:rPr>
              <a:t>Listen deeply to others</a:t>
            </a:r>
            <a:r>
              <a:rPr lang="en-US" sz="2800" dirty="0" smtClean="0">
                <a:solidFill>
                  <a:srgbClr val="00FF00"/>
                </a:solidFill>
              </a:rPr>
              <a:t> </a:t>
            </a:r>
            <a:r>
              <a:rPr lang="en-US" sz="2800" b="1" dirty="0" smtClean="0">
                <a:solidFill>
                  <a:srgbClr val="00FF00"/>
                </a:solidFill>
                <a:effectLst/>
              </a:rPr>
              <a:t>- what excites them?</a:t>
            </a:r>
          </a:p>
          <a:p>
            <a:pPr lvl="1" eaLnBrk="1" hangingPunct="1">
              <a:lnSpc>
                <a:spcPct val="90000"/>
              </a:lnSpc>
              <a:defRPr/>
            </a:pPr>
            <a:r>
              <a:rPr lang="en-US" sz="2400" dirty="0" smtClean="0">
                <a:effectLst/>
              </a:rPr>
              <a:t>Find the common ground</a:t>
            </a:r>
          </a:p>
          <a:p>
            <a:pPr eaLnBrk="1" hangingPunct="1">
              <a:lnSpc>
                <a:spcPct val="90000"/>
              </a:lnSpc>
              <a:defRPr/>
            </a:pPr>
            <a:r>
              <a:rPr lang="en-US" sz="2800" b="1" dirty="0" smtClean="0">
                <a:solidFill>
                  <a:srgbClr val="00FF00"/>
                </a:solidFill>
                <a:effectLst/>
              </a:rPr>
              <a:t>Discover and appeal to a common purpose</a:t>
            </a:r>
          </a:p>
          <a:p>
            <a:pPr lvl="1" eaLnBrk="1" hangingPunct="1">
              <a:lnSpc>
                <a:spcPct val="90000"/>
              </a:lnSpc>
              <a:defRPr/>
            </a:pPr>
            <a:r>
              <a:rPr lang="en-US" sz="2400" dirty="0" smtClean="0">
                <a:effectLst/>
              </a:rPr>
              <a:t>A chance to be tested, take part in a social experiment, to do something well, do something positive, a chance to change the way things are</a:t>
            </a:r>
          </a:p>
          <a:p>
            <a:pPr eaLnBrk="1" hangingPunct="1">
              <a:lnSpc>
                <a:spcPct val="90000"/>
              </a:lnSpc>
              <a:defRPr/>
            </a:pPr>
            <a:r>
              <a:rPr lang="en-US" sz="2800" b="1" dirty="0" smtClean="0">
                <a:solidFill>
                  <a:srgbClr val="00FF00"/>
                </a:solidFill>
                <a:effectLst/>
              </a:rPr>
              <a:t>Give life to vision by communicating expressively</a:t>
            </a:r>
          </a:p>
          <a:p>
            <a:pPr lvl="1" eaLnBrk="1" hangingPunct="1">
              <a:lnSpc>
                <a:spcPct val="90000"/>
              </a:lnSpc>
              <a:defRPr/>
            </a:pPr>
            <a:r>
              <a:rPr lang="en-US" sz="2400" dirty="0" smtClean="0">
                <a:effectLst/>
              </a:rPr>
              <a:t>Use powerful language – use the three peat, speak from the heart, image-analogy-feel, </a:t>
            </a:r>
          </a:p>
          <a:p>
            <a:pPr lvl="1" eaLnBrk="1" hangingPunct="1">
              <a:lnSpc>
                <a:spcPct val="90000"/>
              </a:lnSpc>
              <a:buFontTx/>
              <a:buNone/>
              <a:defRPr/>
            </a:pPr>
            <a:endParaRPr lang="en-US" sz="2400" dirty="0" smtClean="0">
              <a:effectLst/>
            </a:endParaRPr>
          </a:p>
        </p:txBody>
      </p:sp>
      <p:sp>
        <p:nvSpPr>
          <p:cNvPr id="2" name="Rectangle 1"/>
          <p:cNvSpPr/>
          <p:nvPr/>
        </p:nvSpPr>
        <p:spPr>
          <a:xfrm>
            <a:off x="457200" y="381000"/>
            <a:ext cx="2313454" cy="646331"/>
          </a:xfrm>
          <a:prstGeom prst="rect">
            <a:avLst/>
          </a:prstGeom>
        </p:spPr>
        <p:txBody>
          <a:bodyPr wrap="none">
            <a:spAutoFit/>
          </a:bodyPr>
          <a:lstStyle/>
          <a:p>
            <a:r>
              <a:rPr lang="en-US" sz="3600" dirty="0">
                <a:solidFill>
                  <a:srgbClr val="FFFF00"/>
                </a:solidFill>
              </a:rPr>
              <a:t>Reminder!</a:t>
            </a:r>
          </a:p>
        </p:txBody>
      </p:sp>
    </p:spTree>
    <p:extLst>
      <p:ext uri="{BB962C8B-B14F-4D97-AF65-F5344CB8AC3E}">
        <p14:creationId xmlns:p14="http://schemas.microsoft.com/office/powerpoint/2010/main" val="301742551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a:solidFill>
                  <a:schemeClr val="tx1"/>
                </a:solidFill>
              </a:rPr>
              <a:t>Language of </a:t>
            </a:r>
            <a:r>
              <a:rPr lang="en-US" dirty="0" smtClean="0">
                <a:solidFill>
                  <a:schemeClr val="tx1"/>
                </a:solidFill>
              </a:rPr>
              <a:t>Change Leaders: </a:t>
            </a:r>
            <a:br>
              <a:rPr lang="en-US" dirty="0" smtClean="0">
                <a:solidFill>
                  <a:schemeClr val="tx1"/>
                </a:solidFill>
              </a:rPr>
            </a:br>
            <a:r>
              <a:rPr lang="en-US" dirty="0" smtClean="0">
                <a:solidFill>
                  <a:schemeClr val="tx1"/>
                </a:solidFill>
              </a:rPr>
              <a:t>Enlist Others</a:t>
            </a:r>
            <a:endParaRPr lang="en-US" dirty="0">
              <a:solidFill>
                <a:schemeClr val="tx1"/>
              </a:solidFill>
            </a:endParaRPr>
          </a:p>
        </p:txBody>
      </p:sp>
      <p:sp>
        <p:nvSpPr>
          <p:cNvPr id="117763" name="Rectangle 3"/>
          <p:cNvSpPr>
            <a:spLocks noGrp="1" noChangeArrowheads="1"/>
          </p:cNvSpPr>
          <p:nvPr>
            <p:ph type="body" idx="1"/>
          </p:nvPr>
        </p:nvSpPr>
        <p:spPr>
          <a:xfrm>
            <a:off x="609600" y="1828800"/>
            <a:ext cx="8305800" cy="4114800"/>
          </a:xfrm>
        </p:spPr>
        <p:txBody>
          <a:bodyPr/>
          <a:lstStyle/>
          <a:p>
            <a:pPr>
              <a:buFontTx/>
              <a:buNone/>
            </a:pPr>
            <a:r>
              <a:rPr lang="en-US" sz="2800" dirty="0"/>
              <a:t>Jay Conger</a:t>
            </a:r>
          </a:p>
          <a:p>
            <a:r>
              <a:rPr lang="en-US" sz="2800" dirty="0"/>
              <a:t>How things are </a:t>
            </a:r>
            <a:r>
              <a:rPr lang="en-US" sz="2800" dirty="0">
                <a:solidFill>
                  <a:srgbClr val="FFFF00"/>
                </a:solidFill>
              </a:rPr>
              <a:t>framed </a:t>
            </a:r>
            <a:r>
              <a:rPr lang="en-US" sz="2800" dirty="0"/>
              <a:t>makes a difference</a:t>
            </a:r>
          </a:p>
          <a:p>
            <a:pPr lvl="1"/>
            <a:r>
              <a:rPr lang="en-US" sz="2400" dirty="0"/>
              <a:t>Focus on </a:t>
            </a:r>
            <a:r>
              <a:rPr lang="en-US" sz="2400" dirty="0">
                <a:solidFill>
                  <a:srgbClr val="FFFF00"/>
                </a:solidFill>
              </a:rPr>
              <a:t>intrinsically appealing goals </a:t>
            </a:r>
            <a:r>
              <a:rPr lang="en-US" sz="2400" dirty="0" smtClean="0">
                <a:solidFill>
                  <a:srgbClr val="FFFF00"/>
                </a:solidFill>
              </a:rPr>
              <a:t>(+) </a:t>
            </a:r>
            <a:r>
              <a:rPr lang="en-US" sz="2400" dirty="0" smtClean="0"/>
              <a:t>and </a:t>
            </a:r>
            <a:r>
              <a:rPr lang="en-US" sz="2400" dirty="0" smtClean="0">
                <a:solidFill>
                  <a:schemeClr val="accent6">
                    <a:lumMod val="60000"/>
                    <a:lumOff val="40000"/>
                  </a:schemeClr>
                </a:solidFill>
              </a:rPr>
              <a:t>values</a:t>
            </a:r>
          </a:p>
          <a:p>
            <a:pPr lvl="1"/>
            <a:r>
              <a:rPr lang="en-US" sz="2400" dirty="0" smtClean="0"/>
              <a:t>Highlight </a:t>
            </a:r>
            <a:r>
              <a:rPr lang="en-US" sz="2400" dirty="0"/>
              <a:t>the </a:t>
            </a:r>
            <a:r>
              <a:rPr lang="en-US" sz="2400" dirty="0">
                <a:solidFill>
                  <a:srgbClr val="FFFF00"/>
                </a:solidFill>
              </a:rPr>
              <a:t>significance of the </a:t>
            </a:r>
            <a:r>
              <a:rPr lang="en-US" sz="2400" dirty="0" smtClean="0">
                <a:solidFill>
                  <a:srgbClr val="FFFF00"/>
                </a:solidFill>
              </a:rPr>
              <a:t>project </a:t>
            </a:r>
            <a:r>
              <a:rPr lang="en-US" sz="2400" dirty="0" smtClean="0"/>
              <a:t>(answer </a:t>
            </a:r>
            <a:r>
              <a:rPr lang="en-US" sz="2400" dirty="0" smtClean="0">
                <a:solidFill>
                  <a:srgbClr val="00FF00"/>
                </a:solidFill>
              </a:rPr>
              <a:t>WHY</a:t>
            </a:r>
            <a:r>
              <a:rPr lang="en-US" sz="2400" dirty="0" smtClean="0"/>
              <a:t>)</a:t>
            </a:r>
            <a:endParaRPr lang="en-US" sz="2400" dirty="0"/>
          </a:p>
          <a:p>
            <a:pPr lvl="1"/>
            <a:r>
              <a:rPr lang="en-US" sz="2400" dirty="0"/>
              <a:t>Who are the </a:t>
            </a:r>
            <a:r>
              <a:rPr lang="en-US" sz="2400" dirty="0">
                <a:solidFill>
                  <a:srgbClr val="FFFF00"/>
                </a:solidFill>
              </a:rPr>
              <a:t>key antagonists</a:t>
            </a:r>
          </a:p>
          <a:p>
            <a:pPr lvl="1"/>
            <a:r>
              <a:rPr lang="en-US" sz="2400" dirty="0"/>
              <a:t>Highlight </a:t>
            </a:r>
            <a:r>
              <a:rPr lang="en-US" sz="2400" dirty="0">
                <a:solidFill>
                  <a:srgbClr val="FFFF00"/>
                </a:solidFill>
              </a:rPr>
              <a:t>why it will succeed</a:t>
            </a:r>
          </a:p>
          <a:p>
            <a:pPr lvl="1"/>
            <a:r>
              <a:rPr lang="en-US" sz="2400" dirty="0"/>
              <a:t>Use analogies, </a:t>
            </a:r>
            <a:r>
              <a:rPr lang="en-US" sz="2400" dirty="0">
                <a:solidFill>
                  <a:srgbClr val="FFFF00"/>
                </a:solidFill>
              </a:rPr>
              <a:t>stories</a:t>
            </a:r>
            <a:r>
              <a:rPr lang="en-US" sz="2400" dirty="0"/>
              <a:t>, metaphors to make your point</a:t>
            </a:r>
          </a:p>
          <a:p>
            <a:pPr lvl="1"/>
            <a:r>
              <a:rPr lang="en-US" sz="2400" dirty="0"/>
              <a:t>Allow your own </a:t>
            </a:r>
            <a:r>
              <a:rPr lang="en-US" sz="2400" dirty="0">
                <a:solidFill>
                  <a:srgbClr val="FFFF00"/>
                </a:solidFill>
              </a:rPr>
              <a:t>emotions</a:t>
            </a:r>
            <a:r>
              <a:rPr lang="en-US" sz="2400" dirty="0"/>
              <a:t> to surface when you speak</a:t>
            </a:r>
          </a:p>
        </p:txBody>
      </p:sp>
      <p:sp>
        <p:nvSpPr>
          <p:cNvPr id="2" name="Rectangle 1"/>
          <p:cNvSpPr/>
          <p:nvPr/>
        </p:nvSpPr>
        <p:spPr>
          <a:xfrm>
            <a:off x="228600" y="1143000"/>
            <a:ext cx="1845377" cy="523220"/>
          </a:xfrm>
          <a:prstGeom prst="rect">
            <a:avLst/>
          </a:prstGeom>
        </p:spPr>
        <p:txBody>
          <a:bodyPr wrap="none">
            <a:spAutoFit/>
          </a:bodyPr>
          <a:lstStyle/>
          <a:p>
            <a:r>
              <a:rPr lang="en-US" sz="2800" dirty="0">
                <a:solidFill>
                  <a:srgbClr val="FFFF00"/>
                </a:solidFill>
              </a:rPr>
              <a:t>Reminder!</a:t>
            </a:r>
          </a:p>
        </p:txBody>
      </p:sp>
    </p:spTree>
    <p:extLst>
      <p:ext uri="{BB962C8B-B14F-4D97-AF65-F5344CB8AC3E}">
        <p14:creationId xmlns:p14="http://schemas.microsoft.com/office/powerpoint/2010/main" val="3393887120"/>
      </p:ext>
    </p:extLst>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are you now</a:t>
            </a:r>
            <a:r>
              <a:rPr lang="en-US" dirty="0" smtClean="0"/>
              <a:t>?</a:t>
            </a:r>
            <a:endParaRPr lang="en-US" dirty="0"/>
          </a:p>
        </p:txBody>
      </p:sp>
      <p:pic>
        <p:nvPicPr>
          <p:cNvPr id="4" name="Picture 5" descr="$(KGrHqYOKiQE1(hTOBvzBNc(VJ1P5w~~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371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402275" y="5105400"/>
            <a:ext cx="6263254" cy="1200329"/>
          </a:xfrm>
          <a:prstGeom prst="rect">
            <a:avLst/>
          </a:prstGeom>
          <a:noFill/>
        </p:spPr>
        <p:txBody>
          <a:bodyPr wrap="none" rtlCol="0">
            <a:spAutoFit/>
          </a:bodyPr>
          <a:lstStyle/>
          <a:p>
            <a:pPr algn="ctr"/>
            <a:r>
              <a:rPr lang="en-US" sz="3600" dirty="0" smtClean="0"/>
              <a:t>Insight – Reflect – Enact</a:t>
            </a:r>
          </a:p>
          <a:p>
            <a:pPr algn="ctr"/>
            <a:r>
              <a:rPr lang="en-US" sz="3600" dirty="0" smtClean="0"/>
              <a:t>What are your wisdom points</a:t>
            </a:r>
            <a:endParaRPr lang="en-US" sz="3600" dirty="0"/>
          </a:p>
        </p:txBody>
      </p:sp>
    </p:spTree>
    <p:extLst>
      <p:ext uri="{BB962C8B-B14F-4D97-AF65-F5344CB8AC3E}">
        <p14:creationId xmlns:p14="http://schemas.microsoft.com/office/powerpoint/2010/main" val="2406750551"/>
      </p:ext>
    </p:extLst>
  </p:cSld>
  <p:clrMapOvr>
    <a:masterClrMapping/>
  </p:clrMapOvr>
  <p:transition>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r>
              <a:rPr lang="en-US"/>
              <a:t>Power of Emotional Appeals</a:t>
            </a:r>
          </a:p>
        </p:txBody>
      </p:sp>
      <p:pic>
        <p:nvPicPr>
          <p:cNvPr id="144388" name="Picture 4" descr="012102_2">
            <a:hlinkClick r:id="rId2"/>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445698" y="2763328"/>
            <a:ext cx="1503363" cy="18653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387" name="Rectangle 3" descr="Rectangle: Click to edit Master text styles&#10;Second level&#10;Third level&#10;Fourth level&#10;Fifth level"/>
          <p:cNvSpPr>
            <a:spLocks noGrp="1" noChangeArrowheads="1"/>
          </p:cNvSpPr>
          <p:nvPr>
            <p:ph type="body" sz="half" idx="2"/>
          </p:nvPr>
        </p:nvSpPr>
        <p:spPr>
          <a:xfrm>
            <a:off x="2156604" y="2017713"/>
            <a:ext cx="6798484" cy="4383087"/>
          </a:xfrm>
        </p:spPr>
        <p:txBody>
          <a:bodyPr/>
          <a:lstStyle/>
          <a:p>
            <a:r>
              <a:rPr lang="en-US" sz="2800" dirty="0"/>
              <a:t>Emotional Arguments – danger, loss, unpleasantness, risk</a:t>
            </a:r>
          </a:p>
          <a:p>
            <a:r>
              <a:rPr lang="en-US" sz="2800" dirty="0"/>
              <a:t>Metaphors – machine, family, turn out the lights</a:t>
            </a:r>
          </a:p>
          <a:p>
            <a:r>
              <a:rPr lang="en-US" sz="2800" dirty="0"/>
              <a:t>Emotional Modes – pictures, slogans, music, </a:t>
            </a:r>
            <a:r>
              <a:rPr lang="en-US" sz="2800" dirty="0" err="1"/>
              <a:t>colour</a:t>
            </a:r>
            <a:endParaRPr lang="en-US" sz="2800" dirty="0"/>
          </a:p>
          <a:p>
            <a:r>
              <a:rPr lang="en-US" sz="2800" dirty="0" err="1"/>
              <a:t>Humour</a:t>
            </a:r>
            <a:r>
              <a:rPr lang="en-US" sz="2800" dirty="0"/>
              <a:t> – appropriate / un</a:t>
            </a:r>
          </a:p>
          <a:p>
            <a:r>
              <a:rPr lang="en-US" sz="2800" dirty="0"/>
              <a:t>Display emotions – smiles, speech tone, expressive</a:t>
            </a:r>
          </a:p>
        </p:txBody>
      </p:sp>
    </p:spTree>
    <p:extLst>
      <p:ext uri="{BB962C8B-B14F-4D97-AF65-F5344CB8AC3E}">
        <p14:creationId xmlns:p14="http://schemas.microsoft.com/office/powerpoint/2010/main" val="1252172076"/>
      </p:ext>
    </p:extLst>
  </p:cSld>
  <p:clrMapOvr>
    <a:masterClrMapping/>
  </p:clrMapOvr>
  <p:transition>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t>And now for something …</a:t>
            </a:r>
          </a:p>
        </p:txBody>
      </p:sp>
      <p:sp>
        <p:nvSpPr>
          <p:cNvPr id="95235" name="Rectangle 3"/>
          <p:cNvSpPr>
            <a:spLocks noGrp="1" noChangeArrowheads="1"/>
          </p:cNvSpPr>
          <p:nvPr>
            <p:ph type="body" idx="1"/>
          </p:nvPr>
        </p:nvSpPr>
        <p:spPr/>
        <p:txBody>
          <a:bodyPr/>
          <a:lstStyle/>
          <a:p>
            <a:pPr>
              <a:buFontTx/>
              <a:buNone/>
            </a:pPr>
            <a:r>
              <a:rPr lang="en-US"/>
              <a:t>… completely different</a:t>
            </a:r>
          </a:p>
        </p:txBody>
      </p:sp>
      <p:pic>
        <p:nvPicPr>
          <p:cNvPr id="95237" name="Picture 5" descr="monty_python_02">
            <a:hlinkClick r:id="rId2"/>
          </p:cNvPr>
          <p:cNvPicPr>
            <a:picLocks noChangeAspect="1" noChangeArrowheads="1"/>
          </p:cNvPicPr>
          <p:nvPr/>
        </p:nvPicPr>
        <p:blipFill>
          <a:blip r:embed="rId3" cstate="print"/>
          <a:srcRect/>
          <a:stretch>
            <a:fillRect/>
          </a:stretch>
        </p:blipFill>
        <p:spPr bwMode="auto">
          <a:xfrm>
            <a:off x="2590800" y="2819400"/>
            <a:ext cx="4495800" cy="2955925"/>
          </a:xfrm>
          <a:prstGeom prst="rect">
            <a:avLst/>
          </a:prstGeom>
          <a:noFill/>
        </p:spPr>
      </p:pic>
    </p:spTree>
    <p:extLst>
      <p:ext uri="{BB962C8B-B14F-4D97-AF65-F5344CB8AC3E}">
        <p14:creationId xmlns:p14="http://schemas.microsoft.com/office/powerpoint/2010/main" val="2277724435"/>
      </p:ext>
    </p:extLst>
  </p:cSld>
  <p:clrMapOvr>
    <a:masterClrMapping/>
  </p:clrMapOvr>
  <p:transition>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219200" y="304800"/>
            <a:ext cx="7162800" cy="1143000"/>
          </a:xfrm>
        </p:spPr>
        <p:txBody>
          <a:bodyPr/>
          <a:lstStyle/>
          <a:p>
            <a:pPr eaLnBrk="1" hangingPunct="1"/>
            <a:r>
              <a:rPr lang="en-US" dirty="0" smtClean="0">
                <a:solidFill>
                  <a:srgbClr val="00FF00"/>
                </a:solidFill>
                <a:latin typeface="Tahoma" charset="0"/>
              </a:rPr>
              <a:t>5 Motivate: </a:t>
            </a:r>
            <a:endParaRPr lang="en-US" dirty="0">
              <a:solidFill>
                <a:srgbClr val="00FF00"/>
              </a:solidFill>
              <a:latin typeface="Tahoma" charset="0"/>
            </a:endParaRPr>
          </a:p>
        </p:txBody>
      </p:sp>
      <p:sp>
        <p:nvSpPr>
          <p:cNvPr id="21507" name="Rectangle 3" descr="Rectangle: Click to edit Master text styles&#10;Second level&#10;Third level&#10;Fourth level&#10;Fifth level"/>
          <p:cNvSpPr>
            <a:spLocks noGrp="1" noChangeArrowheads="1"/>
          </p:cNvSpPr>
          <p:nvPr>
            <p:ph type="body" idx="1"/>
          </p:nvPr>
        </p:nvSpPr>
        <p:spPr>
          <a:xfrm>
            <a:off x="3581400" y="2209800"/>
            <a:ext cx="4876800" cy="4525963"/>
          </a:xfrm>
        </p:spPr>
        <p:txBody>
          <a:bodyPr/>
          <a:lstStyle/>
          <a:p>
            <a:pPr eaLnBrk="1" hangingPunct="1"/>
            <a:r>
              <a:rPr lang="en-US" dirty="0">
                <a:latin typeface="Tahoma" charset="0"/>
              </a:rPr>
              <a:t>Direct the Rider</a:t>
            </a:r>
          </a:p>
          <a:p>
            <a:pPr eaLnBrk="1" hangingPunct="1"/>
            <a:r>
              <a:rPr lang="en-US" dirty="0">
                <a:latin typeface="Tahoma" charset="0"/>
              </a:rPr>
              <a:t>Motivate the Elephant</a:t>
            </a:r>
          </a:p>
          <a:p>
            <a:pPr eaLnBrk="1" hangingPunct="1"/>
            <a:r>
              <a:rPr lang="en-US" dirty="0">
                <a:latin typeface="Tahoma" charset="0"/>
              </a:rPr>
              <a:t>Shape the Path</a:t>
            </a:r>
          </a:p>
        </p:txBody>
      </p:sp>
      <p:pic>
        <p:nvPicPr>
          <p:cNvPr id="21508" name="Picture 5" descr="switch-book-203x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86000"/>
            <a:ext cx="19335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7825" y="4507111"/>
            <a:ext cx="3000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6262402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200400" y="274638"/>
            <a:ext cx="5486400" cy="1143000"/>
          </a:xfrm>
        </p:spPr>
        <p:txBody>
          <a:bodyPr>
            <a:normAutofit fontScale="90000"/>
          </a:bodyPr>
          <a:lstStyle/>
          <a:p>
            <a:pPr eaLnBrk="1" hangingPunct="1"/>
            <a:r>
              <a:rPr lang="en-US" dirty="0">
                <a:latin typeface="Tahoma" charset="0"/>
              </a:rPr>
              <a:t>Direct the </a:t>
            </a:r>
            <a:r>
              <a:rPr lang="en-US" dirty="0" smtClean="0">
                <a:latin typeface="Tahoma" charset="0"/>
              </a:rPr>
              <a:t>Rider</a:t>
            </a:r>
            <a:br>
              <a:rPr lang="en-US" dirty="0" smtClean="0">
                <a:latin typeface="Tahoma" charset="0"/>
              </a:rPr>
            </a:br>
            <a:r>
              <a:rPr lang="en-US" dirty="0" smtClean="0">
                <a:latin typeface="Tahoma" charset="0"/>
              </a:rPr>
              <a:t>analytical / rational</a:t>
            </a:r>
            <a:endParaRPr lang="en-US" dirty="0">
              <a:latin typeface="Tahoma" charset="0"/>
            </a:endParaRPr>
          </a:p>
        </p:txBody>
      </p:sp>
      <p:sp>
        <p:nvSpPr>
          <p:cNvPr id="22531" name="Rectangle 3" descr="Rectangle: Click to edit Master text styles&#10;Second level&#10;Third level&#10;Fourth level&#10;Fifth level"/>
          <p:cNvSpPr>
            <a:spLocks noGrp="1" noChangeArrowheads="1"/>
          </p:cNvSpPr>
          <p:nvPr>
            <p:ph type="body" idx="1"/>
          </p:nvPr>
        </p:nvSpPr>
        <p:spPr>
          <a:xfrm>
            <a:off x="457200" y="2332038"/>
            <a:ext cx="8229600" cy="4525962"/>
          </a:xfrm>
        </p:spPr>
        <p:txBody>
          <a:bodyPr/>
          <a:lstStyle/>
          <a:p>
            <a:pPr eaLnBrk="1" hangingPunct="1"/>
            <a:r>
              <a:rPr lang="en-US" dirty="0">
                <a:latin typeface="Tahoma" charset="0"/>
              </a:rPr>
              <a:t>Follow the </a:t>
            </a:r>
            <a:r>
              <a:rPr lang="en-US" dirty="0">
                <a:solidFill>
                  <a:srgbClr val="FF0000"/>
                </a:solidFill>
                <a:latin typeface="Tahoma" charset="0"/>
              </a:rPr>
              <a:t>Bright Spots: </a:t>
            </a:r>
            <a:r>
              <a:rPr lang="en-US" dirty="0">
                <a:latin typeface="Tahoma" charset="0"/>
              </a:rPr>
              <a:t>find out what</a:t>
            </a:r>
            <a:r>
              <a:rPr lang="ja-JP" altLang="en-US" dirty="0">
                <a:latin typeface="Tahoma" charset="0"/>
              </a:rPr>
              <a:t>’</a:t>
            </a:r>
            <a:r>
              <a:rPr lang="en-US" dirty="0">
                <a:latin typeface="Tahoma" charset="0"/>
              </a:rPr>
              <a:t>s working and clone it (story: malnutrition)</a:t>
            </a:r>
          </a:p>
          <a:p>
            <a:pPr eaLnBrk="1" hangingPunct="1"/>
            <a:r>
              <a:rPr lang="en-US" dirty="0">
                <a:latin typeface="Tahoma" charset="0"/>
              </a:rPr>
              <a:t>Point to the </a:t>
            </a:r>
            <a:r>
              <a:rPr lang="en-US" dirty="0">
                <a:solidFill>
                  <a:srgbClr val="00FF00"/>
                </a:solidFill>
                <a:latin typeface="Tahoma" charset="0"/>
              </a:rPr>
              <a:t>Destinations: </a:t>
            </a:r>
            <a:r>
              <a:rPr lang="en-US" dirty="0">
                <a:latin typeface="Tahoma" charset="0"/>
              </a:rPr>
              <a:t>Know where you are heading and why </a:t>
            </a:r>
            <a:r>
              <a:rPr lang="en-US" dirty="0" smtClean="0">
                <a:latin typeface="Tahoma" charset="0"/>
              </a:rPr>
              <a:t>it’s </a:t>
            </a:r>
            <a:r>
              <a:rPr lang="en-US" dirty="0">
                <a:latin typeface="Tahoma" charset="0"/>
              </a:rPr>
              <a:t>worth </a:t>
            </a:r>
            <a:r>
              <a:rPr lang="en-US" dirty="0" smtClean="0">
                <a:latin typeface="Tahoma" charset="0"/>
              </a:rPr>
              <a:t>it </a:t>
            </a:r>
            <a:r>
              <a:rPr lang="en-US" dirty="0">
                <a:latin typeface="Tahoma" charset="0"/>
              </a:rPr>
              <a:t>(story: </a:t>
            </a:r>
            <a:r>
              <a:rPr lang="en-US" dirty="0" smtClean="0">
                <a:latin typeface="Tahoma" charset="0"/>
              </a:rPr>
              <a:t>destination card – ROUTE NHS, New Car)</a:t>
            </a:r>
            <a:endParaRPr lang="en-US" dirty="0">
              <a:latin typeface="Tahoma" charset="0"/>
            </a:endParaRPr>
          </a:p>
          <a:p>
            <a:pPr eaLnBrk="1" hangingPunct="1"/>
            <a:r>
              <a:rPr lang="en-US" dirty="0">
                <a:latin typeface="Tahoma" charset="0"/>
              </a:rPr>
              <a:t>Script the </a:t>
            </a:r>
            <a:r>
              <a:rPr lang="en-US" dirty="0">
                <a:solidFill>
                  <a:srgbClr val="00FF00"/>
                </a:solidFill>
                <a:latin typeface="Tahoma" charset="0"/>
              </a:rPr>
              <a:t>Critical Moves: </a:t>
            </a:r>
            <a:r>
              <a:rPr lang="en-US" dirty="0">
                <a:latin typeface="Tahoma" charset="0"/>
              </a:rPr>
              <a:t>Think Specific a-b-c (story: 125 </a:t>
            </a:r>
            <a:r>
              <a:rPr lang="en-US" dirty="0" smtClean="0">
                <a:latin typeface="Tahoma" charset="0"/>
              </a:rPr>
              <a:t>calls / month, </a:t>
            </a:r>
            <a:r>
              <a:rPr lang="en-US" dirty="0">
                <a:latin typeface="Tahoma" charset="0"/>
              </a:rPr>
              <a:t>cite colleagues </a:t>
            </a:r>
            <a:r>
              <a:rPr lang="en-US" dirty="0" smtClean="0">
                <a:latin typeface="Tahoma" charset="0"/>
              </a:rPr>
              <a:t>research)</a:t>
            </a:r>
            <a:endParaRPr lang="en-US" dirty="0">
              <a:latin typeface="Tahoma" charset="0"/>
            </a:endParaRPr>
          </a:p>
          <a:p>
            <a:pPr eaLnBrk="1" hangingPunct="1"/>
            <a:endParaRPr lang="en-US" dirty="0">
              <a:latin typeface="Tahoma" charset="0"/>
            </a:endParaRPr>
          </a:p>
        </p:txBody>
      </p:sp>
      <p:pic>
        <p:nvPicPr>
          <p:cNvPr id="22532" name="Picture 5" descr="4116583149_d29623c67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2609850"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8414621"/>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fontScale="90000"/>
          </a:bodyPr>
          <a:lstStyle/>
          <a:p>
            <a:pPr eaLnBrk="1" hangingPunct="1"/>
            <a:r>
              <a:rPr lang="en-US" sz="4000" dirty="0">
                <a:latin typeface="Tahoma" charset="0"/>
              </a:rPr>
              <a:t>Direct the Elephant: </a:t>
            </a:r>
            <a:br>
              <a:rPr lang="en-US" sz="4000" dirty="0">
                <a:latin typeface="Tahoma" charset="0"/>
              </a:rPr>
            </a:br>
            <a:r>
              <a:rPr lang="en-US" sz="4000" dirty="0">
                <a:latin typeface="Tahoma" charset="0"/>
                <a:hlinkClick r:id="rId2"/>
              </a:rPr>
              <a:t>Putting Feelings First</a:t>
            </a:r>
            <a:endParaRPr lang="en-US" sz="4000" dirty="0">
              <a:latin typeface="Tahoma" charset="0"/>
            </a:endParaRPr>
          </a:p>
        </p:txBody>
      </p:sp>
      <p:sp>
        <p:nvSpPr>
          <p:cNvPr id="23555" name="Rectangle 7" descr="Rectangle: Click to edit Master text styles&#10;Second level&#10;Third level&#10;Fourth level&#10;Fifth level"/>
          <p:cNvSpPr>
            <a:spLocks noGrp="1" noChangeArrowheads="1"/>
          </p:cNvSpPr>
          <p:nvPr>
            <p:ph sz="quarter" idx="2"/>
          </p:nvPr>
        </p:nvSpPr>
        <p:spPr>
          <a:xfrm>
            <a:off x="381000" y="1828800"/>
            <a:ext cx="8382000" cy="2185988"/>
          </a:xfrm>
        </p:spPr>
        <p:txBody>
          <a:bodyPr/>
          <a:lstStyle/>
          <a:p>
            <a:pPr eaLnBrk="1" hangingPunct="1">
              <a:buFontTx/>
              <a:buNone/>
            </a:pPr>
            <a:r>
              <a:rPr lang="en-US" sz="2400" dirty="0">
                <a:latin typeface="Tahoma" charset="0"/>
              </a:rPr>
              <a:t>Our elephant is lazy and skittish: seeking short-term benefits </a:t>
            </a:r>
            <a:r>
              <a:rPr lang="en-US" sz="2400" dirty="0" smtClean="0">
                <a:latin typeface="Tahoma" charset="0"/>
              </a:rPr>
              <a:t>vs. </a:t>
            </a:r>
            <a:r>
              <a:rPr lang="en-US" sz="2400" dirty="0">
                <a:latin typeface="Tahoma" charset="0"/>
              </a:rPr>
              <a:t>short-term sacrifices to gain long-term </a:t>
            </a:r>
            <a:r>
              <a:rPr lang="en-US" sz="2400" dirty="0" smtClean="0">
                <a:latin typeface="Tahoma" charset="0"/>
              </a:rPr>
              <a:t>benefits.</a:t>
            </a:r>
            <a:endParaRPr lang="en-US" sz="2400" dirty="0">
              <a:latin typeface="Tahoma" charset="0"/>
            </a:endParaRPr>
          </a:p>
          <a:p>
            <a:pPr eaLnBrk="1" hangingPunct="1">
              <a:buFont typeface="Wingdings" charset="0"/>
              <a:buChar char="•"/>
            </a:pPr>
            <a:endParaRPr lang="en-US" sz="2400" dirty="0">
              <a:latin typeface="Tahoma" charset="0"/>
            </a:endParaRPr>
          </a:p>
        </p:txBody>
      </p:sp>
      <p:sp>
        <p:nvSpPr>
          <p:cNvPr id="23556" name="Rectangle 8" descr="Rectangle: Click to edit Master text styles&#10;Second level&#10;Third level&#10;Fourth level&#10;Fifth level"/>
          <p:cNvSpPr>
            <a:spLocks noGrp="1" noChangeArrowheads="1"/>
          </p:cNvSpPr>
          <p:nvPr>
            <p:ph sz="quarter" idx="3"/>
          </p:nvPr>
        </p:nvSpPr>
        <p:spPr>
          <a:xfrm>
            <a:off x="3200400" y="3048000"/>
            <a:ext cx="5943600" cy="3276600"/>
          </a:xfrm>
        </p:spPr>
        <p:txBody>
          <a:bodyPr/>
          <a:lstStyle/>
          <a:p>
            <a:pPr lvl="1" eaLnBrk="1" hangingPunct="1">
              <a:buFontTx/>
              <a:buNone/>
            </a:pPr>
            <a:r>
              <a:rPr lang="en-US" sz="2400" dirty="0">
                <a:latin typeface="Tahoma" charset="0"/>
              </a:rPr>
              <a:t>So MOTIVATE the Elephant:</a:t>
            </a:r>
          </a:p>
          <a:p>
            <a:pPr lvl="1" eaLnBrk="1" hangingPunct="1"/>
            <a:r>
              <a:rPr lang="en-US" sz="2400" dirty="0">
                <a:solidFill>
                  <a:srgbClr val="00FF00"/>
                </a:solidFill>
                <a:latin typeface="Tahoma" charset="0"/>
              </a:rPr>
              <a:t>Find the Feeling: </a:t>
            </a:r>
            <a:r>
              <a:rPr lang="en-US" sz="2400" dirty="0">
                <a:latin typeface="Tahoma" charset="0"/>
              </a:rPr>
              <a:t>Make people feel something (</a:t>
            </a:r>
            <a:r>
              <a:rPr lang="en-US" sz="2400" dirty="0">
                <a:solidFill>
                  <a:srgbClr val="FF0000"/>
                </a:solidFill>
                <a:latin typeface="Tahoma" charset="0"/>
              </a:rPr>
              <a:t>Red</a:t>
            </a:r>
            <a:r>
              <a:rPr lang="en-US" sz="2400" dirty="0">
                <a:latin typeface="Tahoma" charset="0"/>
              </a:rPr>
              <a:t> is fading)</a:t>
            </a:r>
          </a:p>
          <a:p>
            <a:pPr lvl="1" eaLnBrk="1" hangingPunct="1"/>
            <a:r>
              <a:rPr lang="en-US" sz="2400" dirty="0">
                <a:solidFill>
                  <a:srgbClr val="00FF00"/>
                </a:solidFill>
                <a:latin typeface="Tahoma" charset="0"/>
              </a:rPr>
              <a:t>Shrink the Change: </a:t>
            </a:r>
            <a:r>
              <a:rPr lang="en-US" sz="2400" dirty="0">
                <a:latin typeface="Tahoma" charset="0"/>
              </a:rPr>
              <a:t>Break down the change (Head-start car wash)</a:t>
            </a:r>
          </a:p>
          <a:p>
            <a:pPr lvl="1" eaLnBrk="1" hangingPunct="1"/>
            <a:r>
              <a:rPr lang="en-US" sz="2400" dirty="0">
                <a:solidFill>
                  <a:srgbClr val="00FF00"/>
                </a:solidFill>
                <a:latin typeface="Tahoma" charset="0"/>
              </a:rPr>
              <a:t>Grow your People: </a:t>
            </a:r>
            <a:r>
              <a:rPr lang="en-US" sz="2400" dirty="0">
                <a:latin typeface="Tahoma" charset="0"/>
              </a:rPr>
              <a:t>Cultivate a sense of identity  (ST. Lucia parrot)</a:t>
            </a:r>
          </a:p>
          <a:p>
            <a:pPr eaLnBrk="1" hangingPunct="1"/>
            <a:endParaRPr lang="en-US" sz="2400" dirty="0">
              <a:latin typeface="Tahoma" charset="0"/>
            </a:endParaRPr>
          </a:p>
        </p:txBody>
      </p:sp>
      <p:pic>
        <p:nvPicPr>
          <p:cNvPr id="23557" name="Picture 7" descr="https://encrypted-tbn0.gstatic.com/images?q=tbn:ANd9GcRqAELEH8gUw-FPHZtuU3Le0mIknRUIVbO5bLJBuhp9gZxyYnc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8" y="3352800"/>
            <a:ext cx="3205162"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63861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dirty="0">
                <a:latin typeface="Tahoma" charset="0"/>
              </a:rPr>
              <a:t>Shape the Path</a:t>
            </a:r>
          </a:p>
        </p:txBody>
      </p:sp>
      <p:sp>
        <p:nvSpPr>
          <p:cNvPr id="24579" name="Rectangle 4" descr="Rectangle: Click to edit Master text styles&#10;Second level&#10;Third level&#10;Fourth level&#10;Fifth level"/>
          <p:cNvSpPr>
            <a:spLocks noGrp="1" noChangeArrowheads="1"/>
          </p:cNvSpPr>
          <p:nvPr>
            <p:ph sz="half" idx="1"/>
          </p:nvPr>
        </p:nvSpPr>
        <p:spPr/>
        <p:txBody>
          <a:bodyPr/>
          <a:lstStyle/>
          <a:p>
            <a:pPr eaLnBrk="1" hangingPunct="1">
              <a:lnSpc>
                <a:spcPct val="90000"/>
              </a:lnSpc>
            </a:pPr>
            <a:endParaRPr lang="en-US" sz="2800" dirty="0">
              <a:latin typeface="Tahoma" charset="0"/>
            </a:endParaRPr>
          </a:p>
        </p:txBody>
      </p:sp>
      <p:sp>
        <p:nvSpPr>
          <p:cNvPr id="24580" name="Rectangle 3" descr="Rectangle: Click to edit Master text styles&#10;Second level&#10;Third level&#10;Fourth level&#10;Fifth level"/>
          <p:cNvSpPr>
            <a:spLocks noGrp="1" noChangeArrowheads="1"/>
          </p:cNvSpPr>
          <p:nvPr>
            <p:ph type="body" sz="half" idx="2"/>
          </p:nvPr>
        </p:nvSpPr>
        <p:spPr>
          <a:xfrm>
            <a:off x="3505200" y="1600200"/>
            <a:ext cx="5181600" cy="4525963"/>
          </a:xfrm>
        </p:spPr>
        <p:txBody>
          <a:bodyPr>
            <a:normAutofit fontScale="92500"/>
          </a:bodyPr>
          <a:lstStyle/>
          <a:p>
            <a:pPr eaLnBrk="1" hangingPunct="1">
              <a:lnSpc>
                <a:spcPct val="90000"/>
              </a:lnSpc>
            </a:pPr>
            <a:r>
              <a:rPr lang="en-US" sz="2800" dirty="0">
                <a:solidFill>
                  <a:srgbClr val="00FF00"/>
                </a:solidFill>
                <a:latin typeface="Tahoma" charset="0"/>
              </a:rPr>
              <a:t>Tweak the Environment: </a:t>
            </a:r>
            <a:r>
              <a:rPr lang="en-US" sz="2800" dirty="0">
                <a:latin typeface="Tahoma" charset="0"/>
              </a:rPr>
              <a:t>Change the situation (wearing safety glasses / cross the line)</a:t>
            </a:r>
          </a:p>
          <a:p>
            <a:pPr eaLnBrk="1" hangingPunct="1">
              <a:lnSpc>
                <a:spcPct val="90000"/>
              </a:lnSpc>
            </a:pPr>
            <a:endParaRPr lang="en-US" sz="2800" dirty="0">
              <a:latin typeface="Tahoma" charset="0"/>
            </a:endParaRPr>
          </a:p>
          <a:p>
            <a:pPr eaLnBrk="1" hangingPunct="1">
              <a:lnSpc>
                <a:spcPct val="90000"/>
              </a:lnSpc>
            </a:pPr>
            <a:r>
              <a:rPr lang="en-US" sz="2800" dirty="0">
                <a:solidFill>
                  <a:srgbClr val="00FF00"/>
                </a:solidFill>
                <a:latin typeface="Tahoma" charset="0"/>
              </a:rPr>
              <a:t>Build Habits:</a:t>
            </a:r>
            <a:r>
              <a:rPr lang="en-US" sz="2800" dirty="0">
                <a:solidFill>
                  <a:srgbClr val="FF0000"/>
                </a:solidFill>
                <a:latin typeface="Tahoma" charset="0"/>
              </a:rPr>
              <a:t> </a:t>
            </a:r>
            <a:r>
              <a:rPr lang="en-US" sz="2800" dirty="0">
                <a:latin typeface="Tahoma" charset="0"/>
              </a:rPr>
              <a:t>rider is not taxed (action triggers, meatless Mondays)</a:t>
            </a:r>
          </a:p>
          <a:p>
            <a:pPr eaLnBrk="1" hangingPunct="1">
              <a:lnSpc>
                <a:spcPct val="90000"/>
              </a:lnSpc>
            </a:pPr>
            <a:endParaRPr lang="en-US" sz="2800" dirty="0">
              <a:latin typeface="Tahoma" charset="0"/>
            </a:endParaRPr>
          </a:p>
          <a:p>
            <a:pPr eaLnBrk="1" hangingPunct="1">
              <a:lnSpc>
                <a:spcPct val="90000"/>
              </a:lnSpc>
            </a:pPr>
            <a:r>
              <a:rPr lang="en-US" sz="2800" dirty="0">
                <a:solidFill>
                  <a:srgbClr val="00FF00"/>
                </a:solidFill>
                <a:latin typeface="Tahoma" charset="0"/>
              </a:rPr>
              <a:t>Rally the Herd: </a:t>
            </a:r>
            <a:r>
              <a:rPr lang="en-US" sz="2800" dirty="0">
                <a:latin typeface="Tahoma" charset="0"/>
              </a:rPr>
              <a:t>Behaviour is contagious (majority of guests reuse their towel…)</a:t>
            </a:r>
          </a:p>
        </p:txBody>
      </p:sp>
      <p:pic>
        <p:nvPicPr>
          <p:cNvPr id="24581" name="Picture 8" descr="tree_lined_path_wollaton_p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295275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0" descr="enchanted_forr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267200"/>
            <a:ext cx="2971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4149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b="1"/>
              <a:t>Commercial Break</a:t>
            </a:r>
          </a:p>
        </p:txBody>
      </p:sp>
      <p:sp>
        <p:nvSpPr>
          <p:cNvPr id="109571" name="Rectangle 3" descr="Rectangle: Click to edit Master text styles&#10;Second level&#10;Third level&#10;Fourth level&#10;Fifth level"/>
          <p:cNvSpPr>
            <a:spLocks noGrp="1" noChangeArrowheads="1"/>
          </p:cNvSpPr>
          <p:nvPr>
            <p:ph idx="1"/>
          </p:nvPr>
        </p:nvSpPr>
        <p:spPr/>
        <p:txBody>
          <a:bodyPr/>
          <a:lstStyle/>
          <a:p>
            <a:r>
              <a:rPr lang="en-US" dirty="0"/>
              <a:t>Think about what disturbs you, how you are being changed by the times in which we live, and how you can best cope with the times in which we </a:t>
            </a:r>
            <a:r>
              <a:rPr lang="en-US" dirty="0" smtClean="0"/>
              <a:t>live.</a:t>
            </a:r>
            <a:endParaRPr lang="en-US" dirty="0"/>
          </a:p>
        </p:txBody>
      </p:sp>
    </p:spTree>
    <p:extLst>
      <p:ext uri="{BB962C8B-B14F-4D97-AF65-F5344CB8AC3E}">
        <p14:creationId xmlns:p14="http://schemas.microsoft.com/office/powerpoint/2010/main" val="2486202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rmAutofit fontScale="90000"/>
          </a:bodyPr>
          <a:lstStyle/>
          <a:p>
            <a:pPr algn="ctr"/>
            <a:r>
              <a:rPr lang="en-US" sz="4000" b="1"/>
              <a:t>Exploring personal readiness for Change</a:t>
            </a:r>
            <a:r>
              <a:rPr lang="en-US" sz="4000"/>
              <a:t> </a:t>
            </a:r>
          </a:p>
        </p:txBody>
      </p:sp>
      <p:sp>
        <p:nvSpPr>
          <p:cNvPr id="46083" name="Rectangle 3" descr="Rectangle: Click to edit Master text styles&#10;Second level&#10;Third level&#10;Fourth level&#10;Fifth level"/>
          <p:cNvSpPr>
            <a:spLocks noGrp="1" noChangeArrowheads="1"/>
          </p:cNvSpPr>
          <p:nvPr>
            <p:ph idx="1"/>
          </p:nvPr>
        </p:nvSpPr>
        <p:spPr>
          <a:xfrm>
            <a:off x="0" y="1417638"/>
            <a:ext cx="9144000" cy="4953000"/>
          </a:xfrm>
        </p:spPr>
        <p:txBody>
          <a:bodyPr/>
          <a:lstStyle/>
          <a:p>
            <a:pPr>
              <a:lnSpc>
                <a:spcPct val="90000"/>
              </a:lnSpc>
              <a:buFont typeface="Wingdings" pitchFamily="2" charset="2"/>
              <a:buNone/>
            </a:pPr>
            <a:r>
              <a:rPr lang="en-US" sz="2400" b="1" dirty="0"/>
              <a:t>		Tolerance for Change Test </a:t>
            </a:r>
          </a:p>
          <a:p>
            <a:pPr>
              <a:lnSpc>
                <a:spcPct val="90000"/>
              </a:lnSpc>
              <a:buFont typeface="Wingdings" pitchFamily="2" charset="2"/>
              <a:buNone/>
            </a:pPr>
            <a:r>
              <a:rPr lang="en-US" sz="2400" dirty="0"/>
              <a:t>		Please read the following statements.  Circle the letter that 	best describes how you would feel in response to each 	statement.</a:t>
            </a:r>
          </a:p>
          <a:p>
            <a:pPr>
              <a:lnSpc>
                <a:spcPct val="90000"/>
              </a:lnSpc>
            </a:pPr>
            <a:r>
              <a:rPr lang="en-US" sz="2400" dirty="0" smtClean="0"/>
              <a:t>A</a:t>
            </a:r>
            <a:r>
              <a:rPr lang="en-US" sz="2400" dirty="0"/>
              <a:t>	I would enjoy this very much, it’s </a:t>
            </a:r>
            <a:r>
              <a:rPr lang="en-US" sz="2400" b="1" dirty="0"/>
              <a:t>completely acceptable</a:t>
            </a:r>
          </a:p>
          <a:p>
            <a:pPr>
              <a:lnSpc>
                <a:spcPct val="90000"/>
              </a:lnSpc>
            </a:pPr>
            <a:r>
              <a:rPr lang="en-US" sz="2400" dirty="0"/>
              <a:t>B	This would be enjoyable and </a:t>
            </a:r>
            <a:r>
              <a:rPr lang="en-US" sz="2400" b="1" dirty="0"/>
              <a:t>acceptable</a:t>
            </a:r>
            <a:r>
              <a:rPr lang="en-US" sz="2400" dirty="0"/>
              <a:t> most of the time</a:t>
            </a:r>
          </a:p>
          <a:p>
            <a:pPr>
              <a:lnSpc>
                <a:spcPct val="90000"/>
              </a:lnSpc>
            </a:pPr>
            <a:r>
              <a:rPr lang="en-US" sz="2400" dirty="0"/>
              <a:t>C	I would have </a:t>
            </a:r>
            <a:r>
              <a:rPr lang="en-US" sz="2400" b="1" dirty="0"/>
              <a:t>no reaction</a:t>
            </a:r>
            <a:r>
              <a:rPr lang="en-US" sz="2400" dirty="0"/>
              <a:t> to this feature one way or 	</a:t>
            </a:r>
            <a:r>
              <a:rPr lang="en-US" sz="2400" dirty="0" smtClean="0"/>
              <a:t>  		another</a:t>
            </a:r>
            <a:endParaRPr lang="en-US" sz="2400" dirty="0"/>
          </a:p>
          <a:p>
            <a:pPr>
              <a:lnSpc>
                <a:spcPct val="90000"/>
              </a:lnSpc>
            </a:pPr>
            <a:r>
              <a:rPr lang="en-US" sz="2400" dirty="0"/>
              <a:t>D	This feature would be </a:t>
            </a:r>
            <a:r>
              <a:rPr lang="en-US" sz="2400" b="1" dirty="0"/>
              <a:t>somewhat unpleasant</a:t>
            </a:r>
            <a:r>
              <a:rPr lang="en-US" sz="2400" dirty="0"/>
              <a:t> for me</a:t>
            </a:r>
          </a:p>
          <a:p>
            <a:pPr>
              <a:lnSpc>
                <a:spcPct val="90000"/>
              </a:lnSpc>
            </a:pPr>
            <a:r>
              <a:rPr lang="en-US" sz="2400" dirty="0"/>
              <a:t>E	This feature would be </a:t>
            </a:r>
            <a:r>
              <a:rPr lang="en-US" sz="2400" b="1" dirty="0"/>
              <a:t>very unpleasant</a:t>
            </a:r>
            <a:r>
              <a:rPr lang="en-US" sz="2400" dirty="0"/>
              <a:t> for me</a:t>
            </a:r>
          </a:p>
        </p:txBody>
      </p:sp>
    </p:spTree>
    <p:extLst>
      <p:ext uri="{BB962C8B-B14F-4D97-AF65-F5344CB8AC3E}">
        <p14:creationId xmlns:p14="http://schemas.microsoft.com/office/powerpoint/2010/main" val="4200747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sp>
        <p:nvSpPr>
          <p:cNvPr id="3" name="Content Placeholder 2"/>
          <p:cNvSpPr>
            <a:spLocks noGrp="1"/>
          </p:cNvSpPr>
          <p:nvPr>
            <p:ph idx="1"/>
          </p:nvPr>
        </p:nvSpPr>
        <p:spPr>
          <a:xfrm>
            <a:off x="457200" y="1508215"/>
            <a:ext cx="8229600" cy="4021317"/>
          </a:xfrm>
        </p:spPr>
        <p:txBody>
          <a:bodyPr>
            <a:normAutofit fontScale="85000" lnSpcReduction="20000"/>
          </a:bodyPr>
          <a:lstStyle/>
          <a:p>
            <a:r>
              <a:rPr lang="en-US" dirty="0" smtClean="0"/>
              <a:t>I would like to live in a foreign country for a while. </a:t>
            </a:r>
          </a:p>
          <a:p>
            <a:r>
              <a:rPr lang="en-US" dirty="0" smtClean="0"/>
              <a:t>It is more fun to tackle a complicated problem than to solve a simple one. </a:t>
            </a:r>
          </a:p>
          <a:p>
            <a:r>
              <a:rPr lang="en-US" dirty="0" smtClean="0"/>
              <a:t>What we are used to is always preferable to what is unfamiliar (R). </a:t>
            </a:r>
          </a:p>
          <a:p>
            <a:r>
              <a:rPr lang="en-US" dirty="0" smtClean="0"/>
              <a:t>Many of our most important decisions are based on insufficient information. </a:t>
            </a:r>
          </a:p>
          <a:p>
            <a:r>
              <a:rPr lang="en-US" dirty="0"/>
              <a:t>Teachers or supervisors who hand out vague assignments give one a chance to show initiative and originality.</a:t>
            </a:r>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EDECBF49-93B6-7D45-A36E-4579E1523599}" type="slidenum">
              <a:rPr lang="en-US" smtClean="0"/>
              <a:pPr/>
              <a:t>38</a:t>
            </a:fld>
            <a:endParaRPr lang="en-US"/>
          </a:p>
        </p:txBody>
      </p:sp>
    </p:spTree>
    <p:extLst>
      <p:ext uri="{BB962C8B-B14F-4D97-AF65-F5344CB8AC3E}">
        <p14:creationId xmlns:p14="http://schemas.microsoft.com/office/powerpoint/2010/main" val="2526139444"/>
      </p:ext>
    </p:extLst>
  </p:cSld>
  <p:clrMapOvr>
    <a:masterClrMapping/>
  </p:clrMapOvr>
  <p:transition>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sz="4000"/>
              <a:t>Individual Reactions to Change</a:t>
            </a:r>
          </a:p>
        </p:txBody>
      </p:sp>
      <p:sp>
        <p:nvSpPr>
          <p:cNvPr id="51203" name="Rectangle 3" descr="Rectangle: Click to edit Master text styles&#10;Second level&#10;Third level&#10;Fourth level&#10;Fifth level"/>
          <p:cNvSpPr>
            <a:spLocks noGrp="1" noChangeArrowheads="1"/>
          </p:cNvSpPr>
          <p:nvPr>
            <p:ph idx="1"/>
          </p:nvPr>
        </p:nvSpPr>
        <p:spPr>
          <a:xfrm>
            <a:off x="838200" y="1524000"/>
            <a:ext cx="7772400" cy="4114800"/>
          </a:xfrm>
        </p:spPr>
        <p:txBody>
          <a:bodyPr/>
          <a:lstStyle/>
          <a:p>
            <a:pPr marL="609600" indent="-609600">
              <a:buFont typeface="Wingdings" pitchFamily="2" charset="2"/>
              <a:buNone/>
            </a:pPr>
            <a:r>
              <a:rPr lang="en-US" dirty="0" smtClean="0"/>
              <a:t>4 Stages</a:t>
            </a:r>
            <a:r>
              <a:rPr lang="en-US" dirty="0"/>
              <a:t>:</a:t>
            </a:r>
          </a:p>
          <a:p>
            <a:pPr marL="609600" indent="-609600">
              <a:buFont typeface="Wingdings" pitchFamily="2" charset="2"/>
              <a:buAutoNum type="arabicPeriod"/>
            </a:pPr>
            <a:r>
              <a:rPr lang="en-US" dirty="0"/>
              <a:t>Shock – perceive it as a threat</a:t>
            </a:r>
          </a:p>
          <a:p>
            <a:pPr marL="609600" indent="-609600">
              <a:buFont typeface="Wingdings" pitchFamily="2" charset="2"/>
              <a:buAutoNum type="arabicPeriod"/>
            </a:pPr>
            <a:r>
              <a:rPr lang="en-US" dirty="0"/>
              <a:t>Defensive – cling to old ways</a:t>
            </a:r>
          </a:p>
        </p:txBody>
      </p:sp>
      <p:grpSp>
        <p:nvGrpSpPr>
          <p:cNvPr id="51204" name="Group 4"/>
          <p:cNvGrpSpPr>
            <a:grpSpLocks/>
          </p:cNvGrpSpPr>
          <p:nvPr/>
        </p:nvGrpSpPr>
        <p:grpSpPr bwMode="auto">
          <a:xfrm>
            <a:off x="808393" y="3433763"/>
            <a:ext cx="7591936" cy="3248025"/>
            <a:chOff x="377" y="1862"/>
            <a:chExt cx="3589" cy="2728"/>
          </a:xfrm>
        </p:grpSpPr>
        <p:sp>
          <p:nvSpPr>
            <p:cNvPr id="51205" name="Rectangle 5"/>
            <p:cNvSpPr>
              <a:spLocks noChangeArrowheads="1"/>
            </p:cNvSpPr>
            <p:nvPr/>
          </p:nvSpPr>
          <p:spPr bwMode="auto">
            <a:xfrm>
              <a:off x="377" y="1862"/>
              <a:ext cx="1022" cy="31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r>
                <a:rPr lang="en-US" dirty="0">
                  <a:solidFill>
                    <a:srgbClr val="FFFF00"/>
                  </a:solidFill>
                </a:rPr>
                <a:t>Loss of Confidence</a:t>
              </a:r>
            </a:p>
          </p:txBody>
        </p:sp>
        <p:sp>
          <p:nvSpPr>
            <p:cNvPr id="51206" name="Rectangle 6"/>
            <p:cNvSpPr>
              <a:spLocks noChangeArrowheads="1"/>
            </p:cNvSpPr>
            <p:nvPr/>
          </p:nvSpPr>
          <p:spPr bwMode="auto">
            <a:xfrm>
              <a:off x="2976" y="2048"/>
              <a:ext cx="894" cy="31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dirty="0">
                  <a:solidFill>
                    <a:srgbClr val="FFFF00"/>
                  </a:solidFill>
                </a:rPr>
                <a:t>Disrupted Habits</a:t>
              </a:r>
            </a:p>
          </p:txBody>
        </p:sp>
        <p:sp>
          <p:nvSpPr>
            <p:cNvPr id="51207" name="Rectangle 7"/>
            <p:cNvSpPr>
              <a:spLocks noChangeArrowheads="1"/>
            </p:cNvSpPr>
            <p:nvPr/>
          </p:nvSpPr>
          <p:spPr bwMode="auto">
            <a:xfrm>
              <a:off x="552" y="3446"/>
              <a:ext cx="706" cy="54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r>
                <a:rPr lang="en-US" dirty="0">
                  <a:solidFill>
                    <a:srgbClr val="FFFF00"/>
                  </a:solidFill>
                </a:rPr>
                <a:t>Fear of </a:t>
              </a:r>
            </a:p>
            <a:p>
              <a:pPr algn="ctr" eaLnBrk="0" hangingPunct="0"/>
              <a:r>
                <a:rPr lang="en-US" dirty="0">
                  <a:solidFill>
                    <a:srgbClr val="FFFF00"/>
                  </a:solidFill>
                </a:rPr>
                <a:t>the unknown</a:t>
              </a:r>
            </a:p>
          </p:txBody>
        </p:sp>
        <p:sp>
          <p:nvSpPr>
            <p:cNvPr id="51208" name="Rectangle 8"/>
            <p:cNvSpPr>
              <a:spLocks noChangeArrowheads="1"/>
            </p:cNvSpPr>
            <p:nvPr/>
          </p:nvSpPr>
          <p:spPr bwMode="auto">
            <a:xfrm>
              <a:off x="1960" y="4047"/>
              <a:ext cx="440" cy="54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eaLnBrk="0" hangingPunct="0"/>
              <a:r>
                <a:rPr lang="en-US" dirty="0">
                  <a:solidFill>
                    <a:srgbClr val="FFFF00"/>
                  </a:solidFill>
                </a:rPr>
                <a:t>Loss of</a:t>
              </a:r>
            </a:p>
            <a:p>
              <a:pPr algn="ctr" eaLnBrk="0" hangingPunct="0"/>
              <a:r>
                <a:rPr lang="en-US" dirty="0">
                  <a:solidFill>
                    <a:srgbClr val="FFFF00"/>
                  </a:solidFill>
                </a:rPr>
                <a:t>Face</a:t>
              </a:r>
            </a:p>
          </p:txBody>
        </p:sp>
        <p:sp>
          <p:nvSpPr>
            <p:cNvPr id="51209" name="Rectangle 9"/>
            <p:cNvSpPr>
              <a:spLocks noChangeArrowheads="1"/>
            </p:cNvSpPr>
            <p:nvPr/>
          </p:nvSpPr>
          <p:spPr bwMode="auto">
            <a:xfrm>
              <a:off x="3084" y="3446"/>
              <a:ext cx="882" cy="54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dirty="0">
                  <a:solidFill>
                    <a:srgbClr val="FFFF00"/>
                  </a:solidFill>
                </a:rPr>
                <a:t>Loss of Control /</a:t>
              </a:r>
            </a:p>
            <a:p>
              <a:pPr eaLnBrk="0" hangingPunct="0"/>
              <a:r>
                <a:rPr lang="en-US" dirty="0">
                  <a:solidFill>
                    <a:srgbClr val="FFFF00"/>
                  </a:solidFill>
                </a:rPr>
                <a:t>Security</a:t>
              </a:r>
            </a:p>
          </p:txBody>
        </p:sp>
        <p:sp>
          <p:nvSpPr>
            <p:cNvPr id="51210" name="Oval 10"/>
            <p:cNvSpPr>
              <a:spLocks noChangeArrowheads="1"/>
            </p:cNvSpPr>
            <p:nvPr/>
          </p:nvSpPr>
          <p:spPr bwMode="auto">
            <a:xfrm>
              <a:off x="1612" y="2452"/>
              <a:ext cx="1096" cy="109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1" name="Rectangle 11"/>
            <p:cNvSpPr>
              <a:spLocks noChangeArrowheads="1"/>
            </p:cNvSpPr>
            <p:nvPr/>
          </p:nvSpPr>
          <p:spPr bwMode="auto">
            <a:xfrm>
              <a:off x="1840" y="2626"/>
              <a:ext cx="640" cy="59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sz="2000" dirty="0">
                  <a:solidFill>
                    <a:srgbClr val="FFFF00"/>
                  </a:solidFill>
                </a:rPr>
                <a:t>Individual</a:t>
              </a:r>
            </a:p>
            <a:p>
              <a:pPr eaLnBrk="0" hangingPunct="0"/>
              <a:r>
                <a:rPr lang="en-US" sz="2000" dirty="0">
                  <a:solidFill>
                    <a:srgbClr val="FFFF00"/>
                  </a:solidFill>
                </a:rPr>
                <a:t>resistance</a:t>
              </a:r>
            </a:p>
          </p:txBody>
        </p:sp>
        <p:sp>
          <p:nvSpPr>
            <p:cNvPr id="51212" name="Line 12"/>
            <p:cNvSpPr>
              <a:spLocks noChangeShapeType="1"/>
            </p:cNvSpPr>
            <p:nvPr/>
          </p:nvSpPr>
          <p:spPr bwMode="auto">
            <a:xfrm flipH="1" flipV="1">
              <a:off x="2688" y="3336"/>
              <a:ext cx="408" cy="216"/>
            </a:xfrm>
            <a:prstGeom prst="line">
              <a:avLst/>
            </a:prstGeom>
            <a:noFill/>
            <a:ln w="25400">
              <a:solidFill>
                <a:srgbClr val="CF0E3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3" name="Line 13"/>
            <p:cNvSpPr>
              <a:spLocks noChangeShapeType="1"/>
            </p:cNvSpPr>
            <p:nvPr/>
          </p:nvSpPr>
          <p:spPr bwMode="auto">
            <a:xfrm>
              <a:off x="1368" y="2496"/>
              <a:ext cx="240" cy="240"/>
            </a:xfrm>
            <a:prstGeom prst="line">
              <a:avLst/>
            </a:prstGeom>
            <a:noFill/>
            <a:ln w="25400">
              <a:solidFill>
                <a:srgbClr val="CF0E3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4" name="Line 14"/>
            <p:cNvSpPr>
              <a:spLocks noChangeShapeType="1"/>
            </p:cNvSpPr>
            <p:nvPr/>
          </p:nvSpPr>
          <p:spPr bwMode="auto">
            <a:xfrm flipV="1">
              <a:off x="1272" y="3312"/>
              <a:ext cx="312" cy="312"/>
            </a:xfrm>
            <a:prstGeom prst="line">
              <a:avLst/>
            </a:prstGeom>
            <a:noFill/>
            <a:ln w="25400">
              <a:solidFill>
                <a:srgbClr val="CF0E3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5" name="Line 15"/>
            <p:cNvSpPr>
              <a:spLocks noChangeShapeType="1"/>
            </p:cNvSpPr>
            <p:nvPr/>
          </p:nvSpPr>
          <p:spPr bwMode="auto">
            <a:xfrm flipV="1">
              <a:off x="2160" y="3648"/>
              <a:ext cx="0" cy="408"/>
            </a:xfrm>
            <a:prstGeom prst="line">
              <a:avLst/>
            </a:prstGeom>
            <a:noFill/>
            <a:ln w="25400">
              <a:solidFill>
                <a:srgbClr val="CF0E3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6" name="Line 16"/>
            <p:cNvSpPr>
              <a:spLocks noChangeShapeType="1"/>
            </p:cNvSpPr>
            <p:nvPr/>
          </p:nvSpPr>
          <p:spPr bwMode="auto">
            <a:xfrm flipH="1">
              <a:off x="2688" y="2328"/>
              <a:ext cx="288" cy="288"/>
            </a:xfrm>
            <a:prstGeom prst="line">
              <a:avLst/>
            </a:prstGeom>
            <a:noFill/>
            <a:ln w="25400">
              <a:solidFill>
                <a:srgbClr val="CF0E3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4273305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altLang="en-US" smtClean="0"/>
              <a:t>Innovation</a:t>
            </a:r>
          </a:p>
        </p:txBody>
      </p:sp>
      <p:sp>
        <p:nvSpPr>
          <p:cNvPr id="7171" name="Content Placeholder 2"/>
          <p:cNvSpPr>
            <a:spLocks noGrp="1"/>
          </p:cNvSpPr>
          <p:nvPr>
            <p:ph idx="1"/>
          </p:nvPr>
        </p:nvSpPr>
        <p:spPr/>
        <p:txBody>
          <a:bodyPr/>
          <a:lstStyle/>
          <a:p>
            <a:pPr eaLnBrk="1" hangingPunct="1"/>
            <a:r>
              <a:rPr lang="en-US" altLang="en-US" smtClean="0"/>
              <a:t>Yea not busy being born – is busy dying (Bob Dylan)</a:t>
            </a:r>
          </a:p>
          <a:p>
            <a:pPr eaLnBrk="1" hangingPunct="1"/>
            <a:r>
              <a:rPr lang="en-US" altLang="en-US" smtClean="0"/>
              <a:t>Product / Process Innovation</a:t>
            </a:r>
          </a:p>
          <a:p>
            <a:pPr eaLnBrk="1" hangingPunct="1"/>
            <a:r>
              <a:rPr lang="en-US" altLang="en-US" smtClean="0"/>
              <a:t>Innovation Lab (new building)</a:t>
            </a:r>
          </a:p>
          <a:p>
            <a:pPr eaLnBrk="1" hangingPunct="1"/>
            <a:r>
              <a:rPr lang="en-US" altLang="en-US" smtClean="0">
                <a:hlinkClick r:id="rId2"/>
              </a:rPr>
              <a:t>Innovation Process</a:t>
            </a:r>
            <a:r>
              <a:rPr lang="en-US" altLang="en-US" smtClean="0"/>
              <a:t>: </a:t>
            </a:r>
            <a:r>
              <a:rPr lang="en-US" altLang="en-US" smtClean="0">
                <a:solidFill>
                  <a:srgbClr val="00B050"/>
                </a:solidFill>
              </a:rPr>
              <a:t>Imagine, Design, Experimentation, Feasibility, Final</a:t>
            </a:r>
          </a:p>
        </p:txBody>
      </p:sp>
    </p:spTree>
    <p:extLst>
      <p:ext uri="{BB962C8B-B14F-4D97-AF65-F5344CB8AC3E}">
        <p14:creationId xmlns:p14="http://schemas.microsoft.com/office/powerpoint/2010/main" val="2273820549"/>
      </p:ext>
    </p:extLst>
  </p:cSld>
  <p:clrMapOvr>
    <a:masterClrMapping/>
  </p:clrMapOvr>
  <p:transition>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t>Individual Reactions</a:t>
            </a:r>
          </a:p>
        </p:txBody>
      </p:sp>
      <p:sp>
        <p:nvSpPr>
          <p:cNvPr id="77827" name="Rectangle 3" descr="Rectangle: Click to edit Master text styles&#10;Second level&#10;Third level&#10;Fourth level&#10;Fifth level"/>
          <p:cNvSpPr>
            <a:spLocks noGrp="1" noChangeArrowheads="1"/>
          </p:cNvSpPr>
          <p:nvPr>
            <p:ph idx="1"/>
          </p:nvPr>
        </p:nvSpPr>
        <p:spPr/>
        <p:txBody>
          <a:bodyPr/>
          <a:lstStyle/>
          <a:p>
            <a:pPr marL="609600" indent="-609600">
              <a:buFont typeface="Wingdings" pitchFamily="2" charset="2"/>
              <a:buNone/>
            </a:pPr>
            <a:r>
              <a:rPr lang="en-US" dirty="0"/>
              <a:t>3.	Acknowledgement – sense of grief and sadness but start to be open to making things work</a:t>
            </a:r>
          </a:p>
          <a:p>
            <a:pPr marL="609600" indent="-609600">
              <a:buFont typeface="Wingdings" pitchFamily="2" charset="2"/>
              <a:buAutoNum type="arabicPeriod" startAt="4"/>
            </a:pPr>
            <a:r>
              <a:rPr lang="en-US" dirty="0" smtClean="0"/>
              <a:t>Adaptation </a:t>
            </a:r>
            <a:r>
              <a:rPr lang="en-US" dirty="0"/>
              <a:t>and Change – ready to establish new routines and help others</a:t>
            </a:r>
            <a:r>
              <a:rPr lang="en-US" dirty="0" smtClean="0"/>
              <a:t>.</a:t>
            </a:r>
          </a:p>
          <a:p>
            <a:pPr marL="609600" indent="-609600">
              <a:buFont typeface="Wingdings" pitchFamily="2" charset="2"/>
              <a:buAutoNum type="arabicPeriod" startAt="4"/>
            </a:pPr>
            <a:endParaRPr lang="en-US" dirty="0"/>
          </a:p>
          <a:p>
            <a:pPr marL="609600" indent="-609600">
              <a:buFont typeface="Wingdings" pitchFamily="2" charset="2"/>
              <a:buAutoNum type="arabicPeriod" startAt="4"/>
            </a:pPr>
            <a:endParaRPr lang="en-US" dirty="0" smtClean="0"/>
          </a:p>
          <a:p>
            <a:pPr marL="0" indent="0">
              <a:buNone/>
            </a:pPr>
            <a:r>
              <a:rPr lang="en-US" dirty="0" smtClean="0"/>
              <a:t>Knowing how to deal with this …</a:t>
            </a:r>
            <a:endParaRPr lang="en-US" dirty="0"/>
          </a:p>
        </p:txBody>
      </p:sp>
    </p:spTree>
    <p:extLst>
      <p:ext uri="{BB962C8B-B14F-4D97-AF65-F5344CB8AC3E}">
        <p14:creationId xmlns:p14="http://schemas.microsoft.com/office/powerpoint/2010/main" val="595892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52400" y="274638"/>
            <a:ext cx="8534400" cy="1143000"/>
          </a:xfrm>
        </p:spPr>
        <p:txBody>
          <a:bodyPr/>
          <a:lstStyle/>
          <a:p>
            <a:r>
              <a:rPr lang="en-US" sz="4000" dirty="0" smtClean="0">
                <a:solidFill>
                  <a:srgbClr val="00FF00"/>
                </a:solidFill>
              </a:rPr>
              <a:t>6) Manage:</a:t>
            </a:r>
            <a:r>
              <a:rPr lang="en-US" sz="4000" dirty="0" smtClean="0"/>
              <a:t> Cynicism </a:t>
            </a:r>
            <a:r>
              <a:rPr lang="en-US" sz="4000" dirty="0"/>
              <a:t>about Change</a:t>
            </a:r>
            <a:br>
              <a:rPr lang="en-US" sz="4000" dirty="0"/>
            </a:br>
            <a:endParaRPr lang="en-US" sz="2800" dirty="0"/>
          </a:p>
        </p:txBody>
      </p:sp>
      <p:sp>
        <p:nvSpPr>
          <p:cNvPr id="78851" name="Rectangle 3"/>
          <p:cNvSpPr>
            <a:spLocks noGrp="1" noChangeArrowheads="1"/>
          </p:cNvSpPr>
          <p:nvPr>
            <p:ph type="body" idx="1"/>
          </p:nvPr>
        </p:nvSpPr>
        <p:spPr>
          <a:xfrm>
            <a:off x="0" y="1600200"/>
            <a:ext cx="9144000" cy="4525963"/>
          </a:xfrm>
        </p:spPr>
        <p:txBody>
          <a:bodyPr/>
          <a:lstStyle/>
          <a:p>
            <a:pPr>
              <a:lnSpc>
                <a:spcPct val="90000"/>
              </a:lnSpc>
            </a:pPr>
            <a:r>
              <a:rPr lang="en-US" sz="2800" dirty="0"/>
              <a:t>25-40% will respond cynically to the next change </a:t>
            </a:r>
          </a:p>
          <a:p>
            <a:pPr>
              <a:lnSpc>
                <a:spcPct val="90000"/>
              </a:lnSpc>
            </a:pPr>
            <a:r>
              <a:rPr lang="en-US" sz="2800" dirty="0"/>
              <a:t>Why? </a:t>
            </a:r>
          </a:p>
          <a:p>
            <a:pPr lvl="1">
              <a:lnSpc>
                <a:spcPct val="90000"/>
              </a:lnSpc>
            </a:pPr>
            <a:r>
              <a:rPr lang="en-US" sz="2400" dirty="0">
                <a:solidFill>
                  <a:srgbClr val="66CCFF"/>
                </a:solidFill>
              </a:rPr>
              <a:t>Uninformed – lack of communication</a:t>
            </a:r>
          </a:p>
          <a:p>
            <a:pPr lvl="2">
              <a:lnSpc>
                <a:spcPct val="90000"/>
              </a:lnSpc>
            </a:pPr>
            <a:r>
              <a:rPr lang="en-US" sz="2000" dirty="0" smtClean="0"/>
              <a:t>Action: </a:t>
            </a:r>
            <a:r>
              <a:rPr lang="en-US" sz="2000" dirty="0" smtClean="0">
                <a:solidFill>
                  <a:srgbClr val="FFFF00"/>
                </a:solidFill>
              </a:rPr>
              <a:t>Over-communicate</a:t>
            </a:r>
            <a:r>
              <a:rPr lang="en-US" sz="2000" dirty="0" smtClean="0"/>
              <a:t> </a:t>
            </a:r>
            <a:r>
              <a:rPr lang="en-US" sz="2000" dirty="0"/>
              <a:t>– credible spokespersons, positive messages, multiple channels / repetition, two-way </a:t>
            </a:r>
            <a:r>
              <a:rPr lang="en-US" sz="2000" dirty="0" smtClean="0"/>
              <a:t>communication, </a:t>
            </a:r>
            <a:r>
              <a:rPr lang="en-US" sz="2000" dirty="0">
                <a:solidFill>
                  <a:srgbClr val="FFFF00"/>
                </a:solidFill>
              </a:rPr>
              <a:t>F</a:t>
            </a:r>
            <a:r>
              <a:rPr lang="en-US" sz="2000" dirty="0" smtClean="0">
                <a:solidFill>
                  <a:srgbClr val="FFFF00"/>
                </a:solidFill>
              </a:rPr>
              <a:t>ind the Feeling</a:t>
            </a:r>
            <a:endParaRPr lang="en-US" sz="2000" dirty="0">
              <a:solidFill>
                <a:srgbClr val="FFFF00"/>
              </a:solidFill>
            </a:endParaRPr>
          </a:p>
          <a:p>
            <a:pPr lvl="1">
              <a:lnSpc>
                <a:spcPct val="90000"/>
              </a:lnSpc>
            </a:pPr>
            <a:r>
              <a:rPr lang="en-US" sz="2400" dirty="0">
                <a:solidFill>
                  <a:srgbClr val="66CCFF"/>
                </a:solidFill>
              </a:rPr>
              <a:t>Previous experience</a:t>
            </a:r>
          </a:p>
          <a:p>
            <a:pPr lvl="2">
              <a:lnSpc>
                <a:spcPct val="90000"/>
              </a:lnSpc>
            </a:pPr>
            <a:r>
              <a:rPr lang="en-US" sz="2000" dirty="0" smtClean="0"/>
              <a:t>Action: </a:t>
            </a:r>
            <a:r>
              <a:rPr lang="en-US" sz="2000" dirty="0" smtClean="0">
                <a:solidFill>
                  <a:srgbClr val="FFFF00"/>
                </a:solidFill>
              </a:rPr>
              <a:t>Deal </a:t>
            </a:r>
            <a:r>
              <a:rPr lang="en-US" sz="2000" dirty="0">
                <a:solidFill>
                  <a:srgbClr val="FFFF00"/>
                </a:solidFill>
              </a:rPr>
              <a:t>with the past</a:t>
            </a:r>
          </a:p>
          <a:p>
            <a:pPr lvl="1">
              <a:lnSpc>
                <a:spcPct val="90000"/>
              </a:lnSpc>
            </a:pPr>
            <a:r>
              <a:rPr lang="en-US" sz="2400" dirty="0">
                <a:solidFill>
                  <a:srgbClr val="66CCFF"/>
                </a:solidFill>
              </a:rPr>
              <a:t>Negative disposition</a:t>
            </a:r>
          </a:p>
          <a:p>
            <a:pPr lvl="2">
              <a:lnSpc>
                <a:spcPct val="90000"/>
              </a:lnSpc>
            </a:pPr>
            <a:r>
              <a:rPr lang="en-US" sz="2000" dirty="0" smtClean="0"/>
              <a:t>Action: </a:t>
            </a:r>
            <a:r>
              <a:rPr lang="en-US" sz="2000" dirty="0" smtClean="0">
                <a:solidFill>
                  <a:srgbClr val="FFFF00"/>
                </a:solidFill>
              </a:rPr>
              <a:t>Hire well</a:t>
            </a:r>
            <a:endParaRPr lang="en-US" sz="2000" dirty="0"/>
          </a:p>
          <a:p>
            <a:pPr lvl="2">
              <a:lnSpc>
                <a:spcPct val="90000"/>
              </a:lnSpc>
            </a:pPr>
            <a:r>
              <a:rPr lang="en-US" sz="2000" dirty="0" smtClean="0"/>
              <a:t>Action: </a:t>
            </a:r>
            <a:r>
              <a:rPr lang="en-US" sz="2000" dirty="0" smtClean="0">
                <a:solidFill>
                  <a:srgbClr val="FFFF00"/>
                </a:solidFill>
              </a:rPr>
              <a:t>See </a:t>
            </a:r>
            <a:r>
              <a:rPr lang="en-US" sz="2000" dirty="0">
                <a:solidFill>
                  <a:srgbClr val="FFFF00"/>
                </a:solidFill>
              </a:rPr>
              <a:t>world from employees perspective</a:t>
            </a:r>
          </a:p>
          <a:p>
            <a:pPr lvl="1">
              <a:lnSpc>
                <a:spcPct val="90000"/>
              </a:lnSpc>
            </a:pPr>
            <a:r>
              <a:rPr lang="en-US" sz="2400" dirty="0">
                <a:solidFill>
                  <a:srgbClr val="66CCFF"/>
                </a:solidFill>
              </a:rPr>
              <a:t>Lack of opportunity to be involved</a:t>
            </a:r>
          </a:p>
          <a:p>
            <a:pPr lvl="2">
              <a:lnSpc>
                <a:spcPct val="90000"/>
              </a:lnSpc>
            </a:pPr>
            <a:r>
              <a:rPr lang="en-US" sz="2000" dirty="0" smtClean="0"/>
              <a:t>Action: </a:t>
            </a:r>
            <a:r>
              <a:rPr lang="en-US" sz="2000" dirty="0" smtClean="0">
                <a:solidFill>
                  <a:srgbClr val="FFFF00"/>
                </a:solidFill>
              </a:rPr>
              <a:t>Keep </a:t>
            </a:r>
            <a:r>
              <a:rPr lang="en-US" sz="2000" dirty="0">
                <a:solidFill>
                  <a:srgbClr val="FFFF00"/>
                </a:solidFill>
              </a:rPr>
              <a:t>them involved </a:t>
            </a:r>
            <a:r>
              <a:rPr lang="en-US" sz="2000" dirty="0" smtClean="0"/>
              <a:t>– ask </a:t>
            </a:r>
            <a:r>
              <a:rPr lang="en-US" sz="2000" dirty="0"/>
              <a:t>for input</a:t>
            </a:r>
          </a:p>
        </p:txBody>
      </p:sp>
    </p:spTree>
    <p:extLst>
      <p:ext uri="{BB962C8B-B14F-4D97-AF65-F5344CB8AC3E}">
        <p14:creationId xmlns:p14="http://schemas.microsoft.com/office/powerpoint/2010/main" val="522369858"/>
      </p:ext>
    </p:extLst>
  </p:cSld>
  <p:clrMapOvr>
    <a:masterClrMapping/>
  </p:clrMapOvr>
  <p:transition>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solidFill>
            <a:schemeClr val="bg1"/>
          </a:solidFill>
        </p:spPr>
        <p:txBody>
          <a:bodyPr/>
          <a:lstStyle/>
          <a:p>
            <a:r>
              <a:rPr lang="en-US" dirty="0" smtClean="0">
                <a:solidFill>
                  <a:schemeClr val="folHlink"/>
                </a:solidFill>
              </a:rPr>
              <a:t>Random Reminders and Insights …</a:t>
            </a:r>
            <a:endParaRPr lang="en-US" dirty="0">
              <a:solidFill>
                <a:schemeClr val="folHlink"/>
              </a:solidFill>
            </a:endParaRPr>
          </a:p>
        </p:txBody>
      </p:sp>
      <p:sp>
        <p:nvSpPr>
          <p:cNvPr id="178179" name="Rectangle 3" descr="Rectangle: Click to edit Master text styles&#10;Second level&#10;Third level&#10;Fourth level&#10;Fifth level"/>
          <p:cNvSpPr>
            <a:spLocks noGrp="1" noChangeArrowheads="1"/>
          </p:cNvSpPr>
          <p:nvPr>
            <p:ph idx="1"/>
          </p:nvPr>
        </p:nvSpPr>
        <p:spPr>
          <a:xfrm>
            <a:off x="0" y="1905000"/>
            <a:ext cx="9144000" cy="4495800"/>
          </a:xfrm>
          <a:solidFill>
            <a:schemeClr val="bg1"/>
          </a:solidFill>
        </p:spPr>
        <p:txBody>
          <a:bodyPr/>
          <a:lstStyle/>
          <a:p>
            <a:pPr>
              <a:lnSpc>
                <a:spcPct val="90000"/>
              </a:lnSpc>
            </a:pPr>
            <a:r>
              <a:rPr lang="en-US" sz="2800" dirty="0">
                <a:solidFill>
                  <a:srgbClr val="00FF00"/>
                </a:solidFill>
              </a:rPr>
              <a:t>Arouse dissatisfaction with the current state</a:t>
            </a:r>
          </a:p>
          <a:p>
            <a:pPr lvl="1">
              <a:lnSpc>
                <a:spcPct val="90000"/>
              </a:lnSpc>
            </a:pPr>
            <a:r>
              <a:rPr lang="en-US" sz="2400" dirty="0">
                <a:solidFill>
                  <a:srgbClr val="FFFF00"/>
                </a:solidFill>
              </a:rPr>
              <a:t>tell them about deficiencies in organization</a:t>
            </a:r>
          </a:p>
          <a:p>
            <a:pPr>
              <a:lnSpc>
                <a:spcPct val="90000"/>
              </a:lnSpc>
            </a:pPr>
            <a:r>
              <a:rPr lang="en-US" sz="2800" dirty="0" smtClean="0">
                <a:solidFill>
                  <a:srgbClr val="00FF00"/>
                </a:solidFill>
              </a:rPr>
              <a:t>Use </a:t>
            </a:r>
            <a:r>
              <a:rPr lang="en-US" sz="2800" dirty="0">
                <a:solidFill>
                  <a:srgbClr val="00FF00"/>
                </a:solidFill>
              </a:rPr>
              <a:t>participation in decision making</a:t>
            </a:r>
          </a:p>
          <a:p>
            <a:pPr lvl="1">
              <a:lnSpc>
                <a:spcPct val="90000"/>
              </a:lnSpc>
            </a:pPr>
            <a:r>
              <a:rPr lang="en-US" sz="2400" dirty="0">
                <a:solidFill>
                  <a:srgbClr val="FFFF00"/>
                </a:solidFill>
              </a:rPr>
              <a:t>get people involved </a:t>
            </a:r>
          </a:p>
          <a:p>
            <a:pPr>
              <a:lnSpc>
                <a:spcPct val="90000"/>
              </a:lnSpc>
            </a:pPr>
            <a:r>
              <a:rPr lang="en-US" sz="2800" dirty="0">
                <a:solidFill>
                  <a:srgbClr val="00FF00"/>
                </a:solidFill>
              </a:rPr>
              <a:t>Build in </a:t>
            </a:r>
            <a:r>
              <a:rPr lang="en-US" sz="2800" dirty="0">
                <a:solidFill>
                  <a:srgbClr val="00FF00"/>
                </a:solidFill>
                <a:hlinkClick r:id="rId3"/>
              </a:rPr>
              <a:t>rewards</a:t>
            </a:r>
            <a:endParaRPr lang="en-US" sz="2800" dirty="0">
              <a:solidFill>
                <a:srgbClr val="00FF00"/>
              </a:solidFill>
            </a:endParaRPr>
          </a:p>
          <a:p>
            <a:pPr lvl="1">
              <a:lnSpc>
                <a:spcPct val="90000"/>
              </a:lnSpc>
            </a:pPr>
            <a:r>
              <a:rPr lang="en-US" sz="2400" dirty="0">
                <a:solidFill>
                  <a:srgbClr val="FFFF00"/>
                </a:solidFill>
              </a:rPr>
              <a:t>tie rewards to change/use recognition, status symbols, praise to get people to go along</a:t>
            </a:r>
          </a:p>
        </p:txBody>
      </p:sp>
    </p:spTree>
    <p:extLst>
      <p:ext uri="{BB962C8B-B14F-4D97-AF65-F5344CB8AC3E}">
        <p14:creationId xmlns:p14="http://schemas.microsoft.com/office/powerpoint/2010/main" val="3793837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1647645" y="281796"/>
            <a:ext cx="6750170" cy="1143000"/>
          </a:xfrm>
          <a:solidFill>
            <a:schemeClr val="bg1"/>
          </a:solidFill>
        </p:spPr>
        <p:txBody>
          <a:bodyPr/>
          <a:lstStyle/>
          <a:p>
            <a:pPr algn="ctr"/>
            <a:r>
              <a:rPr lang="en-US" dirty="0" smtClean="0">
                <a:solidFill>
                  <a:schemeClr val="folHlink"/>
                </a:solidFill>
              </a:rPr>
              <a:t>Additional …</a:t>
            </a:r>
            <a:endParaRPr lang="en-US" dirty="0">
              <a:solidFill>
                <a:schemeClr val="folHlink"/>
              </a:solidFill>
            </a:endParaRPr>
          </a:p>
        </p:txBody>
      </p:sp>
      <p:sp>
        <p:nvSpPr>
          <p:cNvPr id="180227" name="Rectangle 3" descr="Rectangle: Click to edit Master text styles&#10;Second level&#10;Third level&#10;Fourth level&#10;Fifth level"/>
          <p:cNvSpPr>
            <a:spLocks noGrp="1" noChangeArrowheads="1"/>
          </p:cNvSpPr>
          <p:nvPr>
            <p:ph idx="1"/>
          </p:nvPr>
        </p:nvSpPr>
        <p:spPr>
          <a:xfrm>
            <a:off x="77637" y="1628955"/>
            <a:ext cx="8971471" cy="4686300"/>
          </a:xfrm>
          <a:solidFill>
            <a:schemeClr val="bg1"/>
          </a:solidFill>
        </p:spPr>
        <p:txBody>
          <a:bodyPr/>
          <a:lstStyle/>
          <a:p>
            <a:r>
              <a:rPr lang="en-US" sz="2800" dirty="0">
                <a:solidFill>
                  <a:srgbClr val="00FF00"/>
                </a:solidFill>
              </a:rPr>
              <a:t>Establish goals</a:t>
            </a:r>
          </a:p>
          <a:p>
            <a:pPr lvl="1"/>
            <a:r>
              <a:rPr lang="en-US" sz="2400" dirty="0">
                <a:solidFill>
                  <a:schemeClr val="folHlink"/>
                </a:solidFill>
              </a:rPr>
              <a:t>e.g. achieve retention targets at end of next year</a:t>
            </a:r>
          </a:p>
          <a:p>
            <a:r>
              <a:rPr lang="en-US" sz="2800" dirty="0">
                <a:solidFill>
                  <a:srgbClr val="00FF00"/>
                </a:solidFill>
              </a:rPr>
              <a:t>Institute smaller, acceptable changes that reinforce and support change</a:t>
            </a:r>
          </a:p>
          <a:p>
            <a:pPr lvl="1"/>
            <a:r>
              <a:rPr lang="en-US" sz="2400" dirty="0">
                <a:solidFill>
                  <a:schemeClr val="folHlink"/>
                </a:solidFill>
              </a:rPr>
              <a:t>e.g. procedures and rules, job descriptions, reporting relationships</a:t>
            </a:r>
          </a:p>
          <a:p>
            <a:r>
              <a:rPr lang="en-US" sz="2800" dirty="0">
                <a:solidFill>
                  <a:srgbClr val="00FF00"/>
                </a:solidFill>
              </a:rPr>
              <a:t>Develop management structures for change</a:t>
            </a:r>
          </a:p>
          <a:p>
            <a:pPr lvl="1"/>
            <a:r>
              <a:rPr lang="en-US" sz="2400" dirty="0">
                <a:solidFill>
                  <a:schemeClr val="folHlink"/>
                </a:solidFill>
              </a:rPr>
              <a:t>e.g. plans, strategies, mechanisms that ensure change occurs</a:t>
            </a:r>
          </a:p>
          <a:p>
            <a:r>
              <a:rPr lang="en-US" sz="2800" b="1" dirty="0">
                <a:solidFill>
                  <a:schemeClr val="hlink"/>
                </a:solidFill>
              </a:rPr>
              <a:t>Maintain open, two-way communication</a:t>
            </a:r>
          </a:p>
        </p:txBody>
      </p:sp>
    </p:spTree>
    <p:extLst>
      <p:ext uri="{BB962C8B-B14F-4D97-AF65-F5344CB8AC3E}">
        <p14:creationId xmlns:p14="http://schemas.microsoft.com/office/powerpoint/2010/main" val="4275360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a:t>Communication: Barrett</a:t>
            </a:r>
          </a:p>
        </p:txBody>
      </p:sp>
      <p:pic>
        <p:nvPicPr>
          <p:cNvPr id="22118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596" y="1233578"/>
            <a:ext cx="9155596" cy="5449798"/>
          </a:xfrm>
          <a:noFill/>
          <a:ln/>
        </p:spPr>
      </p:pic>
    </p:spTree>
    <p:extLst>
      <p:ext uri="{BB962C8B-B14F-4D97-AF65-F5344CB8AC3E}">
        <p14:creationId xmlns:p14="http://schemas.microsoft.com/office/powerpoint/2010/main" val="845626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5"/>
          <p:cNvSpPr>
            <a:spLocks noGrp="1"/>
          </p:cNvSpPr>
          <p:nvPr>
            <p:ph type="title"/>
          </p:nvPr>
        </p:nvSpPr>
        <p:spPr>
          <a:xfrm>
            <a:off x="609600" y="228600"/>
            <a:ext cx="7772400" cy="914400"/>
          </a:xfrm>
        </p:spPr>
        <p:txBody>
          <a:bodyPr/>
          <a:lstStyle/>
          <a:p>
            <a:pPr eaLnBrk="1" hangingPunct="1"/>
            <a:r>
              <a:rPr lang="en-US" smtClean="0"/>
              <a:t>Reflection Questions</a:t>
            </a:r>
          </a:p>
        </p:txBody>
      </p:sp>
      <p:sp>
        <p:nvSpPr>
          <p:cNvPr id="52227" name="TextBox 7"/>
          <p:cNvSpPr txBox="1">
            <a:spLocks noChangeArrowheads="1"/>
          </p:cNvSpPr>
          <p:nvPr/>
        </p:nvSpPr>
        <p:spPr bwMode="auto">
          <a:xfrm>
            <a:off x="817563" y="1181100"/>
            <a:ext cx="6216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dirty="0">
                <a:solidFill>
                  <a:srgbClr val="00FF00"/>
                </a:solidFill>
              </a:rPr>
              <a:t>What critical forces that are causing you to change?</a:t>
            </a:r>
          </a:p>
        </p:txBody>
      </p:sp>
      <p:sp>
        <p:nvSpPr>
          <p:cNvPr id="52228" name="TextBox 8"/>
          <p:cNvSpPr txBox="1">
            <a:spLocks noChangeArrowheads="1"/>
          </p:cNvSpPr>
          <p:nvPr/>
        </p:nvSpPr>
        <p:spPr bwMode="auto">
          <a:xfrm>
            <a:off x="809625" y="2209800"/>
            <a:ext cx="6450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a:t>What driving forces do you need to Enhance? Restrain?</a:t>
            </a:r>
          </a:p>
        </p:txBody>
      </p:sp>
      <p:sp>
        <p:nvSpPr>
          <p:cNvPr id="52229" name="TextBox 9"/>
          <p:cNvSpPr txBox="1">
            <a:spLocks noChangeArrowheads="1"/>
          </p:cNvSpPr>
          <p:nvPr/>
        </p:nvSpPr>
        <p:spPr bwMode="auto">
          <a:xfrm>
            <a:off x="1490663" y="1676400"/>
            <a:ext cx="6219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a:t>How will you dissatisfy people from the current state?</a:t>
            </a:r>
          </a:p>
        </p:txBody>
      </p:sp>
      <p:sp>
        <p:nvSpPr>
          <p:cNvPr id="52230" name="TextBox 10"/>
          <p:cNvSpPr txBox="1">
            <a:spLocks noChangeArrowheads="1"/>
          </p:cNvSpPr>
          <p:nvPr/>
        </p:nvSpPr>
        <p:spPr bwMode="auto">
          <a:xfrm>
            <a:off x="1600200" y="2630488"/>
            <a:ext cx="52929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dirty="0">
                <a:solidFill>
                  <a:srgbClr val="00FF00"/>
                </a:solidFill>
              </a:rPr>
              <a:t>What is your sense of </a:t>
            </a:r>
            <a:r>
              <a:rPr lang="en-US" sz="2000" dirty="0" smtClean="0">
                <a:solidFill>
                  <a:srgbClr val="00FF00"/>
                </a:solidFill>
              </a:rPr>
              <a:t>urgency / opportunity?</a:t>
            </a:r>
            <a:endParaRPr lang="en-US" sz="2000" dirty="0">
              <a:solidFill>
                <a:srgbClr val="00FF00"/>
              </a:solidFill>
            </a:endParaRPr>
          </a:p>
        </p:txBody>
      </p:sp>
      <p:sp>
        <p:nvSpPr>
          <p:cNvPr id="52231" name="TextBox 12"/>
          <p:cNvSpPr txBox="1">
            <a:spLocks noChangeArrowheads="1"/>
          </p:cNvSpPr>
          <p:nvPr/>
        </p:nvSpPr>
        <p:spPr bwMode="auto">
          <a:xfrm>
            <a:off x="914400" y="3128963"/>
            <a:ext cx="4046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a:t>Who is in your Powerful Coalition?</a:t>
            </a:r>
          </a:p>
        </p:txBody>
      </p:sp>
      <p:sp>
        <p:nvSpPr>
          <p:cNvPr id="52232" name="TextBox 13"/>
          <p:cNvSpPr txBox="1">
            <a:spLocks noChangeArrowheads="1"/>
          </p:cNvSpPr>
          <p:nvPr/>
        </p:nvSpPr>
        <p:spPr bwMode="auto">
          <a:xfrm>
            <a:off x="1695450" y="3581400"/>
            <a:ext cx="3919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dirty="0">
                <a:solidFill>
                  <a:srgbClr val="00FF00"/>
                </a:solidFill>
              </a:rPr>
              <a:t>What is your vision – few words?</a:t>
            </a:r>
          </a:p>
        </p:txBody>
      </p:sp>
      <p:sp>
        <p:nvSpPr>
          <p:cNvPr id="52233" name="TextBox 14"/>
          <p:cNvSpPr txBox="1">
            <a:spLocks noChangeArrowheads="1"/>
          </p:cNvSpPr>
          <p:nvPr/>
        </p:nvSpPr>
        <p:spPr bwMode="auto">
          <a:xfrm>
            <a:off x="938213" y="4000500"/>
            <a:ext cx="309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dirty="0">
                <a:solidFill>
                  <a:srgbClr val="00FF00"/>
                </a:solidFill>
              </a:rPr>
              <a:t>What’s your key value(s)?</a:t>
            </a:r>
          </a:p>
        </p:txBody>
      </p:sp>
      <p:sp>
        <p:nvSpPr>
          <p:cNvPr id="52234" name="TextBox 15"/>
          <p:cNvSpPr txBox="1">
            <a:spLocks noChangeArrowheads="1"/>
          </p:cNvSpPr>
          <p:nvPr/>
        </p:nvSpPr>
        <p:spPr bwMode="auto">
          <a:xfrm>
            <a:off x="1673211" y="4558223"/>
            <a:ext cx="3493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dirty="0"/>
              <a:t>How are you </a:t>
            </a:r>
            <a:r>
              <a:rPr lang="en-US" sz="2000" dirty="0" smtClean="0"/>
              <a:t>communicating </a:t>
            </a:r>
          </a:p>
          <a:p>
            <a:pPr eaLnBrk="1" hangingPunct="1"/>
            <a:r>
              <a:rPr lang="en-US" sz="2000" dirty="0" smtClean="0"/>
              <a:t>with your people?</a:t>
            </a:r>
            <a:endParaRPr lang="en-US" sz="2000" dirty="0"/>
          </a:p>
        </p:txBody>
      </p:sp>
      <p:sp>
        <p:nvSpPr>
          <p:cNvPr id="52235" name="TextBox 16"/>
          <p:cNvSpPr txBox="1">
            <a:spLocks noChangeArrowheads="1"/>
          </p:cNvSpPr>
          <p:nvPr/>
        </p:nvSpPr>
        <p:spPr bwMode="auto">
          <a:xfrm>
            <a:off x="5231175" y="5019675"/>
            <a:ext cx="23385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dirty="0" smtClean="0">
                <a:solidFill>
                  <a:srgbClr val="00FF00"/>
                </a:solidFill>
              </a:rPr>
              <a:t>What’s </a:t>
            </a:r>
            <a:r>
              <a:rPr lang="en-US" sz="2000" dirty="0">
                <a:solidFill>
                  <a:srgbClr val="00FF00"/>
                </a:solidFill>
              </a:rPr>
              <a:t>the feeling?</a:t>
            </a:r>
          </a:p>
        </p:txBody>
      </p:sp>
      <p:sp>
        <p:nvSpPr>
          <p:cNvPr id="52236" name="TextBox 17"/>
          <p:cNvSpPr txBox="1">
            <a:spLocks noChangeArrowheads="1"/>
          </p:cNvSpPr>
          <p:nvPr/>
        </p:nvSpPr>
        <p:spPr bwMode="auto">
          <a:xfrm>
            <a:off x="1890713" y="5459413"/>
            <a:ext cx="3724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a:t>How are you shaping the path?</a:t>
            </a:r>
          </a:p>
        </p:txBody>
      </p:sp>
      <p:sp>
        <p:nvSpPr>
          <p:cNvPr id="52237" name="TextBox 18"/>
          <p:cNvSpPr txBox="1">
            <a:spLocks noChangeArrowheads="1"/>
          </p:cNvSpPr>
          <p:nvPr/>
        </p:nvSpPr>
        <p:spPr bwMode="auto">
          <a:xfrm>
            <a:off x="947738" y="5883275"/>
            <a:ext cx="7604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dirty="0">
                <a:solidFill>
                  <a:srgbClr val="00FF00"/>
                </a:solidFill>
              </a:rPr>
              <a:t>What hot spots are you focusing on?  What’s your first small win?</a:t>
            </a:r>
          </a:p>
        </p:txBody>
      </p:sp>
    </p:spTree>
    <p:extLst>
      <p:ext uri="{BB962C8B-B14F-4D97-AF65-F5344CB8AC3E}">
        <p14:creationId xmlns:p14="http://schemas.microsoft.com/office/powerpoint/2010/main" val="3202109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r>
              <a:rPr lang="en-US"/>
              <a:t>Now the edgy stuff</a:t>
            </a:r>
          </a:p>
        </p:txBody>
      </p:sp>
      <p:sp>
        <p:nvSpPr>
          <p:cNvPr id="200707" name="Rectangle 3" descr="Rectangle: Click to edit Master text styles&#10;Second level&#10;Third level&#10;Fourth level&#10;Fifth level"/>
          <p:cNvSpPr>
            <a:spLocks noGrp="1" noChangeArrowheads="1"/>
          </p:cNvSpPr>
          <p:nvPr>
            <p:ph idx="1"/>
          </p:nvPr>
        </p:nvSpPr>
        <p:spPr/>
        <p:txBody>
          <a:bodyPr/>
          <a:lstStyle/>
          <a:p>
            <a:r>
              <a:rPr lang="en-US" dirty="0">
                <a:hlinkClick r:id="rId2"/>
              </a:rPr>
              <a:t>Chaos Theory</a:t>
            </a:r>
            <a:endParaRPr lang="en-US" dirty="0"/>
          </a:p>
          <a:p>
            <a:r>
              <a:rPr lang="en-US" dirty="0" smtClean="0"/>
              <a:t>Tipping Point</a:t>
            </a:r>
            <a:endParaRPr lang="en-US" dirty="0"/>
          </a:p>
          <a:p>
            <a:r>
              <a:rPr lang="en-US" dirty="0"/>
              <a:t>Grendel’s Mother</a:t>
            </a:r>
          </a:p>
          <a:p>
            <a:r>
              <a:rPr lang="en-US" dirty="0"/>
              <a:t>Darkest at </a:t>
            </a:r>
            <a:r>
              <a:rPr lang="en-US" dirty="0" smtClean="0"/>
              <a:t>Dawn</a:t>
            </a:r>
            <a:endParaRPr lang="en-US" dirty="0"/>
          </a:p>
        </p:txBody>
      </p:sp>
    </p:spTree>
    <p:extLst>
      <p:ext uri="{BB962C8B-B14F-4D97-AF65-F5344CB8AC3E}">
        <p14:creationId xmlns:p14="http://schemas.microsoft.com/office/powerpoint/2010/main" val="2389336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905774" y="422694"/>
            <a:ext cx="7704826" cy="1143000"/>
          </a:xfrm>
        </p:spPr>
        <p:txBody>
          <a:bodyPr/>
          <a:lstStyle/>
          <a:p>
            <a:r>
              <a:rPr lang="en-US" sz="4000" dirty="0"/>
              <a:t>Tipping Point Leadership</a:t>
            </a:r>
            <a:br>
              <a:rPr lang="en-US" sz="4000" dirty="0"/>
            </a:br>
            <a:r>
              <a:rPr lang="en-US" sz="2400" dirty="0"/>
              <a:t>Kim and </a:t>
            </a:r>
            <a:r>
              <a:rPr lang="en-US" sz="2400" dirty="0" err="1"/>
              <a:t>Mauborgne</a:t>
            </a:r>
            <a:r>
              <a:rPr lang="en-US" sz="2400" dirty="0"/>
              <a:t> HBR, 2003</a:t>
            </a:r>
          </a:p>
        </p:txBody>
      </p:sp>
      <p:sp>
        <p:nvSpPr>
          <p:cNvPr id="41987" name="Rectangle 3"/>
          <p:cNvSpPr>
            <a:spLocks noGrp="1" noChangeArrowheads="1"/>
          </p:cNvSpPr>
          <p:nvPr>
            <p:ph idx="1"/>
          </p:nvPr>
        </p:nvSpPr>
        <p:spPr>
          <a:xfrm>
            <a:off x="304800" y="1907876"/>
            <a:ext cx="8839200" cy="5562600"/>
          </a:xfrm>
        </p:spPr>
        <p:txBody>
          <a:bodyPr/>
          <a:lstStyle/>
          <a:p>
            <a:pPr algn="ctr">
              <a:lnSpc>
                <a:spcPct val="90000"/>
              </a:lnSpc>
              <a:buFontTx/>
              <a:buNone/>
            </a:pPr>
            <a:r>
              <a:rPr lang="en-US" sz="2800" dirty="0"/>
              <a:t>Bill Bratton – Police Leader</a:t>
            </a:r>
          </a:p>
          <a:p>
            <a:pPr>
              <a:lnSpc>
                <a:spcPct val="90000"/>
              </a:lnSpc>
              <a:buFontTx/>
              <a:buNone/>
            </a:pPr>
            <a:r>
              <a:rPr lang="en-US" sz="2800" dirty="0"/>
              <a:t>Cognitive Hurdle</a:t>
            </a:r>
          </a:p>
          <a:p>
            <a:pPr lvl="1">
              <a:lnSpc>
                <a:spcPct val="90000"/>
              </a:lnSpc>
            </a:pPr>
            <a:r>
              <a:rPr lang="en-US" sz="2400" dirty="0"/>
              <a:t>Get people to </a:t>
            </a:r>
            <a:r>
              <a:rPr lang="en-US" sz="2400" dirty="0">
                <a:solidFill>
                  <a:srgbClr val="00FF00"/>
                </a:solidFill>
              </a:rPr>
              <a:t>agree on current problem </a:t>
            </a:r>
            <a:r>
              <a:rPr lang="en-US" sz="2400" dirty="0"/>
              <a:t>(face-to-face with problems)</a:t>
            </a:r>
          </a:p>
          <a:p>
            <a:pPr lvl="1">
              <a:lnSpc>
                <a:spcPct val="90000"/>
              </a:lnSpc>
            </a:pPr>
            <a:r>
              <a:rPr lang="en-US" sz="2400" dirty="0"/>
              <a:t>Bratton began requiring that all transit police officials-beginning with himself-ride the subway to work, to meetings, and at </a:t>
            </a:r>
            <a:r>
              <a:rPr lang="en-US" sz="2400" dirty="0" smtClean="0"/>
              <a:t>night</a:t>
            </a:r>
            <a:endParaRPr lang="en-US" sz="2400" dirty="0"/>
          </a:p>
        </p:txBody>
      </p:sp>
    </p:spTree>
    <p:extLst>
      <p:ext uri="{BB962C8B-B14F-4D97-AF65-F5344CB8AC3E}">
        <p14:creationId xmlns:p14="http://schemas.microsoft.com/office/powerpoint/2010/main" val="3460041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Tipping Point Leadership</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a:t>Resource Hurdle</a:t>
            </a:r>
          </a:p>
          <a:p>
            <a:r>
              <a:rPr lang="en-US" dirty="0"/>
              <a:t>Focus on “</a:t>
            </a:r>
            <a:r>
              <a:rPr lang="en-US" dirty="0">
                <a:solidFill>
                  <a:srgbClr val="00FF00"/>
                </a:solidFill>
              </a:rPr>
              <a:t>hot spots</a:t>
            </a:r>
            <a:r>
              <a:rPr lang="en-US" dirty="0"/>
              <a:t>” and bargain with partner organizations (concentrate resources)</a:t>
            </a:r>
          </a:p>
          <a:p>
            <a:r>
              <a:rPr lang="en-US" dirty="0"/>
              <a:t>de-emphasizing or virtually eliminating some traditional features of transit police work while increasing emphasis on others or creating new ones - introducing mobile processing centers known as "bust buses."</a:t>
            </a:r>
          </a:p>
          <a:p>
            <a:endParaRPr lang="en-US" dirty="0"/>
          </a:p>
        </p:txBody>
      </p:sp>
      <p:sp>
        <p:nvSpPr>
          <p:cNvPr id="4" name="Slide Number Placeholder 3"/>
          <p:cNvSpPr>
            <a:spLocks noGrp="1"/>
          </p:cNvSpPr>
          <p:nvPr>
            <p:ph type="sldNum" sz="quarter" idx="12"/>
          </p:nvPr>
        </p:nvSpPr>
        <p:spPr/>
        <p:txBody>
          <a:bodyPr/>
          <a:lstStyle/>
          <a:p>
            <a:fld id="{EDECBF49-93B6-7D45-A36E-4579E1523599}" type="slidenum">
              <a:rPr lang="en-US" smtClean="0"/>
              <a:pPr/>
              <a:t>48</a:t>
            </a:fld>
            <a:endParaRPr lang="en-US"/>
          </a:p>
        </p:txBody>
      </p:sp>
    </p:spTree>
    <p:extLst>
      <p:ext uri="{BB962C8B-B14F-4D97-AF65-F5344CB8AC3E}">
        <p14:creationId xmlns:p14="http://schemas.microsoft.com/office/powerpoint/2010/main" val="4269624603"/>
      </p:ext>
    </p:extLst>
  </p:cSld>
  <p:clrMapOvr>
    <a:masterClrMapping/>
  </p:clrMapOvr>
  <p:transition>
    <p:rand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sz="4000" dirty="0"/>
              <a:t>Tipping Point Leadership</a:t>
            </a:r>
            <a:br>
              <a:rPr lang="en-US" sz="4000" dirty="0"/>
            </a:br>
            <a:endParaRPr lang="en-US" sz="2400" dirty="0"/>
          </a:p>
        </p:txBody>
      </p:sp>
      <p:sp>
        <p:nvSpPr>
          <p:cNvPr id="66563" name="Rectangle 3"/>
          <p:cNvSpPr>
            <a:spLocks noGrp="1" noChangeArrowheads="1"/>
          </p:cNvSpPr>
          <p:nvPr>
            <p:ph idx="1"/>
          </p:nvPr>
        </p:nvSpPr>
        <p:spPr>
          <a:xfrm>
            <a:off x="457200" y="1600200"/>
            <a:ext cx="8382000" cy="5029200"/>
          </a:xfrm>
        </p:spPr>
        <p:txBody>
          <a:bodyPr/>
          <a:lstStyle/>
          <a:p>
            <a:pPr>
              <a:lnSpc>
                <a:spcPct val="90000"/>
              </a:lnSpc>
              <a:buFontTx/>
              <a:buNone/>
            </a:pPr>
            <a:r>
              <a:rPr lang="en-US" sz="2800" dirty="0"/>
              <a:t>Motivational </a:t>
            </a:r>
            <a:r>
              <a:rPr lang="en-US" sz="2800" dirty="0" smtClean="0"/>
              <a:t>Hurdle</a:t>
            </a:r>
          </a:p>
          <a:p>
            <a:pPr>
              <a:lnSpc>
                <a:spcPct val="90000"/>
              </a:lnSpc>
            </a:pPr>
            <a:r>
              <a:rPr lang="en-US" sz="2800" dirty="0" smtClean="0"/>
              <a:t>Put </a:t>
            </a:r>
            <a:r>
              <a:rPr lang="en-US" sz="2800" dirty="0"/>
              <a:t>the stage lights on and </a:t>
            </a:r>
            <a:r>
              <a:rPr lang="en-US" sz="2800" dirty="0">
                <a:solidFill>
                  <a:schemeClr val="tx2"/>
                </a:solidFill>
              </a:rPr>
              <a:t>frame the challenge</a:t>
            </a:r>
            <a:r>
              <a:rPr lang="en-US" sz="2800" dirty="0"/>
              <a:t> to </a:t>
            </a:r>
            <a:r>
              <a:rPr lang="en-US" sz="2800" dirty="0">
                <a:solidFill>
                  <a:srgbClr val="00FF00"/>
                </a:solidFill>
              </a:rPr>
              <a:t>match organizations </a:t>
            </a:r>
            <a:r>
              <a:rPr lang="en-US" sz="2800" dirty="0" smtClean="0">
                <a:solidFill>
                  <a:srgbClr val="00FF00"/>
                </a:solidFill>
              </a:rPr>
              <a:t>values</a:t>
            </a:r>
          </a:p>
          <a:p>
            <a:pPr>
              <a:lnSpc>
                <a:spcPct val="90000"/>
              </a:lnSpc>
            </a:pPr>
            <a:r>
              <a:rPr lang="en-US" sz="2800" dirty="0" smtClean="0"/>
              <a:t>Bratton </a:t>
            </a:r>
            <a:r>
              <a:rPr lang="en-US" sz="2800" dirty="0"/>
              <a:t>had selected precinct commanders called before a panel of the senior staff (the selected officer was given only two days' notice, in order to keep all the commanders on their toes). The </a:t>
            </a:r>
            <a:r>
              <a:rPr lang="en-US" sz="2800" dirty="0">
                <a:solidFill>
                  <a:srgbClr val="F54E0B"/>
                </a:solidFill>
              </a:rPr>
              <a:t>commander in the spotlight </a:t>
            </a:r>
            <a:r>
              <a:rPr lang="en-US" sz="2800" dirty="0"/>
              <a:t>was questioned by both the panel and other commanders about the precinct's performance (KEY: based on fair processes and known goals: "block by block, precinct by precinct, and borough by borough</a:t>
            </a:r>
            <a:r>
              <a:rPr lang="en-US" sz="2800" dirty="0" smtClean="0"/>
              <a:t>.</a:t>
            </a:r>
            <a:endParaRPr lang="en-US" sz="2800" dirty="0"/>
          </a:p>
        </p:txBody>
      </p:sp>
    </p:spTree>
    <p:extLst>
      <p:ext uri="{BB962C8B-B14F-4D97-AF65-F5344CB8AC3E}">
        <p14:creationId xmlns:p14="http://schemas.microsoft.com/office/powerpoint/2010/main" val="1088480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609600" y="228600"/>
            <a:ext cx="7772400" cy="1470025"/>
          </a:xfrm>
          <a:noFill/>
          <a:ln/>
        </p:spPr>
        <p:txBody>
          <a:bodyPr/>
          <a:lstStyle/>
          <a:p>
            <a:r>
              <a:rPr lang="en-US"/>
              <a:t>Challenge of Change</a:t>
            </a:r>
          </a:p>
        </p:txBody>
      </p:sp>
      <p:sp>
        <p:nvSpPr>
          <p:cNvPr id="148483" name="Rectangle 3"/>
          <p:cNvSpPr>
            <a:spLocks noGrp="1" noChangeArrowheads="1"/>
          </p:cNvSpPr>
          <p:nvPr>
            <p:ph type="subTitle" idx="1"/>
          </p:nvPr>
        </p:nvSpPr>
        <p:spPr>
          <a:xfrm>
            <a:off x="457200" y="1828800"/>
            <a:ext cx="8077200" cy="4800600"/>
          </a:xfrm>
          <a:ln/>
        </p:spPr>
        <p:txBody>
          <a:bodyPr/>
          <a:lstStyle/>
          <a:p>
            <a:pPr algn="l"/>
            <a:r>
              <a:rPr lang="en-GB" b="1" dirty="0"/>
              <a:t>There is </a:t>
            </a:r>
            <a:r>
              <a:rPr lang="en-GB" b="1" dirty="0">
                <a:solidFill>
                  <a:srgbClr val="FFFF00"/>
                </a:solidFill>
              </a:rPr>
              <a:t>nothing more difficult </a:t>
            </a:r>
            <a:r>
              <a:rPr lang="en-GB" b="1" dirty="0"/>
              <a:t>to take in hand, </a:t>
            </a:r>
            <a:r>
              <a:rPr lang="en-GB" b="1" dirty="0">
                <a:solidFill>
                  <a:srgbClr val="FFFF00"/>
                </a:solidFill>
              </a:rPr>
              <a:t>more perilous </a:t>
            </a:r>
            <a:r>
              <a:rPr lang="en-GB" b="1" dirty="0"/>
              <a:t>to conduct, or more </a:t>
            </a:r>
            <a:r>
              <a:rPr lang="en-GB" b="1" dirty="0">
                <a:solidFill>
                  <a:srgbClr val="FFFF00"/>
                </a:solidFill>
              </a:rPr>
              <a:t>uncertain in its success</a:t>
            </a:r>
            <a:r>
              <a:rPr lang="en-GB" b="1" dirty="0"/>
              <a:t>, than to take the lead in the </a:t>
            </a:r>
            <a:r>
              <a:rPr lang="en-GB" b="1" dirty="0">
                <a:solidFill>
                  <a:srgbClr val="00FF00"/>
                </a:solidFill>
              </a:rPr>
              <a:t>introduction of a new order of things.</a:t>
            </a:r>
          </a:p>
          <a:p>
            <a:r>
              <a:rPr lang="en-GB" sz="2800" b="1" dirty="0"/>
              <a:t>								</a:t>
            </a:r>
            <a:r>
              <a:rPr lang="en-GB" sz="2800" b="1" dirty="0" err="1"/>
              <a:t>Nicolo</a:t>
            </a:r>
            <a:r>
              <a:rPr lang="en-GB" sz="2800" b="1" dirty="0"/>
              <a:t> Machiavelli - The Prince.</a:t>
            </a:r>
          </a:p>
          <a:p>
            <a:endParaRPr lang="en-GB" sz="2800" b="1" dirty="0"/>
          </a:p>
          <a:p>
            <a:pPr algn="l"/>
            <a:endParaRPr lang="en-GB" sz="2800" b="1" dirty="0">
              <a:solidFill>
                <a:srgbClr val="FFFF00"/>
              </a:solidFill>
            </a:endParaRPr>
          </a:p>
          <a:p>
            <a:endParaRPr lang="en-US" b="1" dirty="0">
              <a:solidFill>
                <a:srgbClr val="FFFF00"/>
              </a:solidFill>
            </a:endParaRPr>
          </a:p>
          <a:p>
            <a:endParaRPr lang="en-US" sz="2800" dirty="0"/>
          </a:p>
          <a:p>
            <a:pPr algn="r"/>
            <a:endParaRPr lang="en-US" sz="2800" dirty="0"/>
          </a:p>
        </p:txBody>
      </p:sp>
    </p:spTree>
  </p:cSld>
  <p:clrMapOvr>
    <a:masterClrMapping/>
  </p:clrMapOvr>
  <p:transition>
    <p:rand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Tipping Point Leadership</a:t>
            </a:r>
            <a:endParaRPr lang="en-US" dirty="0"/>
          </a:p>
        </p:txBody>
      </p:sp>
      <p:sp>
        <p:nvSpPr>
          <p:cNvPr id="3" name="Content Placeholder 2"/>
          <p:cNvSpPr>
            <a:spLocks noGrp="1"/>
          </p:cNvSpPr>
          <p:nvPr>
            <p:ph idx="1"/>
          </p:nvPr>
        </p:nvSpPr>
        <p:spPr/>
        <p:txBody>
          <a:bodyPr>
            <a:normAutofit/>
          </a:bodyPr>
          <a:lstStyle/>
          <a:p>
            <a:pPr marL="0" indent="0">
              <a:buNone/>
            </a:pPr>
            <a:r>
              <a:rPr lang="en-US" dirty="0"/>
              <a:t>Political Hurdle</a:t>
            </a:r>
          </a:p>
          <a:p>
            <a:r>
              <a:rPr lang="en-US" dirty="0">
                <a:solidFill>
                  <a:srgbClr val="00FF00"/>
                </a:solidFill>
              </a:rPr>
              <a:t>Identify</a:t>
            </a:r>
            <a:r>
              <a:rPr lang="en-US" dirty="0"/>
              <a:t> and silence internal opponents and isolate external ones</a:t>
            </a:r>
          </a:p>
          <a:p>
            <a:r>
              <a:rPr lang="en-US" dirty="0"/>
              <a:t>Bratton's alliance with the mayor's office and the New York Times isolated the courts which had opposed his zero-tolerance policing out of fear that it would clog court schedules.  And, large cars.</a:t>
            </a:r>
          </a:p>
          <a:p>
            <a:endParaRPr lang="en-US" dirty="0"/>
          </a:p>
          <a:p>
            <a:endParaRPr lang="en-US" dirty="0"/>
          </a:p>
        </p:txBody>
      </p:sp>
      <p:sp>
        <p:nvSpPr>
          <p:cNvPr id="4" name="Slide Number Placeholder 3"/>
          <p:cNvSpPr>
            <a:spLocks noGrp="1"/>
          </p:cNvSpPr>
          <p:nvPr>
            <p:ph type="sldNum" sz="quarter" idx="12"/>
          </p:nvPr>
        </p:nvSpPr>
        <p:spPr/>
        <p:txBody>
          <a:bodyPr/>
          <a:lstStyle/>
          <a:p>
            <a:fld id="{EDECBF49-93B6-7D45-A36E-4579E1523599}" type="slidenum">
              <a:rPr lang="en-US" smtClean="0"/>
              <a:pPr/>
              <a:t>50</a:t>
            </a:fld>
            <a:endParaRPr lang="en-US"/>
          </a:p>
        </p:txBody>
      </p:sp>
    </p:spTree>
    <p:extLst>
      <p:ext uri="{BB962C8B-B14F-4D97-AF65-F5344CB8AC3E}">
        <p14:creationId xmlns:p14="http://schemas.microsoft.com/office/powerpoint/2010/main" val="3734241539"/>
      </p:ext>
    </p:extLst>
  </p:cSld>
  <p:clrMapOvr>
    <a:masterClrMapping/>
  </p:clrMapOvr>
  <p:transition>
    <p:rand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a:t>Grendel’s Mother (Beowulf)</a:t>
            </a:r>
          </a:p>
        </p:txBody>
      </p:sp>
      <p:sp>
        <p:nvSpPr>
          <p:cNvPr id="202755" name="Rectangle 3" descr="Rectangle: Click to edit Master text styles&#10;Second level&#10;Third level&#10;Fourth level&#10;Fifth level"/>
          <p:cNvSpPr>
            <a:spLocks noGrp="1" noChangeArrowheads="1"/>
          </p:cNvSpPr>
          <p:nvPr>
            <p:ph sz="half" idx="1"/>
          </p:nvPr>
        </p:nvSpPr>
        <p:spPr/>
        <p:txBody>
          <a:bodyPr/>
          <a:lstStyle/>
          <a:p>
            <a:pPr>
              <a:lnSpc>
                <a:spcPct val="90000"/>
              </a:lnSpc>
            </a:pPr>
            <a:endParaRPr lang="en-US"/>
          </a:p>
        </p:txBody>
      </p:sp>
      <p:sp>
        <p:nvSpPr>
          <p:cNvPr id="202756" name="Rectangle 4" descr="Rectangle: Click to edit Master text styles&#10;Second level&#10;Third level&#10;Fourth level&#10;Fifth level"/>
          <p:cNvSpPr>
            <a:spLocks noGrp="1" noChangeArrowheads="1"/>
          </p:cNvSpPr>
          <p:nvPr>
            <p:ph sz="half" idx="2"/>
          </p:nvPr>
        </p:nvSpPr>
        <p:spPr/>
        <p:txBody>
          <a:bodyPr/>
          <a:lstStyle/>
          <a:p>
            <a:pPr>
              <a:lnSpc>
                <a:spcPct val="90000"/>
              </a:lnSpc>
            </a:pPr>
            <a:r>
              <a:rPr lang="en-US"/>
              <a:t>Hero – Beowulf</a:t>
            </a:r>
          </a:p>
          <a:p>
            <a:pPr>
              <a:lnSpc>
                <a:spcPct val="90000"/>
              </a:lnSpc>
            </a:pPr>
            <a:r>
              <a:rPr lang="en-US"/>
              <a:t>Grendel – monster who eats men</a:t>
            </a:r>
          </a:p>
          <a:p>
            <a:pPr>
              <a:lnSpc>
                <a:spcPct val="90000"/>
              </a:lnSpc>
            </a:pPr>
            <a:r>
              <a:rPr lang="en-US"/>
              <a:t>Beowulf mortally wounds Grendel</a:t>
            </a:r>
          </a:p>
          <a:p>
            <a:pPr>
              <a:lnSpc>
                <a:spcPct val="90000"/>
              </a:lnSpc>
            </a:pPr>
            <a:r>
              <a:rPr lang="en-US"/>
              <a:t>Happy days</a:t>
            </a:r>
          </a:p>
          <a:p>
            <a:pPr>
              <a:lnSpc>
                <a:spcPct val="90000"/>
              </a:lnSpc>
            </a:pPr>
            <a:r>
              <a:rPr lang="en-US"/>
              <a:t>Grendel’s Mother</a:t>
            </a:r>
          </a:p>
          <a:p>
            <a:pPr>
              <a:lnSpc>
                <a:spcPct val="90000"/>
              </a:lnSpc>
            </a:pPr>
            <a:r>
              <a:rPr lang="en-US"/>
              <a:t>Visit her lair</a:t>
            </a:r>
          </a:p>
          <a:p>
            <a:pPr>
              <a:lnSpc>
                <a:spcPct val="90000"/>
              </a:lnSpc>
            </a:pPr>
            <a:r>
              <a:rPr lang="en-US"/>
              <a:t>New tools</a:t>
            </a:r>
          </a:p>
        </p:txBody>
      </p:sp>
      <p:pic>
        <p:nvPicPr>
          <p:cNvPr id="202757" name="Picture 5" descr="gren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057400"/>
            <a:ext cx="4267200" cy="335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329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r>
              <a:rPr lang="en-US"/>
              <a:t>Change’s path</a:t>
            </a:r>
          </a:p>
        </p:txBody>
      </p:sp>
      <p:sp>
        <p:nvSpPr>
          <p:cNvPr id="206851" name="Rectangle 3" descr="Rectangle: Click to edit Master text styles&#10;Second level&#10;Third level&#10;Fourth level&#10;Fifth level"/>
          <p:cNvSpPr>
            <a:spLocks noGrp="1" noChangeArrowheads="1"/>
          </p:cNvSpPr>
          <p:nvPr>
            <p:ph idx="1"/>
          </p:nvPr>
        </p:nvSpPr>
        <p:spPr/>
        <p:txBody>
          <a:bodyPr/>
          <a:lstStyle/>
          <a:p>
            <a:r>
              <a:rPr lang="en-US"/>
              <a:t>The learning curve</a:t>
            </a:r>
          </a:p>
        </p:txBody>
      </p:sp>
      <p:sp>
        <p:nvSpPr>
          <p:cNvPr id="206852" name="Line 4"/>
          <p:cNvSpPr>
            <a:spLocks noChangeShapeType="1"/>
          </p:cNvSpPr>
          <p:nvPr/>
        </p:nvSpPr>
        <p:spPr bwMode="auto">
          <a:xfrm flipV="1">
            <a:off x="1143000" y="3962400"/>
            <a:ext cx="14478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53" name="Line 5"/>
          <p:cNvSpPr>
            <a:spLocks noChangeShapeType="1"/>
          </p:cNvSpPr>
          <p:nvPr/>
        </p:nvSpPr>
        <p:spPr bwMode="auto">
          <a:xfrm>
            <a:off x="2590800" y="3962400"/>
            <a:ext cx="1371600" cy="1143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54" name="Line 6"/>
          <p:cNvSpPr>
            <a:spLocks noChangeShapeType="1"/>
          </p:cNvSpPr>
          <p:nvPr/>
        </p:nvSpPr>
        <p:spPr bwMode="auto">
          <a:xfrm flipV="1">
            <a:off x="3962400" y="5029200"/>
            <a:ext cx="76200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55" name="Line 7"/>
          <p:cNvSpPr>
            <a:spLocks noChangeShapeType="1"/>
          </p:cNvSpPr>
          <p:nvPr/>
        </p:nvSpPr>
        <p:spPr bwMode="auto">
          <a:xfrm flipV="1">
            <a:off x="4724400" y="2667000"/>
            <a:ext cx="1219200" cy="2362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56" name="Text Box 8"/>
          <p:cNvSpPr txBox="1">
            <a:spLocks noChangeArrowheads="1"/>
          </p:cNvSpPr>
          <p:nvPr/>
        </p:nvSpPr>
        <p:spPr bwMode="auto">
          <a:xfrm>
            <a:off x="1965325" y="3233738"/>
            <a:ext cx="1195388" cy="457200"/>
          </a:xfrm>
          <a:prstGeom prst="rect">
            <a:avLst/>
          </a:prstGeom>
          <a:solidFill>
            <a:srgbClr val="FF0000"/>
          </a:solidFill>
          <a:ln>
            <a:noFill/>
          </a:ln>
          <a:effectLst/>
          <a:extLst/>
        </p:spPr>
        <p:txBody>
          <a:bodyPr wrap="none">
            <a:spAutoFit/>
          </a:bodyPr>
          <a:lstStyle/>
          <a:p>
            <a:r>
              <a:rPr lang="en-US" dirty="0"/>
              <a:t>Change</a:t>
            </a:r>
          </a:p>
        </p:txBody>
      </p:sp>
      <p:sp>
        <p:nvSpPr>
          <p:cNvPr id="206857" name="Line 9"/>
          <p:cNvSpPr>
            <a:spLocks noChangeShapeType="1"/>
          </p:cNvSpPr>
          <p:nvPr/>
        </p:nvSpPr>
        <p:spPr bwMode="auto">
          <a:xfrm>
            <a:off x="2514600" y="3657600"/>
            <a:ext cx="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58" name="Text Box 10"/>
          <p:cNvSpPr txBox="1">
            <a:spLocks noChangeArrowheads="1"/>
          </p:cNvSpPr>
          <p:nvPr/>
        </p:nvSpPr>
        <p:spPr bwMode="auto">
          <a:xfrm>
            <a:off x="5622925" y="5062538"/>
            <a:ext cx="2078038" cy="457200"/>
          </a:xfrm>
          <a:prstGeom prst="rect">
            <a:avLst/>
          </a:prstGeom>
          <a:solidFill>
            <a:srgbClr val="FF0000"/>
          </a:solidFill>
          <a:ln>
            <a:noFill/>
          </a:ln>
          <a:effectLst/>
          <a:extLst/>
        </p:spPr>
        <p:txBody>
          <a:bodyPr wrap="none">
            <a:spAutoFit/>
          </a:bodyPr>
          <a:lstStyle/>
          <a:p>
            <a:r>
              <a:rPr lang="en-US"/>
              <a:t>Failed Change</a:t>
            </a:r>
          </a:p>
        </p:txBody>
      </p:sp>
      <p:sp>
        <p:nvSpPr>
          <p:cNvPr id="206859" name="Line 11"/>
          <p:cNvSpPr>
            <a:spLocks noChangeShapeType="1"/>
          </p:cNvSpPr>
          <p:nvPr/>
        </p:nvSpPr>
        <p:spPr bwMode="auto">
          <a:xfrm flipH="1">
            <a:off x="5029200" y="5334000"/>
            <a:ext cx="3810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60" name="Text Box 12"/>
          <p:cNvSpPr txBox="1">
            <a:spLocks noChangeArrowheads="1"/>
          </p:cNvSpPr>
          <p:nvPr/>
        </p:nvSpPr>
        <p:spPr bwMode="auto">
          <a:xfrm>
            <a:off x="6156325" y="3081338"/>
            <a:ext cx="2682875" cy="457200"/>
          </a:xfrm>
          <a:prstGeom prst="rect">
            <a:avLst/>
          </a:prstGeom>
          <a:solidFill>
            <a:srgbClr val="FF0000"/>
          </a:solidFill>
          <a:ln>
            <a:noFill/>
          </a:ln>
          <a:effectLst/>
          <a:extLst/>
        </p:spPr>
        <p:txBody>
          <a:bodyPr wrap="none">
            <a:spAutoFit/>
          </a:bodyPr>
          <a:lstStyle/>
          <a:p>
            <a:r>
              <a:rPr lang="en-US" dirty="0"/>
              <a:t>Successful Change</a:t>
            </a:r>
          </a:p>
        </p:txBody>
      </p:sp>
      <p:sp>
        <p:nvSpPr>
          <p:cNvPr id="206861" name="Line 13"/>
          <p:cNvSpPr>
            <a:spLocks noChangeShapeType="1"/>
          </p:cNvSpPr>
          <p:nvPr/>
        </p:nvSpPr>
        <p:spPr bwMode="auto">
          <a:xfrm flipV="1">
            <a:off x="5943600" y="2286000"/>
            <a:ext cx="19812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62" name="Line 14"/>
          <p:cNvSpPr>
            <a:spLocks noChangeShapeType="1"/>
          </p:cNvSpPr>
          <p:nvPr/>
        </p:nvSpPr>
        <p:spPr bwMode="auto">
          <a:xfrm>
            <a:off x="3962400" y="5105400"/>
            <a:ext cx="16764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63" name="Text Box 15"/>
          <p:cNvSpPr txBox="1">
            <a:spLocks noChangeArrowheads="1"/>
          </p:cNvSpPr>
          <p:nvPr/>
        </p:nvSpPr>
        <p:spPr bwMode="auto">
          <a:xfrm>
            <a:off x="974725" y="4757738"/>
            <a:ext cx="995363" cy="822325"/>
          </a:xfrm>
          <a:prstGeom prst="rect">
            <a:avLst/>
          </a:prstGeom>
          <a:solidFill>
            <a:srgbClr val="FF0000"/>
          </a:solidFill>
          <a:ln>
            <a:noFill/>
          </a:ln>
          <a:effectLst/>
          <a:extLst/>
        </p:spPr>
        <p:txBody>
          <a:bodyPr wrap="none">
            <a:spAutoFit/>
          </a:bodyPr>
          <a:lstStyle/>
          <a:p>
            <a:r>
              <a:rPr lang="en-US" dirty="0"/>
              <a:t>Doubt</a:t>
            </a:r>
          </a:p>
          <a:p>
            <a:r>
              <a:rPr lang="en-US" dirty="0"/>
              <a:t>Point</a:t>
            </a:r>
          </a:p>
        </p:txBody>
      </p:sp>
      <p:sp>
        <p:nvSpPr>
          <p:cNvPr id="206864" name="Line 16"/>
          <p:cNvSpPr>
            <a:spLocks noChangeShapeType="1"/>
          </p:cNvSpPr>
          <p:nvPr/>
        </p:nvSpPr>
        <p:spPr bwMode="auto">
          <a:xfrm flipV="1">
            <a:off x="2057400" y="4876800"/>
            <a:ext cx="14478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06865" name="Text Box 17"/>
          <p:cNvSpPr txBox="1">
            <a:spLocks noChangeArrowheads="1"/>
          </p:cNvSpPr>
          <p:nvPr/>
        </p:nvSpPr>
        <p:spPr bwMode="auto">
          <a:xfrm>
            <a:off x="111919" y="5714999"/>
            <a:ext cx="3716338" cy="822325"/>
          </a:xfrm>
          <a:prstGeom prst="rect">
            <a:avLst/>
          </a:prstGeom>
          <a:solidFill>
            <a:srgbClr val="FF0000"/>
          </a:solidFill>
          <a:ln>
            <a:noFill/>
          </a:ln>
          <a:effectLst/>
          <a:extLst/>
        </p:spPr>
        <p:txBody>
          <a:bodyPr wrap="none">
            <a:spAutoFit/>
          </a:bodyPr>
          <a:lstStyle/>
          <a:p>
            <a:r>
              <a:rPr lang="en-US"/>
              <a:t>Escalating Commitment or</a:t>
            </a:r>
          </a:p>
          <a:p>
            <a:r>
              <a:rPr lang="en-US"/>
              <a:t>Darkest before the Dawn?</a:t>
            </a:r>
          </a:p>
        </p:txBody>
      </p:sp>
    </p:spTree>
    <p:extLst>
      <p:ext uri="{BB962C8B-B14F-4D97-AF65-F5344CB8AC3E}">
        <p14:creationId xmlns:p14="http://schemas.microsoft.com/office/powerpoint/2010/main" val="910309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274638"/>
            <a:ext cx="5581650" cy="1143000"/>
          </a:xfrm>
        </p:spPr>
        <p:txBody>
          <a:bodyPr/>
          <a:lstStyle/>
          <a:p>
            <a:r>
              <a:rPr lang="en-US" dirty="0"/>
              <a:t>Final Exam …</a:t>
            </a:r>
          </a:p>
        </p:txBody>
      </p:sp>
      <p:sp>
        <p:nvSpPr>
          <p:cNvPr id="69635" name="Rectangle 3"/>
          <p:cNvSpPr>
            <a:spLocks noGrp="1" noChangeArrowheads="1"/>
          </p:cNvSpPr>
          <p:nvPr>
            <p:ph type="body" idx="1"/>
          </p:nvPr>
        </p:nvSpPr>
        <p:spPr>
          <a:xfrm>
            <a:off x="228600" y="2133600"/>
            <a:ext cx="4800600" cy="4525963"/>
          </a:xfrm>
        </p:spPr>
        <p:txBody>
          <a:bodyPr/>
          <a:lstStyle/>
          <a:p>
            <a:pPr>
              <a:lnSpc>
                <a:spcPct val="90000"/>
              </a:lnSpc>
            </a:pPr>
            <a:r>
              <a:rPr lang="en-US" sz="2800" dirty="0"/>
              <a:t>Why is change so hard to enact?</a:t>
            </a:r>
          </a:p>
          <a:p>
            <a:pPr>
              <a:lnSpc>
                <a:spcPct val="90000"/>
              </a:lnSpc>
            </a:pPr>
            <a:endParaRPr lang="en-US" sz="2800" dirty="0" smtClean="0"/>
          </a:p>
          <a:p>
            <a:pPr>
              <a:lnSpc>
                <a:spcPct val="90000"/>
              </a:lnSpc>
            </a:pPr>
            <a:r>
              <a:rPr lang="en-US" sz="2800" dirty="0" smtClean="0"/>
              <a:t>Who </a:t>
            </a:r>
            <a:r>
              <a:rPr lang="en-US" sz="2800" dirty="0"/>
              <a:t>would you rather spend an hour in conversation with – </a:t>
            </a:r>
            <a:r>
              <a:rPr lang="en-US" sz="2800" dirty="0" smtClean="0"/>
              <a:t>Chip or Dan Heath? </a:t>
            </a:r>
            <a:endParaRPr lang="en-US" sz="2800" dirty="0"/>
          </a:p>
          <a:p>
            <a:pPr>
              <a:lnSpc>
                <a:spcPct val="90000"/>
              </a:lnSpc>
            </a:pPr>
            <a:endParaRPr lang="en-US" sz="2800" dirty="0"/>
          </a:p>
          <a:p>
            <a:pPr>
              <a:lnSpc>
                <a:spcPct val="90000"/>
              </a:lnSpc>
            </a:pPr>
            <a:r>
              <a:rPr lang="en-US" sz="2800" dirty="0" smtClean="0"/>
              <a:t>Who are you now?  What are your three?</a:t>
            </a:r>
          </a:p>
          <a:p>
            <a:pPr marL="0" indent="0">
              <a:lnSpc>
                <a:spcPct val="90000"/>
              </a:lnSpc>
              <a:buNone/>
            </a:pPr>
            <a:r>
              <a:rPr lang="en-US" sz="2800" dirty="0">
                <a:solidFill>
                  <a:srgbClr val="FFFF00"/>
                </a:solidFill>
              </a:rPr>
              <a:t>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8850" y="333411"/>
            <a:ext cx="2819400" cy="208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descr="https://encrypted-tbn3.gstatic.com/images?q=tbn:ANd9GcR50EXWgJhMuK6CrXj9zogp7OhrC9KqrvPne-3vVpv57S6P-1y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100" y="4191000"/>
            <a:ext cx="2628900" cy="197167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data:image/jpeg;base64,/9j/4AAQSkZJRgABAQAAAQABAAD/2wCEAAkGBxQTEhUUExQWFhUXGBUXGBgXGBgXGBgXFxcXFhcVGBUYHCggGBwlHBUUITEhJSkrLi4uFx8zODMsNygtLisBCgoKDg0OGhAQGiwcHyQsLCwsLCwsLCwsLCwsLCwsLCwsLCwsLCwsLCwsLCwsLCwsLCwsLCwsLCwsNzcsNyssLP/AABEIAIgBcQMBIgACEQEDEQH/xAAbAAACAwEBAQAAAAAAAAAAAAADBAECBQAGB//EAD4QAAEDAgQDBQUHAwMEAwAAAAEAAhEDIQQSMUEFUWETInGBkQYyobHwFEJSYsHR4SNy8VOSogcVM4IWstL/xAAZAQADAQEBAAAAAAAAAAAAAAAAAQIDBAX/xAAhEQEBAQEAAwEAAwADAAAAAAAAARECEiExAxNBUSJCYf/aAAwDAQACEQMRAD8A+eYp8FLOeSUXFGSggLnzI13aaoVLLR4ebeaRwmGcQSBZS2sWmFn3zs9L5uVr4bVD4w62qthXWlZ/Ea0mFy8c72276/4r0X2T9JvdWXQK1mnurrzGMFwgBTFCl3gsT7SWlOUOJdVF33FPXuqQxec4jV1R6fEZEJXF0c2i4+fxvPft0eewrhzdMtMuCCyiW6otD32rp6T+bbxb4YnadVoprMxx7o8UCs7u67pd8eSZ1iXPuYWtw1/cWAHbC52AufQXXs8LkwdJvaMzYhzWuDXRlph12906vgT0lXx6R379EKHCa9ZxLWFrfxv7jfInXyTGH4NTHv4gZuTWOc0dMxInyCBiuM1Kl6j5v7oMx5aJJuLg773U+M3Vbfj1bMGcv9OtSPKXFp9CFSjwbETLmg/2vDvMwV59mI8v45JijxB8wD/KvyuJnPtr42nls4QRtoVnuxtoTtHiIeMlYZm7H77eoP6FZfFcGaT9czHDMxw0cP3GhCj2sQ1OSWdXAuUuK2voksTUnROVNbb6T8ubI4iJlozD1bos3AS+sMuuvh4pSjTcDNx1Fo8wtfhjqrnNIl02BdBJNpgm5joiXSzHtcA9zacjTfp4L5HxvHPfXquJ1Lm2PvMmQCRqNF9aoUZac7osbCCSY6L4vij33Wi5tyM3+Kd99Ceoo5yC96lxQaipNcXqhco1VCUy1M8lRzlBKoSqhJbVI8FcoRChj4TIbNPiEBzjr6q73eqGXevzTJBd6FUfIUx6cuX8LnXEbhADlcXKCqlyZL0nX8E291vP+UmLBGc6yKIrlK5X7YrkgLiWwowzd1fHHRTS0Vdl+bXweJAbB2SdSJJ6yhsEBWayVEaNPBVQ7uhGr+zFUnPEt6ajySeGwpBDhYr6P7N8Ta9mV1nAX5HwWNznrWmXqPEUfZx0WPipxXD3sbpPgvZY5opvtobrz/GePsaI1PRdXjLNjGdZcryhbdcaaYa8Puhlct3W8zAqcjQpyli3BAaERHQ5OUcTmN0Sh/5BCyXGDbVavs7hX1KgDWk9YMAbuJiwCn/GvH9tOrQqVXMZTaXOJsG9N+g6lbg4ZhsOB9pPa1Bc0mO7oOsOcLu8rIHEOKCm00cPZv3qos+pzk8uixGukzqTvz81WMb7emo+1NSnejRpU2bQwA+ouvMY3ir6j3OqOJc7WfrROPeISFVgOyKcUdjeqr9s5K4wjeS5mDBHJL0EtxZTVDFeqSqUANEXC4clwRht/D1JF/rzW6OHur4PI0jMx4ImZEi8EWiFhUWEDmvW+yuJMZDcOuB+YfxKrPTPyrx9TgGIDfdFpOuqXo8JrEZshjluvropNIAjor1ME0MNgl43B5/68BhcM3sxnta4t/8AY2CTwWIZJZSDGsDpc915vEd67jawjyR/aqsA3K03JgdFk8HwbXRL4Mk5Ikho/FpDyb9B6KOYrXtKmJaymS25/G4D0aOe6+OcWpZK1Rp2e74mfW6+pcRqwyWiABN7zA39CvAe2NIdrTqgR2jO8PzNJE+nyVT12f8A1efzIbiocquctWapUFcSqEpwkOVCFeVRwTCkqQ4bqCqkJkL2fL0QqlMjZc1xCKK5SL0WzKAYRajZQSEyTUQ2i4VpVJVQqsTcq7ighGpi6BE5VyazdB6rlGngdSpJV2OXPpwENrrquvo5+HWOTeHCVwtEu0WvheHEEEqLWklp+izuo1IlhDmm6YFDuoVLDmVz9bW89B+0HGiGD6v1XjyHPMm5K3ePNmypg8JDZW/P6WcYwvG9athMHlppMlaNZxy6FC4Bwt2KxDKDCAXSSSY7rbuixvEwspdrW+orwvh1XEPLKFN1RwBcQIsBAkkkAahbjfZMhjX1KzWZgCWZD2jXfeYQTAIO+61MTiqOAZUw+Ee9znP79R0Tb3WgxsJBjl1WBiOIueSTN7yTJJ5lPNKXPjX4aadA5qTAHDV7u8887xAHQIuN9qKhYaebuuta1uRjay87XxwiZWeH53SNAnheTVY0nXSUyAYBEfX+Um3Ec+lh0+giNeEwOd9/qEPMrgW5ITQpoFBQsxJUdor02zJ08Ph+iShG00zhzBCCFLrapk3W30TtCsWXkiL22KwsJiCmvtVwSJA20/laRl4+3ueFcV7TI6btc0VP7Y7tT5Ar0HEn/wBJ0amPmF854bxQB7SWtDDZwAMljrG5JNtVHDvaR9LEVcLiHEupuhrzcEag9JaWnzS95YOoR9q8W9ksADSYuNSOWbXyQ/ZzDZHgE9/UjXKImHdfkq+2PEg57HU/eg97lfbkbm6J7M0g0XMFxifyttPMyR8FHMyRUbPFIyEWkz42Bm3nPkV5H2wpR2bbEZAQRzLnfBel4zjAwsgB1wZNiDyB05aysv2hYKlEPeAC20i+pmfAmfRZ/rM61r+dlnt8+qhLlaGJopCoIW/F1l1MoZKoSrOQiVpiNWJUSqFyguQNWlQQozKpIQNXa3qjCn1HkSlg/qpFU+PkjC0d7T4+iWcFfOTzXEHwQC1SypKZr4Y5Z5bb+iVlVPiL9XYOWqYyQY5fsl2kzZM0LdUU5BYUK2YrlC/StZ3eKAHK1d3eKqAtpxrK9Y2+CVCCvWU3yF4TA4ksI5L0lPiQIWH6cXmuj8+5Y2hUhBrYoNBWazGyqY6uC1Z882340vUk+s/EYzO5aOBxGkpThfDc8laHDcPkqkEW2PVHfJc3+xcZim5LK3sriOypYmuJDoZTYQNHOJce94N+KzuPvGfu+cc+aa7COHMe0+9WeagkWc3uNtqO6Rz1UYdrLq4jMSTM3Mz1S1TFEGBf9+is1hP1I5IFTVazGVqtR5OpWrhWhrB9XSGEb3p5LUrNH3f4T6PkMm6OypCVaVdjlCj3aHXZVNeEBlVcXTNvH9CEAw8mRtr+n7otN/6pTN9fXzRqemunx/ZIzLahmw8P0V310A1crZJj4nwsooAPdFwbGCCCRzg6pk2cI0C/NMz0VMPQAAj+Ex2cqJ1RhOo/KUfjmD7R9GuD79BrNI71NxY7x7uUTyhL40RYhO4Z5+ytMWZXe0HkHMaSPCWrS9XE2ayBgjmA+oWnw6v3p5WHRosI+t0ri8WWtJ0z2HUDX9kXg5BvMfH4KuPmpvr0PxaDlJOp7oiZI102Ej16GOfg3GnUY4ZQ6zOUjvDwuIvzW57LtpZ3vJl4IHKBsYSPHsfnqPbRY5+TK0wJmXDNAHIfErD9bcrXj6+fV6ZBLSCCDodUD7PIK99Wwoy4ilLXOa0xcOIgB+Ub2v6rxJEKOLWnWVjV6UFLFamLE2Pks6tTXVx05+pgJVCrFqoQtEIK5cQql6CWKgPQy88lAHNPE2jh55rnXtNxsoYY8EN4/gowafoYiWX1FvJJ4iiIkc/L+EEPujMfHy/yl8OXQmlMUGk6IbqYBkaJ7hzc5gJdXJquYH9nd+X1C5aX2YfiUrH+WL8WA43VgrV2QVUL0I5KI0q4eRohsKtEos041+GV5sU7iMKfJZfDqZaZXpGVWlkyidT4V5v0/wAOpBtPyVyAATCQoYjO2JVMVi8rcq4+3dx8YmNfmeU9wV5qA4UuhtU5mTYNrBvdP/tGUjwWc8G5I1VWfR3B5hZZsFotOxIIgiQfEHdAqC91vmpTxd3ubSrgQTEMqx94nZ5i/NZPEsDUp92owidDsbTbmq5631U2IwtOGg+aYY7y6KtIQ0eAUOugCvE33+ahzQuoW8Vzotz5IGrUAcw8QiYoQ71MbieoVC8kWB6obhBgQeu9/ooMRgummN5XSYbB1TNKpztNr7zYQkYGPqWA1+tVfhzy5wNrQLQIhMPwwOoOtjsfRP8AD+HRznW52T31hT7p0OIXVKjtiiBhi4Q6llnYsHtdnb2B5FOYSMrS6cmaqXNb7zz3GgCbAEgy46QeizcYJAA1JHrNlvYlmRjRrkaB5+874kq57iOvRLiQNctcQRAjLPcaNmUwB3WgAdTqUXB0QwGEj/3RswncDUNSwFiq5tZ/axMa8mo4h2WBczHyu7wWhwzFmk3JRzZyGlzzE/1HwbGYENv4arar8CpkSQCsHilQMqimIa11PJbYySD46+qy/WWt+PTR4HWbmiIzNhxG5LS0mDpZseJKweI4LJULOY9DEp/BvhwG+VxB6ipme3pYnyTfHaEkVRoYBHKLB3mPksOfVaV4fEtSlVifxWpHVLvbZdXNY9M97FQ0yncl1cUlcqMZrqaA5q1qtJZ9diuJsCIhFEOEH9lBZshu5ppUe0joVQH65FGaZ+v0Q30k0qASqh9vNXLTZDdTI1TIQE+vzWth6bmU88Q10tnYkAEtnoCCf5WTTct7iOLkMBMdxsA2bFjoLSSASd4Cy725GvHzQvtI/wBR3+1qlK9v+akuU+E/weROrUlQ1TWpwVVq7ufjmv1dqIwwUJXa9MNrBHPZK4yq6m4tBsbqMBisklJ18SXvJKxzOvTTdntOFxjw6x1XreH4IubmddeSLQ24XouC8b+6fBR+kubF/lZvs9Uw2dwEQEtxjCtZEarWbiQdEhjMG6o7oufXTWLTW9wXDuqF1J5OV7HBgcTAq2LNdJgjzR8HwlrBLlGN4ixoyiE+udTPTEB5+B8lBd6JvG0u4yp+PODaLtI33kEJB5ufgie030JnymEXtOdt0vmt81zmzI5hMhnYsbEnQc26f5XCsCJF1ldmRKfwNLugbn5J2QpaapS6ABJ0/wArYwHD2gd+7tSD8r/NDoUqbMpABP4puPgimrLtfTfwUqPuxLR3Y08IR6NTb081h1+INBGYztDbxvJPlsicMx4cNwW632M+o1T9k9Gx0iCJhZeLcWuI9PBTWxZY5gkODpsDNtZVcZUks5kH9EdZT59C8Fpg1M9SSymMx6nRoHnfyWnWxGGqktJqU5PvSHg+S847GZLbnr8CEs+vN1OK9PRN4HhQ4EYrWSA9kDzcDb02Wq/h1Rjc1Noqx/pua74TPwXhalexQ2Y1zIc0kEb+GifsZG9X9oZJaZaRMgyCPIrH4vXzPBGxPwv+q0WccpYkBmNZn2bWbaqyev3h0KW4zwZ1JvaNIqUXHu1W3GjbPH3HS02PNR11V6nC1C8FzffBn/2DS2fBzT6sCdx/EclOlUiWEGm5vQQRruJI8QV5iliXMOYG/r/lb5w5q03syEw8PDRJzA5mw29iS3SVj3z41U+PO44jO6NJslyFte0nB30cQ5uUwYLTEWI9JsbLObhzyW/Pz0zoAYiZUx9nI2VnYfqNYV+NRsZ1VkparTlaNRo2g3jWfJCfRJ3jYW3ibKk2s4tStSnyW99nzASADH1dI4nAu5KomsRwVhUMK9ZhaboLXK2dXDzKYzSJSrgjUypquaC5t7Lf4jRpsg1e+WWyMdAmLNe8aDQ2v4LMwdHvAncwP1Pkr498no4AX2gFs/8AEFRffSp6i/28/wClQ/2n/wDS5Zve6fBcq/jn+F51oVsQ0tSTUCERi6eZjC3RJUtZKqFOZUR6hUa0XTGG7MjaVmAqrHXU4rytbGLwPdzBIYag/MCAVq8MBfAdovQfZ2MACi78X6+icEwZPvStitTDNCErhKlhBQuL0nOZIMECxWX8Na39pimM7wjMVl0eDgmZKyHYx8wXGQjYfHPB1K0n4yMr++tjEcNdlyg7y0SYmP1WG5sHruOR5Ldp4wkAyq8Qw4q99nvx3m8+o6rLrjPjTnvWK1SRf681LmwVNSICzWnNfSeqPhdZQJlFwzrwfooEPh8m8JbiFbIA0WJA8rbequ5Bq0GvvNxvM9UQ6QD4T3CKnfvMEbITeHmdU2HspQPHndVqZDlWrNalA2cT8gp4ljIc2Nh6TO/ol6FgajuQgbgDQeZWbXrFxJO/1CPHRevEZ7ybyrdoYS1KvFtkafRGJ4/Tblc2qoLlQq9Cg5xhoJPRTjWVUlei9l8XXOZtNhqNJDXsLS6m4OMd60D+E57JezxNYOq5MrbkEgjw5SdPNeyxeNp4Smew+z0CRJay7nPJhrTAsBvyUdT+lTrGZhf+m1F1TtHvcyme8KINxzbnIkt8gU5xXiGHwdJ9PCtY1wIJtLy8ukElxlxkSTfReSxvtBiKtn1XEHVrRkm8C5JdlJGkxZYuQawSNt566hOc/wCptO8e4nVxNQPqF0xEd0NaeQA2lZ4pREjrd2hVs7b2s2ZNo6jWx2Vc99DJ8reAN1rJiLUmnESGcze/iOSG8xEBokzbXxb+6sMQLktiJHx8VFR487m8je/gPBMggwnre4G/QX+oQ8RRI91okNdGm141/XdGcZnY/lcIHUW1UVWSwiHOkRBMEg6wRZAwSlTblBiPxG4mP1Qcg2kbkjp4W+CI+mQB3jAtAa4n11BBVxSN5LtdDfyEj1QMLVMM1+sHfSIEf5WPjuBRdk+Gq9I0R15215aKC214+XgjSzXhXUnNs4EFMYGgC6CY8Zj4L1lfAteII+ISDME6kXZRqIBOwkH9Euurh88zROF8JdiHgsj+nlJ/sYcxAG3ivMYlxJOup+Z/daeIwVSn3s7Q0RLpIbmIkMAI75A5JfEw57hMZrgwIINxN1H57L90+/cz4zYPJStH/tjudP1K5bfyRl/HWepaVC4BdDEUKJXQVzWEo0JlMYelzUU6QCMCnImm6VYtuFd+NcdylAVxaq0sbOA4s9puZC9VRxAqUz4L5/ScvQ8ExJgiVPSuWHxK1VwUU0TirP6p6qlJI2hQrQ2F7b2c4PGV7tV47g2HL6gjQL3zK7mgBoXP3XR+c9HOK8Aw9cXbkf8AiZAJ8RoV5PifsVWZJokVW8h3X+YNj5FeopYh1pC0KNburLY0fK6nDa7JzUagj8jvnCWdMwQQeoI+a+yYOtmdAOi89/1PxuSjToAjM853bkNbp4ST8EabwdN50K4UAPdJb4fykg48yrEJ4XkfDXfjHp/Kk5R3nEE7dPJZ4CJTb0U6nzExFYuQC1MSmsHhQ65P14q57RZb7ZooEp6jw6pyWvTwoFw3aZkbfqikCYkm8crlpP6J4Jx70hS4W2J1OvS3VPOqdmBENkxFtYmJhUzyARbp473/ADA+qHlgEDQd4TO3e16AuHkhqtVxbxJZ3S05hqB3SJNuYduEu6qZdOpNR/nZswLcrohZJHIjXebsJnc+6hPaXNjo6RzJaCPC4PopwIqOy5zpAfGpgNaGgf8AInzXVIkDSBUjoGhqjEA98zrnOg3aCAPTdVrg97l/VB5CWZrjc2+CYTUpg9p41PWzh8lFZl26XzSZv7ggAfHyUON9dT6zS+758+SqHmW6asLrajsiL8uSeFqzqUlw/FGhuC5kyeWnyUNaCGO3y/OnOviFFA+7pfs94nuumXfe0Kmgfd0Mdl0EwR3R6oLValIQ7bvSf+DvMGSrdj3jpcQLC3eLT8SFZjSW7wQ021JLXN02vF1Z1WZ6SdPysqSTtugB0qVmAzoJudT3efNug5qhoW3sZ1MEa+Vs3oiPeGg6WMTBju1Ae6N7PAUhwBi2p+FQD0h2iAG6lNhaZLfKJsddR6lWpsBIgwCQ09HTlkeatS5O1OXaDYmm7XbRXYJgbkQTpc90xOgDmt9Sgg2stJO8E8puHDnr8CrZYmeYB6dbaj5QUZrpvEA3I1jcgetQT0XMB5Xy5TyJEiB1zMH+5LD1SpgqdQAPbpyMEc45b33TB9isPVYDh6hbVaLsrk5XGR7r26CM3qoZqL8x4gEX8LtKewx+vrxCPH/B5Mj/AOI4v/SZ6n91y9B2ruYXJfx3/Vef/j48mMOxcuXby4qZyhc1qhcqiBMiltNSuTLVy2FVcuSpxDFpcLqw5QuUrRxj3wUm12w1ULlN+Kn19O9luECnSBIubnxW6ygOS5cuXddeCdmFPZhcuSMXC04cIXy/2oxxr4qq+ZGbI3+1ndH6nzXLkv7H9M4MXFi5cmSabUZreSlcs/7Zye8PYLhxNz6LXZhbcrfRXLlprWhVgddYm3lD29RBlKvEEf7fHLD2G3S3quXJ7pOcZB53IIvqM4t6ru1EgmLyDOtr6csriuXJiTaAzEgkNklwB6e6WzbmYKiq/KxzjBybX1a4iBPRw9Fy5JVmXAMFWFSQSG+6DJuQWlpcfOEth8Z2jssEE54vYSwARzuFy5NXjPZtgnKZNzTcecFhZMbX5JahihmDZuMrcsSczc4IPQQTP5gpXJspNjqdYNDBI0p2OgAzaHeIV6FaTqD/AOPbqdttr9VC5AwSg/3eZFO097V+vyXMqQ0GCIDdDa9I6He0ei5chMixEgSDDgLaTmpTf8N2j0XV64IdYgw4jcTka+3PSfJSuQcTXIBOoH9Sx0mWvBdy3MKtV4IJtq43de1VpAB2HveK5cgv6Equa0uJIgG5jVvaEEAcgHG/JRSxzcszOQCYFhAbMHwF55rlyFc86nA4sVCMl2w6+gGVrRp6Kftbu2ZRi5GbXQEuNz1geSlchc5nlY0e2/t9Vy5cjR4R/9k="/>
          <p:cNvSpPr>
            <a:spLocks noChangeAspect="1" noChangeArrowheads="1"/>
          </p:cNvSpPr>
          <p:nvPr/>
        </p:nvSpPr>
        <p:spPr bwMode="auto">
          <a:xfrm>
            <a:off x="1016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3525" y="2590800"/>
            <a:ext cx="35147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rand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mtClean="0"/>
              <a:t>The (w)Right Change Model</a:t>
            </a:r>
            <a:r>
              <a:rPr lang="en-US" sz="1000" smtClean="0"/>
              <a:t> </a:t>
            </a:r>
            <a:r>
              <a:rPr lang="en-US" sz="1400" smtClean="0"/>
              <a:t> TM</a:t>
            </a:r>
            <a:endParaRPr lang="en-US" sz="1800" smtClean="0"/>
          </a:p>
        </p:txBody>
      </p:sp>
      <p:sp>
        <p:nvSpPr>
          <p:cNvPr id="9219" name="Rectangle 3"/>
          <p:cNvSpPr>
            <a:spLocks noGrp="1" noChangeArrowheads="1"/>
          </p:cNvSpPr>
          <p:nvPr>
            <p:ph type="body" idx="1"/>
          </p:nvPr>
        </p:nvSpPr>
        <p:spPr>
          <a:xfrm>
            <a:off x="457200" y="1600200"/>
            <a:ext cx="8229600" cy="4953000"/>
          </a:xfrm>
        </p:spPr>
        <p:txBody>
          <a:bodyPr/>
          <a:lstStyle/>
          <a:p>
            <a:pPr eaLnBrk="1" hangingPunct="1">
              <a:lnSpc>
                <a:spcPct val="90000"/>
              </a:lnSpc>
            </a:pPr>
            <a:r>
              <a:rPr lang="en-US" sz="2800" dirty="0" smtClean="0">
                <a:solidFill>
                  <a:srgbClr val="FFFF00"/>
                </a:solidFill>
              </a:rPr>
              <a:t>Me:</a:t>
            </a:r>
            <a:r>
              <a:rPr lang="en-US" sz="2800" dirty="0" smtClean="0"/>
              <a:t> </a:t>
            </a:r>
            <a:r>
              <a:rPr lang="en-US" sz="2800" dirty="0" smtClean="0">
                <a:solidFill>
                  <a:srgbClr val="00FF00"/>
                </a:solidFill>
              </a:rPr>
              <a:t>Trust,</a:t>
            </a:r>
            <a:r>
              <a:rPr lang="en-US" sz="2800" dirty="0" smtClean="0"/>
              <a:t> </a:t>
            </a:r>
            <a:r>
              <a:rPr lang="en-US" sz="2800" dirty="0" smtClean="0">
                <a:solidFill>
                  <a:srgbClr val="00FF00"/>
                </a:solidFill>
              </a:rPr>
              <a:t>Leadership Skills</a:t>
            </a:r>
            <a:r>
              <a:rPr lang="en-US" sz="2800" dirty="0" smtClean="0"/>
              <a:t>, Sharpen the Saw</a:t>
            </a:r>
          </a:p>
          <a:p>
            <a:pPr eaLnBrk="1" hangingPunct="1">
              <a:lnSpc>
                <a:spcPct val="90000"/>
              </a:lnSpc>
            </a:pPr>
            <a:r>
              <a:rPr lang="en-US" sz="2800" dirty="0">
                <a:solidFill>
                  <a:srgbClr val="FFFF00"/>
                </a:solidFill>
              </a:rPr>
              <a:t>Marshall: </a:t>
            </a:r>
            <a:r>
              <a:rPr lang="en-US" sz="2800" dirty="0">
                <a:solidFill>
                  <a:srgbClr val="00FF00"/>
                </a:solidFill>
              </a:rPr>
              <a:t>Urgency-Opportunity, </a:t>
            </a:r>
            <a:r>
              <a:rPr lang="en-US" sz="2800" dirty="0"/>
              <a:t>Focus, Bright spots, </a:t>
            </a:r>
            <a:r>
              <a:rPr lang="en-US" sz="2800" dirty="0">
                <a:solidFill>
                  <a:srgbClr val="00FF00"/>
                </a:solidFill>
              </a:rPr>
              <a:t>Coalitions</a:t>
            </a:r>
            <a:r>
              <a:rPr lang="en-US" sz="2800" dirty="0"/>
              <a:t>/Networks</a:t>
            </a:r>
          </a:p>
          <a:p>
            <a:pPr eaLnBrk="1" hangingPunct="1">
              <a:lnSpc>
                <a:spcPct val="90000"/>
              </a:lnSpc>
            </a:pPr>
            <a:r>
              <a:rPr lang="en-US" sz="2800" dirty="0" smtClean="0">
                <a:solidFill>
                  <a:srgbClr val="FFFF00"/>
                </a:solidFill>
              </a:rPr>
              <a:t>Map:</a:t>
            </a:r>
            <a:r>
              <a:rPr lang="en-US" sz="2800" dirty="0" smtClean="0"/>
              <a:t> </a:t>
            </a:r>
            <a:r>
              <a:rPr lang="en-US" sz="2800" dirty="0" smtClean="0">
                <a:solidFill>
                  <a:srgbClr val="00FF00"/>
                </a:solidFill>
              </a:rPr>
              <a:t>Political Terrain </a:t>
            </a:r>
            <a:r>
              <a:rPr lang="en-US" sz="2800" dirty="0" smtClean="0"/>
              <a:t>(Stakeholders), Disruptive Technologies,</a:t>
            </a:r>
          </a:p>
          <a:p>
            <a:pPr eaLnBrk="1" hangingPunct="1">
              <a:lnSpc>
                <a:spcPct val="90000"/>
              </a:lnSpc>
            </a:pPr>
            <a:r>
              <a:rPr lang="en-US" sz="2800" dirty="0" smtClean="0">
                <a:solidFill>
                  <a:srgbClr val="FFFF00"/>
                </a:solidFill>
              </a:rPr>
              <a:t>Message:</a:t>
            </a:r>
            <a:r>
              <a:rPr lang="en-US" sz="2800" dirty="0" smtClean="0"/>
              <a:t> </a:t>
            </a:r>
            <a:r>
              <a:rPr lang="en-US" sz="2800" dirty="0" smtClean="0">
                <a:solidFill>
                  <a:srgbClr val="00FF00"/>
                </a:solidFill>
              </a:rPr>
              <a:t>Vision, Values</a:t>
            </a:r>
          </a:p>
          <a:p>
            <a:pPr eaLnBrk="1" hangingPunct="1">
              <a:lnSpc>
                <a:spcPct val="90000"/>
              </a:lnSpc>
            </a:pPr>
            <a:r>
              <a:rPr lang="en-US" sz="2800" dirty="0" smtClean="0">
                <a:solidFill>
                  <a:srgbClr val="FFFF00"/>
                </a:solidFill>
              </a:rPr>
              <a:t>Motivate:</a:t>
            </a:r>
            <a:r>
              <a:rPr lang="en-US" sz="2800" dirty="0" smtClean="0"/>
              <a:t> Communicate with the </a:t>
            </a:r>
            <a:r>
              <a:rPr lang="en-US" sz="2800" dirty="0" smtClean="0">
                <a:solidFill>
                  <a:srgbClr val="00FF00"/>
                </a:solidFill>
              </a:rPr>
              <a:t>Elephant</a:t>
            </a:r>
            <a:r>
              <a:rPr lang="en-US" sz="2800" dirty="0" smtClean="0"/>
              <a:t> &amp; </a:t>
            </a:r>
            <a:r>
              <a:rPr lang="en-US" sz="2800" dirty="0" smtClean="0">
                <a:solidFill>
                  <a:srgbClr val="00FF00"/>
                </a:solidFill>
              </a:rPr>
              <a:t>Rider, Path</a:t>
            </a:r>
            <a:r>
              <a:rPr lang="en-US" sz="2800" dirty="0" smtClean="0"/>
              <a:t>, Small Wins</a:t>
            </a:r>
          </a:p>
          <a:p>
            <a:pPr eaLnBrk="1" hangingPunct="1">
              <a:lnSpc>
                <a:spcPct val="90000"/>
              </a:lnSpc>
            </a:pPr>
            <a:r>
              <a:rPr lang="en-US" sz="2800" dirty="0" smtClean="0">
                <a:solidFill>
                  <a:srgbClr val="FFFF00"/>
                </a:solidFill>
              </a:rPr>
              <a:t>Manage:</a:t>
            </a:r>
            <a:r>
              <a:rPr lang="en-US" sz="2800" dirty="0" smtClean="0"/>
              <a:t> Clear Hurdles, </a:t>
            </a:r>
            <a:r>
              <a:rPr lang="en-US" sz="2800" dirty="0" smtClean="0">
                <a:solidFill>
                  <a:srgbClr val="00FF00"/>
                </a:solidFill>
              </a:rPr>
              <a:t>Overcome Resistance</a:t>
            </a:r>
            <a:r>
              <a:rPr lang="en-US" sz="2800" dirty="0" smtClean="0"/>
              <a:t>, Keep an eye out for </a:t>
            </a:r>
            <a:r>
              <a:rPr lang="en-US" sz="2800" dirty="0" smtClean="0">
                <a:solidFill>
                  <a:srgbClr val="00FF00"/>
                </a:solidFill>
              </a:rPr>
              <a:t>Grendel’s Mother</a:t>
            </a:r>
          </a:p>
          <a:p>
            <a:pPr eaLnBrk="1" hangingPunct="1">
              <a:lnSpc>
                <a:spcPct val="90000"/>
              </a:lnSpc>
            </a:pPr>
            <a:endParaRPr lang="en-US" sz="2800" dirty="0" smtClean="0"/>
          </a:p>
          <a:p>
            <a:pPr eaLnBrk="1" hangingPunct="1">
              <a:lnSpc>
                <a:spcPct val="90000"/>
              </a:lnSpc>
            </a:pPr>
            <a:endParaRPr lang="en-US" sz="2800" dirty="0" smtClean="0"/>
          </a:p>
        </p:txBody>
      </p:sp>
    </p:spTree>
    <p:extLst>
      <p:ext uri="{BB962C8B-B14F-4D97-AF65-F5344CB8AC3E}">
        <p14:creationId xmlns:p14="http://schemas.microsoft.com/office/powerpoint/2010/main" val="2630925809"/>
      </p:ext>
    </p:extLst>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28600" y="274638"/>
            <a:ext cx="8686800" cy="1143000"/>
          </a:xfrm>
        </p:spPr>
        <p:txBody>
          <a:bodyPr/>
          <a:lstStyle/>
          <a:p>
            <a:r>
              <a:rPr lang="en-US" dirty="0" smtClean="0"/>
              <a:t>What </a:t>
            </a:r>
            <a:r>
              <a:rPr lang="en-US" dirty="0"/>
              <a:t>is organizational change?</a:t>
            </a:r>
          </a:p>
        </p:txBody>
      </p:sp>
      <p:sp>
        <p:nvSpPr>
          <p:cNvPr id="84995" name="Rectangle 3"/>
          <p:cNvSpPr>
            <a:spLocks noGrp="1" noChangeArrowheads="1"/>
          </p:cNvSpPr>
          <p:nvPr>
            <p:ph type="body" idx="1"/>
          </p:nvPr>
        </p:nvSpPr>
        <p:spPr>
          <a:xfrm>
            <a:off x="685800" y="1524000"/>
            <a:ext cx="8229600" cy="4495800"/>
          </a:xfrm>
        </p:spPr>
        <p:txBody>
          <a:bodyPr/>
          <a:lstStyle/>
          <a:p>
            <a:pPr algn="ctr">
              <a:buFontTx/>
              <a:buNone/>
            </a:pPr>
            <a:endParaRPr lang="en-US" dirty="0"/>
          </a:p>
          <a:p>
            <a:r>
              <a:rPr lang="en-US" b="1" dirty="0"/>
              <a:t>Organizational change</a:t>
            </a:r>
            <a:r>
              <a:rPr lang="en-US" dirty="0"/>
              <a:t> occurs when an organization </a:t>
            </a:r>
            <a:r>
              <a:rPr lang="en-US" sz="3600" b="1" dirty="0">
                <a:solidFill>
                  <a:srgbClr val="FFFF00"/>
                </a:solidFill>
              </a:rPr>
              <a:t>restructures resources</a:t>
            </a:r>
            <a:r>
              <a:rPr lang="en-US" sz="3600" dirty="0">
                <a:solidFill>
                  <a:srgbClr val="FFFF00"/>
                </a:solidFill>
              </a:rPr>
              <a:t> </a:t>
            </a:r>
            <a:r>
              <a:rPr lang="en-US" dirty="0"/>
              <a:t>to create value and improve effectiveness. </a:t>
            </a:r>
          </a:p>
        </p:txBody>
      </p:sp>
      <p:pic>
        <p:nvPicPr>
          <p:cNvPr id="1026" name="Picture 2" descr="C:\Users\bwright\Desktop\banner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693778"/>
            <a:ext cx="4930923" cy="1546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23561"/>
      </p:ext>
    </p:extLst>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descr="Rectangle: Click to edit Master text styles&#10;Second level&#10;Third level&#10;Fourth level&#10;Fifth level"/>
          <p:cNvSpPr>
            <a:spLocks noGrp="1" noChangeArrowheads="1"/>
          </p:cNvSpPr>
          <p:nvPr>
            <p:ph sz="half" idx="1"/>
          </p:nvPr>
        </p:nvSpPr>
        <p:spPr>
          <a:xfrm>
            <a:off x="628650" y="1989429"/>
            <a:ext cx="3886200" cy="3500543"/>
          </a:xfrm>
        </p:spPr>
        <p:txBody>
          <a:bodyPr>
            <a:normAutofit fontScale="92500" lnSpcReduction="10000"/>
          </a:bodyPr>
          <a:lstStyle/>
          <a:p>
            <a:pPr>
              <a:lnSpc>
                <a:spcPct val="90000"/>
              </a:lnSpc>
            </a:pPr>
            <a:r>
              <a:rPr lang="en-US" dirty="0"/>
              <a:t>A recent study n=309</a:t>
            </a:r>
          </a:p>
          <a:p>
            <a:pPr>
              <a:lnSpc>
                <a:spcPct val="90000"/>
              </a:lnSpc>
            </a:pPr>
            <a:r>
              <a:rPr lang="en-US" dirty="0"/>
              <a:t>HRM executives</a:t>
            </a:r>
          </a:p>
          <a:p>
            <a:pPr>
              <a:lnSpc>
                <a:spcPct val="90000"/>
              </a:lnSpc>
            </a:pPr>
            <a:r>
              <a:rPr lang="en-US" dirty="0"/>
              <a:t>100% were going through </a:t>
            </a:r>
            <a:r>
              <a:rPr lang="en-US" dirty="0" smtClean="0"/>
              <a:t>change </a:t>
            </a:r>
          </a:p>
          <a:p>
            <a:pPr lvl="1"/>
            <a:r>
              <a:rPr lang="en-US" dirty="0" smtClean="0"/>
              <a:t>merger</a:t>
            </a:r>
            <a:r>
              <a:rPr lang="en-US" dirty="0"/>
              <a:t>, </a:t>
            </a:r>
            <a:endParaRPr lang="en-US" dirty="0" smtClean="0"/>
          </a:p>
          <a:p>
            <a:pPr lvl="1"/>
            <a:r>
              <a:rPr lang="en-US" dirty="0" smtClean="0"/>
              <a:t>acquisition</a:t>
            </a:r>
            <a:r>
              <a:rPr lang="en-US" dirty="0"/>
              <a:t>, </a:t>
            </a:r>
            <a:endParaRPr lang="en-US" dirty="0" smtClean="0"/>
          </a:p>
          <a:p>
            <a:pPr lvl="1"/>
            <a:r>
              <a:rPr lang="en-US" dirty="0" smtClean="0"/>
              <a:t>divestiture</a:t>
            </a:r>
            <a:r>
              <a:rPr lang="en-US" dirty="0"/>
              <a:t>, </a:t>
            </a:r>
            <a:endParaRPr lang="en-US" dirty="0" smtClean="0"/>
          </a:p>
          <a:p>
            <a:pPr lvl="1"/>
            <a:r>
              <a:rPr lang="en-US" dirty="0" smtClean="0"/>
              <a:t>global </a:t>
            </a:r>
            <a:r>
              <a:rPr lang="en-US" dirty="0"/>
              <a:t>competition, </a:t>
            </a:r>
            <a:endParaRPr lang="en-US" dirty="0" smtClean="0"/>
          </a:p>
          <a:p>
            <a:pPr lvl="1"/>
            <a:r>
              <a:rPr lang="en-US" dirty="0" smtClean="0"/>
              <a:t>restructuring</a:t>
            </a:r>
            <a:endParaRPr lang="en-US" dirty="0"/>
          </a:p>
        </p:txBody>
      </p:sp>
      <p:sp>
        <p:nvSpPr>
          <p:cNvPr id="116738" name="Rectangle 2"/>
          <p:cNvSpPr>
            <a:spLocks noGrp="1" noChangeArrowheads="1"/>
          </p:cNvSpPr>
          <p:nvPr>
            <p:ph type="title"/>
          </p:nvPr>
        </p:nvSpPr>
        <p:spPr/>
        <p:txBody>
          <a:bodyPr/>
          <a:lstStyle/>
          <a:p>
            <a:r>
              <a:rPr lang="en-US" dirty="0"/>
              <a:t>Change </a:t>
            </a:r>
            <a:r>
              <a:rPr lang="en-US" dirty="0" err="1" smtClean="0"/>
              <a:t>Prevelance</a:t>
            </a:r>
            <a:endParaRPr lang="en-US" dirty="0"/>
          </a:p>
        </p:txBody>
      </p:sp>
      <p:pic>
        <p:nvPicPr>
          <p:cNvPr id="6" name="Content Placeholder 5"/>
          <p:cNvPicPr>
            <a:picLocks noGrp="1" noChangeAspect="1"/>
          </p:cNvPicPr>
          <p:nvPr>
            <p:ph sz="half" idx="2"/>
          </p:nvPr>
        </p:nvPicPr>
        <p:blipFill>
          <a:blip r:embed="rId3"/>
          <a:stretch>
            <a:fillRect/>
          </a:stretch>
        </p:blipFill>
        <p:spPr>
          <a:xfrm>
            <a:off x="4899808" y="2048322"/>
            <a:ext cx="3427184" cy="2435104"/>
          </a:xfrm>
          <a:prstGeom prst="rect">
            <a:avLst/>
          </a:prstGeom>
        </p:spPr>
      </p:pic>
    </p:spTree>
    <p:extLst>
      <p:ext uri="{BB962C8B-B14F-4D97-AF65-F5344CB8AC3E}">
        <p14:creationId xmlns:p14="http://schemas.microsoft.com/office/powerpoint/2010/main" val="774846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a:t>Types of </a:t>
            </a:r>
            <a:r>
              <a:rPr lang="en-CA" dirty="0" smtClean="0"/>
              <a:t>Change … </a:t>
            </a:r>
            <a:br>
              <a:rPr lang="en-CA" dirty="0" smtClean="0"/>
            </a:br>
            <a:r>
              <a:rPr lang="en-CA" dirty="0" smtClean="0"/>
              <a:t>			</a:t>
            </a:r>
            <a:endParaRPr lang="en-US" dirty="0"/>
          </a:p>
        </p:txBody>
      </p:sp>
      <p:sp>
        <p:nvSpPr>
          <p:cNvPr id="4" name="Content Placeholder 3"/>
          <p:cNvSpPr>
            <a:spLocks noGrp="1"/>
          </p:cNvSpPr>
          <p:nvPr>
            <p:ph sz="half" idx="1"/>
          </p:nvPr>
        </p:nvSpPr>
        <p:spPr>
          <a:xfrm>
            <a:off x="457200" y="1066800"/>
            <a:ext cx="4038600" cy="4525963"/>
          </a:xfrm>
        </p:spPr>
        <p:txBody>
          <a:bodyPr>
            <a:normAutofit lnSpcReduction="10000"/>
          </a:bodyPr>
          <a:lstStyle/>
          <a:p>
            <a:pPr marL="0" indent="0">
              <a:buNone/>
            </a:pPr>
            <a:r>
              <a:rPr lang="en-CA" dirty="0"/>
              <a:t>Radical change</a:t>
            </a:r>
          </a:p>
          <a:p>
            <a:r>
              <a:rPr lang="en-CA" dirty="0"/>
              <a:t>Revolutionary change</a:t>
            </a:r>
          </a:p>
          <a:p>
            <a:r>
              <a:rPr lang="en-CA" dirty="0"/>
              <a:t>Crisis situation</a:t>
            </a:r>
          </a:p>
          <a:p>
            <a:r>
              <a:rPr lang="en-CA" dirty="0"/>
              <a:t>Top down</a:t>
            </a:r>
          </a:p>
          <a:p>
            <a:r>
              <a:rPr lang="en-CA" dirty="0"/>
              <a:t>Rare</a:t>
            </a:r>
          </a:p>
          <a:p>
            <a:r>
              <a:rPr lang="en-CA" dirty="0" smtClean="0"/>
              <a:t>Episodic</a:t>
            </a:r>
          </a:p>
          <a:p>
            <a:pPr>
              <a:lnSpc>
                <a:spcPct val="100000"/>
              </a:lnSpc>
            </a:pPr>
            <a:r>
              <a:rPr lang="en-CA" dirty="0" smtClean="0">
                <a:solidFill>
                  <a:srgbClr val="FFFF00"/>
                </a:solidFill>
              </a:rPr>
              <a:t>Kaikaku</a:t>
            </a:r>
            <a:endParaRPr lang="en-CA" dirty="0">
              <a:solidFill>
                <a:srgbClr val="FFFF00"/>
              </a:solidFill>
            </a:endParaRPr>
          </a:p>
          <a:p>
            <a:pPr lvl="1"/>
            <a:r>
              <a:rPr lang="en-CA" dirty="0" smtClean="0"/>
              <a:t>Examples</a:t>
            </a:r>
            <a:r>
              <a:rPr lang="en-CA" dirty="0"/>
              <a:t>: M&amp;As, restructurings, change of leadership</a:t>
            </a:r>
            <a:endParaRPr lang="en-US" dirty="0"/>
          </a:p>
        </p:txBody>
      </p:sp>
      <p:sp>
        <p:nvSpPr>
          <p:cNvPr id="5" name="Content Placeholder 4"/>
          <p:cNvSpPr>
            <a:spLocks noGrp="1"/>
          </p:cNvSpPr>
          <p:nvPr>
            <p:ph sz="half" idx="2"/>
          </p:nvPr>
        </p:nvSpPr>
        <p:spPr>
          <a:xfrm>
            <a:off x="4648200" y="1066799"/>
            <a:ext cx="4038600" cy="4525963"/>
          </a:xfrm>
        </p:spPr>
        <p:txBody>
          <a:bodyPr>
            <a:normAutofit lnSpcReduction="10000"/>
          </a:bodyPr>
          <a:lstStyle/>
          <a:p>
            <a:pPr marL="0" indent="0">
              <a:buNone/>
            </a:pPr>
            <a:r>
              <a:rPr lang="en-CA" dirty="0"/>
              <a:t>Emergent change</a:t>
            </a:r>
          </a:p>
          <a:p>
            <a:r>
              <a:rPr lang="en-CA" dirty="0"/>
              <a:t>Organic change</a:t>
            </a:r>
          </a:p>
          <a:p>
            <a:r>
              <a:rPr lang="en-CA" dirty="0"/>
              <a:t>Part of daily life</a:t>
            </a:r>
          </a:p>
          <a:p>
            <a:r>
              <a:rPr lang="en-CA" dirty="0"/>
              <a:t>Bottom up</a:t>
            </a:r>
          </a:p>
          <a:p>
            <a:r>
              <a:rPr lang="en-CA" dirty="0"/>
              <a:t>Frequent</a:t>
            </a:r>
          </a:p>
          <a:p>
            <a:r>
              <a:rPr lang="en-CA" dirty="0" smtClean="0"/>
              <a:t>Continuous</a:t>
            </a:r>
          </a:p>
          <a:p>
            <a:r>
              <a:rPr lang="en-CA" dirty="0" smtClean="0">
                <a:solidFill>
                  <a:srgbClr val="FFFF00"/>
                </a:solidFill>
              </a:rPr>
              <a:t>Kaizen</a:t>
            </a:r>
            <a:endParaRPr lang="en-CA" dirty="0">
              <a:solidFill>
                <a:srgbClr val="FFFF00"/>
              </a:solidFill>
            </a:endParaRPr>
          </a:p>
          <a:p>
            <a:pPr lvl="1"/>
            <a:r>
              <a:rPr lang="en-CA" dirty="0" smtClean="0"/>
              <a:t>Examples</a:t>
            </a:r>
            <a:r>
              <a:rPr lang="en-CA" dirty="0"/>
              <a:t>: project work, changing values</a:t>
            </a:r>
            <a:endParaRPr lang="en-US" dirty="0"/>
          </a:p>
        </p:txBody>
      </p:sp>
      <p:pic>
        <p:nvPicPr>
          <p:cNvPr id="3" name="Picture 2"/>
          <p:cNvPicPr>
            <a:picLocks noChangeAspect="1"/>
          </p:cNvPicPr>
          <p:nvPr/>
        </p:nvPicPr>
        <p:blipFill>
          <a:blip r:embed="rId3"/>
          <a:stretch>
            <a:fillRect/>
          </a:stretch>
        </p:blipFill>
        <p:spPr>
          <a:xfrm>
            <a:off x="3238500" y="5252645"/>
            <a:ext cx="2819400" cy="1587938"/>
          </a:xfrm>
          <a:prstGeom prst="rect">
            <a:avLst/>
          </a:prstGeom>
        </p:spPr>
      </p:pic>
    </p:spTree>
    <p:extLst>
      <p:ext uri="{BB962C8B-B14F-4D97-AF65-F5344CB8AC3E}">
        <p14:creationId xmlns:p14="http://schemas.microsoft.com/office/powerpoint/2010/main" val="2437033892"/>
      </p:ext>
    </p:extLst>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49"/>
            <a:ext cx="8229600" cy="1143000"/>
          </a:xfrm>
        </p:spPr>
        <p:txBody>
          <a:bodyPr/>
          <a:lstStyle/>
          <a:p>
            <a:r>
              <a:rPr lang="en-US" dirty="0" smtClean="0"/>
              <a:t>Discussion</a:t>
            </a:r>
            <a:endParaRPr lang="en-US" dirty="0"/>
          </a:p>
        </p:txBody>
      </p:sp>
      <p:sp>
        <p:nvSpPr>
          <p:cNvPr id="3" name="Content Placeholder 2"/>
          <p:cNvSpPr>
            <a:spLocks noGrp="1"/>
          </p:cNvSpPr>
          <p:nvPr>
            <p:ph sz="half" idx="1"/>
          </p:nvPr>
        </p:nvSpPr>
        <p:spPr>
          <a:xfrm>
            <a:off x="152400" y="1066800"/>
            <a:ext cx="8915400" cy="4525963"/>
          </a:xfrm>
        </p:spPr>
        <p:txBody>
          <a:bodyPr/>
          <a:lstStyle/>
          <a:p>
            <a:r>
              <a:rPr lang="en-US" dirty="0" smtClean="0"/>
              <a:t>A colleague has just been asked to lead a major initiative.   </a:t>
            </a:r>
          </a:p>
          <a:p>
            <a:r>
              <a:rPr lang="en-US" dirty="0" smtClean="0"/>
              <a:t>S/He has turned to you for advice.</a:t>
            </a:r>
          </a:p>
          <a:p>
            <a:r>
              <a:rPr lang="en-US" dirty="0" smtClean="0"/>
              <a:t>Share your stories and distill into change lessons learned.</a:t>
            </a:r>
          </a:p>
          <a:p>
            <a:r>
              <a:rPr lang="en-US" dirty="0" smtClean="0"/>
              <a:t>Two / Five / Three  </a:t>
            </a:r>
            <a:endParaRPr lang="en-US" dirty="0"/>
          </a:p>
        </p:txBody>
      </p:sp>
      <p:pic>
        <p:nvPicPr>
          <p:cNvPr id="5" name="Picture 4"/>
          <p:cNvPicPr>
            <a:picLocks noChangeAspect="1"/>
          </p:cNvPicPr>
          <p:nvPr/>
        </p:nvPicPr>
        <p:blipFill>
          <a:blip r:embed="rId2"/>
          <a:stretch>
            <a:fillRect/>
          </a:stretch>
        </p:blipFill>
        <p:spPr>
          <a:xfrm>
            <a:off x="1762125" y="4114800"/>
            <a:ext cx="5619750" cy="3162300"/>
          </a:xfrm>
          <a:prstGeom prst="rect">
            <a:avLst/>
          </a:prstGeom>
        </p:spPr>
      </p:pic>
    </p:spTree>
    <p:extLst>
      <p:ext uri="{BB962C8B-B14F-4D97-AF65-F5344CB8AC3E}">
        <p14:creationId xmlns:p14="http://schemas.microsoft.com/office/powerpoint/2010/main" val="1085264471"/>
      </p:ext>
    </p:extLst>
  </p:cSld>
  <p:clrMapOvr>
    <a:masterClrMapping/>
  </p:clrMapOvr>
  <p:transition>
    <p:random/>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35855</TotalTime>
  <Words>2477</Words>
  <Application>Microsoft Office PowerPoint</Application>
  <PresentationFormat>On-screen Show (4:3)</PresentationFormat>
  <Paragraphs>372</Paragraphs>
  <Slides>54</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Calibri</vt:lpstr>
      <vt:lpstr>Tahoma</vt:lpstr>
      <vt:lpstr>Trebuchet MS</vt:lpstr>
      <vt:lpstr>Wingdings</vt:lpstr>
      <vt:lpstr>Default Design</vt:lpstr>
      <vt:lpstr>(Successfully) Enacting Organizational Change</vt:lpstr>
      <vt:lpstr>Check-In</vt:lpstr>
      <vt:lpstr>Who are you now?</vt:lpstr>
      <vt:lpstr>Innovation</vt:lpstr>
      <vt:lpstr>Challenge of Change</vt:lpstr>
      <vt:lpstr>What is organizational change?</vt:lpstr>
      <vt:lpstr>Change Prevelance</vt:lpstr>
      <vt:lpstr>Types of Change …     </vt:lpstr>
      <vt:lpstr>Discussion</vt:lpstr>
      <vt:lpstr>Change Models</vt:lpstr>
      <vt:lpstr>The Medicine Wheel -  A Tool for Change</vt:lpstr>
      <vt:lpstr>McKinsey / Waterman &amp; Peters’ 7S Framework</vt:lpstr>
      <vt:lpstr>Elements of 7S Framework</vt:lpstr>
      <vt:lpstr>Lewin’s Three Step Change Model</vt:lpstr>
      <vt:lpstr>Kotter’s Eight Step Leading Change Model</vt:lpstr>
      <vt:lpstr>Live Case</vt:lpstr>
      <vt:lpstr>The (w)Right Change Model  TM</vt:lpstr>
      <vt:lpstr>2) Marshall: Urgency - Opportunity</vt:lpstr>
      <vt:lpstr>2) Marshall:  Create a Powerful Coalition</vt:lpstr>
      <vt:lpstr>3) MAP: Forces of Change </vt:lpstr>
      <vt:lpstr>3) MAP: Force Field Analysis Kurt Lewin</vt:lpstr>
      <vt:lpstr>Lewin’s Force Field Steps</vt:lpstr>
      <vt:lpstr>Reflection Time</vt:lpstr>
      <vt:lpstr>4) Message: Inspire a Shared Vision</vt:lpstr>
      <vt:lpstr> Vision: on a clear day you can see forever</vt:lpstr>
      <vt:lpstr>Strategic Visioning</vt:lpstr>
      <vt:lpstr>Vision: Cheering About Key Values</vt:lpstr>
      <vt:lpstr>Enlist Others Develop a shared sense of destiny </vt:lpstr>
      <vt:lpstr>Language of Change Leaders:  Enlist Others</vt:lpstr>
      <vt:lpstr>Power of Emotional Appeals</vt:lpstr>
      <vt:lpstr>And now for something …</vt:lpstr>
      <vt:lpstr>5 Motivate: </vt:lpstr>
      <vt:lpstr>Direct the Rider analytical / rational</vt:lpstr>
      <vt:lpstr>Direct the Elephant:  Putting Feelings First</vt:lpstr>
      <vt:lpstr>Shape the Path</vt:lpstr>
      <vt:lpstr>Commercial Break</vt:lpstr>
      <vt:lpstr>Exploring personal readiness for Change </vt:lpstr>
      <vt:lpstr>Examples</vt:lpstr>
      <vt:lpstr>Individual Reactions to Change</vt:lpstr>
      <vt:lpstr>Individual Reactions</vt:lpstr>
      <vt:lpstr>6) Manage: Cynicism about Change </vt:lpstr>
      <vt:lpstr>Random Reminders and Insights …</vt:lpstr>
      <vt:lpstr>Additional …</vt:lpstr>
      <vt:lpstr>Communication: Barrett</vt:lpstr>
      <vt:lpstr>Reflection Questions</vt:lpstr>
      <vt:lpstr>Now the edgy stuff</vt:lpstr>
      <vt:lpstr>Tipping Point Leadership Kim and Mauborgne HBR, 2003</vt:lpstr>
      <vt:lpstr>Tipping Point Leadership</vt:lpstr>
      <vt:lpstr>Tipping Point Leadership </vt:lpstr>
      <vt:lpstr>Tipping Point Leadership</vt:lpstr>
      <vt:lpstr>Grendel’s Mother (Beowulf)</vt:lpstr>
      <vt:lpstr>Change’s path</vt:lpstr>
      <vt:lpstr>Final Exam …</vt:lpstr>
      <vt:lpstr>The (w)Right Change Model  TM</vt:lpstr>
    </vt:vector>
  </TitlesOfParts>
  <Company>Faculty of Business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wright</dc:creator>
  <cp:lastModifiedBy>Barry Wright</cp:lastModifiedBy>
  <cp:revision>151</cp:revision>
  <cp:lastPrinted>2015-05-11T19:57:31Z</cp:lastPrinted>
  <dcterms:created xsi:type="dcterms:W3CDTF">2008-06-02T15:43:02Z</dcterms:created>
  <dcterms:modified xsi:type="dcterms:W3CDTF">2018-11-21T14:42:43Z</dcterms:modified>
</cp:coreProperties>
</file>