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419" r:id="rId2"/>
    <p:sldId id="397" r:id="rId3"/>
    <p:sldId id="398" r:id="rId4"/>
    <p:sldId id="399" r:id="rId5"/>
    <p:sldId id="400" r:id="rId6"/>
    <p:sldId id="401" r:id="rId7"/>
    <p:sldId id="402" r:id="rId8"/>
    <p:sldId id="403" r:id="rId9"/>
    <p:sldId id="404" r:id="rId10"/>
    <p:sldId id="406" r:id="rId11"/>
    <p:sldId id="405" r:id="rId12"/>
    <p:sldId id="407" r:id="rId13"/>
    <p:sldId id="408" r:id="rId14"/>
    <p:sldId id="410" r:id="rId15"/>
    <p:sldId id="411" r:id="rId16"/>
    <p:sldId id="412" r:id="rId17"/>
    <p:sldId id="413" r:id="rId18"/>
    <p:sldId id="414" r:id="rId19"/>
    <p:sldId id="415" r:id="rId20"/>
    <p:sldId id="416" r:id="rId21"/>
    <p:sldId id="417" r:id="rId22"/>
    <p:sldId id="41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8BB33-508A-4FF3-AC25-88CE9B38D7ED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D16F7-8642-406E-BAE2-EAC402758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12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178378-4261-4899-8C1F-BB594428CC8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8284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6350"/>
            <a:ext cx="12187767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377 w 5184"/>
                  <a:gd name="T3" fmla="*/ 3159 h 3159"/>
                  <a:gd name="T4" fmla="*/ 5377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80 w 556"/>
                  <a:gd name="T5" fmla="*/ 3159 h 3159"/>
                  <a:gd name="T6" fmla="*/ 580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63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63 w 251"/>
                <a:gd name="T7" fmla="*/ 12 h 12"/>
                <a:gd name="T8" fmla="*/ 263 w 251"/>
                <a:gd name="T9" fmla="*/ 0 h 12"/>
                <a:gd name="T10" fmla="*/ 263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14053 w 251"/>
                <a:gd name="T5" fmla="*/ 12 h 12"/>
                <a:gd name="T6" fmla="*/ 14053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905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905 w 4724"/>
                  <a:gd name="T7" fmla="*/ 12 h 12"/>
                  <a:gd name="T8" fmla="*/ 4905 w 4724"/>
                  <a:gd name="T9" fmla="*/ 0 h 12"/>
                  <a:gd name="T10" fmla="*/ 4905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6248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422400" y="1997076"/>
            <a:ext cx="94488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248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22400" y="3886200"/>
            <a:ext cx="853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44704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A78C1-25A9-4832-B0DE-34C4EB21A3C0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69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E6849-1D07-49F0-9771-F8A5630BE86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66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66200" y="304800"/>
            <a:ext cx="25146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2400" y="304800"/>
            <a:ext cx="73406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D12DB-D5E1-48D5-A5BB-987ECEFAEFE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907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B38BB-318B-4472-97E0-22EF836484B4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798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A98E4-E4F4-4871-85E9-2264051934B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5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66C89-1966-44DE-9E6E-316BC8C3AE5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859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CB228-FD5F-4167-97D5-B98A1BC94384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8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04F93-3203-4886-A49F-02BFF6F02D1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9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76F4A-7B31-48FD-ADAD-76BA4836E93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9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357C0-F2D1-4439-89E0-374614FDA27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6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C0DF4-7F5A-49CC-BA32-9C00A3AE2D8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88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C6ACB-8379-41D4-9032-92213053AFEB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765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CB848-E690-4606-8682-57693CDBCD54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12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6350"/>
            <a:ext cx="12187767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377 w 5184"/>
                <a:gd name="T3" fmla="*/ 3159 h 3159"/>
                <a:gd name="T4" fmla="*/ 5377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80 w 556"/>
                <a:gd name="T5" fmla="*/ 3159 h 3159"/>
                <a:gd name="T6" fmla="*/ 580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smtClean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905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905 w 4724"/>
                  <a:gd name="T7" fmla="*/ 12 h 12"/>
                  <a:gd name="T8" fmla="*/ 4905 w 4724"/>
                  <a:gd name="T9" fmla="*/ 0 h 12"/>
                  <a:gd name="T10" fmla="*/ 4905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45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14053 w 251"/>
                  <a:gd name="T5" fmla="*/ 12 h 12"/>
                  <a:gd name="T6" fmla="*/ 14053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63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63 w 251"/>
                  <a:gd name="T7" fmla="*/ 12 h 12"/>
                  <a:gd name="T8" fmla="*/ 263 w 251"/>
                  <a:gd name="T9" fmla="*/ 0 h 12"/>
                  <a:gd name="T10" fmla="*/ 263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 smtClea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45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6145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304801"/>
            <a:ext cx="10058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5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981200"/>
            <a:ext cx="10058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5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145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145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08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BDC57A-6F09-41C2-8EFF-C3291B28D14C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405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partan.ac.brocku.ca/~bwright/" TargetMode="External"/><Relationship Id="rId2" Type="http://schemas.openxmlformats.org/officeDocument/2006/relationships/hyperlink" Target="mailto:bwright@brocku.c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T11_K0klYo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jpeg"/><Relationship Id="rId18" Type="http://schemas.openxmlformats.org/officeDocument/2006/relationships/image" Target="../media/image15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hyperlink" Target="http://images.google.com/imgres?imgurl=www.bristolenterprise.com/images/PwCsmall.gif&amp;imgrefurl=http://www.bristolenterprise.com/wdp/systems/login/login.asp?%3D&amp;hl=en&amp;h=65&amp;w=192&amp;start=28&amp;prev=/images?q%3DPrice%2BWaterhouse%2Bcooper%26start%3D20%26svnum%3D10%26hl%3Den%26lr%3D%26ie%3DUTF-8%26oe%3DUTF-8%26sa%3DN" TargetMode="External"/><Relationship Id="rId17" Type="http://schemas.openxmlformats.org/officeDocument/2006/relationships/image" Target="../media/image14.jpeg"/><Relationship Id="rId2" Type="http://schemas.openxmlformats.org/officeDocument/2006/relationships/image" Target="../media/image3.jpeg"/><Relationship Id="rId16" Type="http://schemas.openxmlformats.org/officeDocument/2006/relationships/hyperlink" Target="http://images.google.com/imgres?imgurl=www.mallette-mclennan.com/ibc.gif&amp;imgrefurl=http://www.mallette-mclennan.com/liens.html&amp;hl=en&amp;h=50&amp;w=155&amp;start=24&amp;prev=/images?q%3DInsurance%2BBureau%2Bof%2BCanada%26start%3D20%26svnum%3D10%26hl%3Den%26lr%3D%26ie%3DUTF-8%26oe%3DUTF-8%26sa%3DN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11" Type="http://schemas.openxmlformats.org/officeDocument/2006/relationships/image" Target="../media/image11.jpeg"/><Relationship Id="rId5" Type="http://schemas.openxmlformats.org/officeDocument/2006/relationships/image" Target="../media/image6.jpeg"/><Relationship Id="rId15" Type="http://schemas.openxmlformats.org/officeDocument/2006/relationships/image" Target="../media/image13.jpeg"/><Relationship Id="rId10" Type="http://schemas.openxmlformats.org/officeDocument/2006/relationships/hyperlink" Target="http://images.google.com/imgres?imgurl=www.queensfootball.com/images/vanier_logo.gif&amp;imgrefurl=http://www.queensfootball.com/&amp;hl=en&amp;h=110&amp;w=132&amp;start=57&amp;prev=/images?q%3Dvanier%2Bcup%2B%26start%3D40%26svnum%3D10%26hl%3Den%26lr%3D%26ie%3DUTF-8%26oe%3DUTF-8%26sa%3DN" TargetMode="External"/><Relationship Id="rId19" Type="http://schemas.openxmlformats.org/officeDocument/2006/relationships/image" Target="../media/image1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hyperlink" Target="http://images.google.com/imgres?imgurl=members.shaw.ca/mikesgeneralstore/photos2/bank2.jpg&amp;imgrefurl=http://members.shaw.ca/mikesgeneralstore/signs1.htm&amp;hl=en&amp;h=600&amp;w=438&amp;start=73&amp;prev=/images?q%3DBank%2Bof%2BMontreal%26start%3D60%26svnum%3D10%26hl%3Den%26lr%3D%26ie%3DUTF-8%26oe%3DUTF-8%26sa%3DN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0800" y="2130426"/>
            <a:ext cx="7391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MBAB 5P04 </a:t>
            </a:r>
            <a:br>
              <a:rPr lang="en-US" dirty="0" smtClean="0"/>
            </a:br>
            <a:r>
              <a:rPr lang="en-US" sz="3600" dirty="0"/>
              <a:t>Organizational </a:t>
            </a:r>
            <a:r>
              <a:rPr lang="en-US" sz="3600" dirty="0" err="1"/>
              <a:t>Behaviour</a:t>
            </a:r>
            <a:r>
              <a:rPr lang="en-US" sz="3600" dirty="0"/>
              <a:t> &amp; Design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505200"/>
            <a:ext cx="7543800" cy="1752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Barry Wright, PhD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hlinkClick r:id="rId2"/>
              </a:rPr>
              <a:t>bwright@brocku.ca</a:t>
            </a:r>
            <a:endParaRPr lang="en-US" sz="24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(905) 688- 5550 </a:t>
            </a:r>
            <a:r>
              <a:rPr lang="en-US" sz="2400" dirty="0" err="1"/>
              <a:t>ext</a:t>
            </a:r>
            <a:r>
              <a:rPr lang="en-US" sz="2400" dirty="0"/>
              <a:t> 5034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Cairns 209K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hlinkClick r:id="rId3"/>
              </a:rPr>
              <a:t>http://spartan.ac.brocku.ca/~bwright/</a:t>
            </a:r>
            <a:endParaRPr lang="en-US" sz="24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(Barry Wright home page)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82620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Time Functioning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			  	</a:t>
            </a:r>
            <a:r>
              <a:rPr lang="en-US" altLang="en-US" u="sng" dirty="0" smtClean="0"/>
              <a:t>First</a:t>
            </a:r>
            <a:r>
              <a:rPr lang="en-US" altLang="en-US" u="sng" dirty="0"/>
              <a:t>	</a:t>
            </a:r>
            <a:r>
              <a:rPr lang="en-US" altLang="en-US" u="sng" dirty="0" smtClean="0"/>
              <a:t>	Middle	Top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Leading		</a:t>
            </a:r>
            <a:r>
              <a:rPr lang="en-US" altLang="en-US" dirty="0" smtClean="0">
                <a:solidFill>
                  <a:srgbClr val="FFFF00"/>
                </a:solidFill>
              </a:rPr>
              <a:t>51 		36</a:t>
            </a:r>
            <a:r>
              <a:rPr lang="en-US" altLang="en-US" dirty="0" smtClean="0">
                <a:solidFill>
                  <a:srgbClr val="6666FF"/>
                </a:solidFill>
              </a:rPr>
              <a:t>		</a:t>
            </a:r>
            <a:r>
              <a:rPr lang="en-US" altLang="en-US" dirty="0" smtClean="0"/>
              <a:t>22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Organizing	24		</a:t>
            </a:r>
            <a:r>
              <a:rPr lang="en-US" altLang="en-US" dirty="0" smtClean="0">
                <a:solidFill>
                  <a:srgbClr val="FFFF00"/>
                </a:solidFill>
              </a:rPr>
              <a:t>33		36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Planning	15		18		</a:t>
            </a:r>
            <a:r>
              <a:rPr lang="en-US" altLang="en-US" dirty="0" smtClean="0">
                <a:solidFill>
                  <a:srgbClr val="FFFF00"/>
                </a:solidFill>
              </a:rPr>
              <a:t>28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Controlling	10		13		14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Mahoney </a:t>
            </a:r>
            <a:r>
              <a:rPr lang="en-US" altLang="en-US" dirty="0" err="1" smtClean="0"/>
              <a:t>etal</a:t>
            </a:r>
            <a:r>
              <a:rPr lang="en-US" altLang="en-US" dirty="0" smtClean="0"/>
              <a:t>., (1965) The Job(s) of Management.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426941" y="6033486"/>
            <a:ext cx="4511675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Do you think this has changed?</a:t>
            </a:r>
          </a:p>
        </p:txBody>
      </p:sp>
    </p:spTree>
    <p:extLst>
      <p:ext uri="{BB962C8B-B14F-4D97-AF65-F5344CB8AC3E}">
        <p14:creationId xmlns:p14="http://schemas.microsoft.com/office/powerpoint/2010/main" val="35228187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Who are Managers?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Top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Middle				Traditional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First-line				Perspective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Operators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Hierarchy - many layers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H="1">
            <a:off x="3124200" y="2286000"/>
            <a:ext cx="182880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4953000" y="2286000"/>
            <a:ext cx="182880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3124200" y="51816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4648200" y="2819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4191000" y="35052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3733800" y="41910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4581525" y="4306888"/>
            <a:ext cx="819150" cy="831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Line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Staff</a:t>
            </a:r>
          </a:p>
        </p:txBody>
      </p:sp>
    </p:spTree>
    <p:extLst>
      <p:ext uri="{BB962C8B-B14F-4D97-AF65-F5344CB8AC3E}">
        <p14:creationId xmlns:p14="http://schemas.microsoft.com/office/powerpoint/2010/main" val="596258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61413" y="7937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Reflection </a:t>
            </a:r>
            <a:br>
              <a:rPr lang="en-US" sz="4000" dirty="0"/>
            </a:br>
            <a:r>
              <a:rPr lang="en-US" sz="4000" dirty="0">
                <a:solidFill>
                  <a:srgbClr val="FFFF00"/>
                </a:solidFill>
              </a:rPr>
              <a:t>My Best Manager </a:t>
            </a:r>
            <a:br>
              <a:rPr lang="en-US" sz="4000" dirty="0">
                <a:solidFill>
                  <a:srgbClr val="FFFF00"/>
                </a:solidFill>
              </a:rPr>
            </a:b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883243" y="1936750"/>
            <a:ext cx="8977828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List his or her best attributes</a:t>
            </a:r>
          </a:p>
          <a:p>
            <a:pPr eaLnBrk="1" hangingPunct="1"/>
            <a:r>
              <a:rPr lang="en-US" altLang="en-US" dirty="0" smtClean="0"/>
              <a:t>Form a small group and share your list</a:t>
            </a:r>
          </a:p>
          <a:p>
            <a:pPr eaLnBrk="1" hangingPunct="1"/>
            <a:r>
              <a:rPr lang="en-US" altLang="en-US" dirty="0" smtClean="0"/>
              <a:t>Come up with a single list of best attributes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91" y="240805"/>
            <a:ext cx="1876425" cy="2428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810" y="3963254"/>
            <a:ext cx="4372232" cy="24994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1886" y="3882315"/>
            <a:ext cx="3998252" cy="2661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082" y="2957382"/>
            <a:ext cx="2627282" cy="3678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3892" y="181961"/>
            <a:ext cx="19621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037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Essential Managerial Skills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03654" y="2178908"/>
            <a:ext cx="11176000" cy="3513438"/>
          </a:xfr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</p:spPr>
        <p:txBody>
          <a:bodyPr rtlCol="0">
            <a:normAutofit/>
          </a:bodyPr>
          <a:lstStyle/>
          <a:p>
            <a:pPr marL="457200" lvl="1" indent="0"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rgbClr val="FFFF00"/>
                </a:solidFill>
              </a:rPr>
              <a:t>Skill </a:t>
            </a:r>
            <a:r>
              <a:rPr lang="en-US" sz="2400" dirty="0">
                <a:solidFill>
                  <a:srgbClr val="FFFF00"/>
                </a:solidFill>
                <a:cs typeface="Times New Roman" pitchFamily="18" charset="0"/>
              </a:rPr>
              <a:t>— </a:t>
            </a:r>
            <a:r>
              <a:rPr lang="en-US" sz="2400" dirty="0">
                <a:cs typeface="Times New Roman" pitchFamily="18" charset="0"/>
              </a:rPr>
              <a:t>the ability </a:t>
            </a:r>
            <a:r>
              <a:rPr lang="en-US" sz="2400" dirty="0"/>
              <a:t>to translate knowledge into action that results in desired performance.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rgbClr val="FFFF00"/>
                </a:solidFill>
              </a:rPr>
              <a:t>Technical skill </a:t>
            </a:r>
            <a:r>
              <a:rPr lang="en-US" sz="2400" dirty="0">
                <a:cs typeface="Times New Roman" pitchFamily="18" charset="0"/>
              </a:rPr>
              <a:t>— the ability to apply a</a:t>
            </a:r>
            <a:r>
              <a:rPr lang="en-US" sz="2400" dirty="0"/>
              <a:t> special proficiency or expertise to perform particular tasks.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rgbClr val="FFFF00"/>
                </a:solidFill>
              </a:rPr>
              <a:t>Human skill (EQ) </a:t>
            </a:r>
            <a:r>
              <a:rPr lang="en-US" sz="2400" dirty="0">
                <a:cs typeface="Times New Roman" pitchFamily="18" charset="0"/>
              </a:rPr>
              <a:t>— the ability to work well in cooperation</a:t>
            </a:r>
            <a:r>
              <a:rPr lang="en-US" sz="2400" dirty="0"/>
              <a:t> with others.</a:t>
            </a: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400" dirty="0">
                <a:solidFill>
                  <a:srgbClr val="FFFF00"/>
                </a:solidFill>
              </a:rPr>
              <a:t>Conceptual skill </a:t>
            </a:r>
            <a:r>
              <a:rPr lang="en-US" sz="2400" dirty="0">
                <a:cs typeface="Times New Roman" pitchFamily="18" charset="0"/>
              </a:rPr>
              <a:t>— the</a:t>
            </a:r>
            <a:r>
              <a:rPr lang="en-US" sz="2400" dirty="0"/>
              <a:t> ability to think critically and analytically to solve complex problems.</a:t>
            </a:r>
          </a:p>
        </p:txBody>
      </p:sp>
    </p:spTree>
    <p:extLst>
      <p:ext uri="{BB962C8B-B14F-4D97-AF65-F5344CB8AC3E}">
        <p14:creationId xmlns:p14="http://schemas.microsoft.com/office/powerpoint/2010/main" val="3791617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014756" y="41106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Future of Work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701113" y="2242753"/>
            <a:ext cx="9387016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Find </a:t>
            </a:r>
            <a:r>
              <a:rPr lang="en-US" altLang="en-US" dirty="0" smtClean="0">
                <a:hlinkClick r:id="rId2"/>
              </a:rPr>
              <a:t>three</a:t>
            </a:r>
            <a:r>
              <a:rPr lang="en-US" altLang="en-US" dirty="0" smtClean="0"/>
              <a:t> things that are ‘interesting’ to you.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362" y="3056388"/>
            <a:ext cx="5897985" cy="400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65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New Management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354227" y="2038865"/>
            <a:ext cx="6229865" cy="4953000"/>
          </a:xfrm>
        </p:spPr>
        <p:txBody>
          <a:bodyPr/>
          <a:lstStyle/>
          <a:p>
            <a:pPr eaLnBrk="1" hangingPunct="1"/>
            <a:r>
              <a:rPr lang="en-US" altLang="en-US" dirty="0"/>
              <a:t>P</a:t>
            </a:r>
            <a:r>
              <a:rPr lang="en-US" altLang="en-US" dirty="0" smtClean="0"/>
              <a:t>urpose and Values (versus </a:t>
            </a:r>
            <a:r>
              <a:rPr lang="en-US" altLang="en-US" dirty="0"/>
              <a:t>R</a:t>
            </a:r>
            <a:r>
              <a:rPr lang="en-US" altLang="en-US" dirty="0" smtClean="0"/>
              <a:t>ules and Regulations)</a:t>
            </a:r>
          </a:p>
          <a:p>
            <a:pPr eaLnBrk="1" hangingPunct="1"/>
            <a:r>
              <a:rPr lang="en-US" altLang="en-US" dirty="0" smtClean="0"/>
              <a:t>Team based (Smaller Units)</a:t>
            </a:r>
          </a:p>
          <a:p>
            <a:pPr eaLnBrk="1" hangingPunct="1"/>
            <a:r>
              <a:rPr lang="en-US" altLang="en-US" dirty="0" smtClean="0"/>
              <a:t>Empowerment (Flatter structures)</a:t>
            </a:r>
          </a:p>
          <a:p>
            <a:pPr eaLnBrk="1" hangingPunct="1"/>
            <a:r>
              <a:rPr lang="en-US" altLang="en-US" dirty="0" smtClean="0"/>
              <a:t>Self-Leadership</a:t>
            </a:r>
          </a:p>
          <a:p>
            <a:pPr eaLnBrk="1" hangingPunct="1"/>
            <a:r>
              <a:rPr lang="en-US" altLang="en-US" dirty="0" smtClean="0"/>
              <a:t>New power bases (Knowledge based)</a:t>
            </a:r>
          </a:p>
          <a:p>
            <a:pPr eaLnBrk="1" hangingPunct="1"/>
            <a:r>
              <a:rPr lang="en-US" altLang="en-US" dirty="0" smtClean="0"/>
              <a:t>Change Agents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456662" y="-10491"/>
            <a:ext cx="2309820" cy="23098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317" y="423887"/>
            <a:ext cx="1853345" cy="17618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3317" y="2116892"/>
            <a:ext cx="3412899" cy="19601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0653" y="3479960"/>
            <a:ext cx="3051347" cy="1711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9353" y="3810383"/>
            <a:ext cx="2781300" cy="1647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6467" y="5299490"/>
            <a:ext cx="3008790" cy="1558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3565" y="5257634"/>
            <a:ext cx="2239357" cy="223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5849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199" y="589435"/>
            <a:ext cx="9741243" cy="104775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Personal Survival Skills </a:t>
            </a:r>
            <a:r>
              <a:rPr lang="en-US" altLang="en-US" sz="1400" dirty="0"/>
              <a:t>(1.1 Management Smarts)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581663" y="2085332"/>
            <a:ext cx="9564132" cy="4528751"/>
          </a:xfrm>
          <a:solidFill>
            <a:srgbClr val="00B0F0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Mastery – good at something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General – know a lot about a lot of things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			aka Deep Generalist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Contacts – You need to know lots of people (networking)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Entrepreneurship – act like you are running your own business (opportunities)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Love Technology – embrace and utilize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Marketing – promote self, communicate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Passion for renewal – continuous learning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52399" y="141288"/>
            <a:ext cx="18288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Is this you?</a:t>
            </a:r>
          </a:p>
        </p:txBody>
      </p:sp>
    </p:spTree>
    <p:extLst>
      <p:ext uri="{BB962C8B-B14F-4D97-AF65-F5344CB8AC3E}">
        <p14:creationId xmlns:p14="http://schemas.microsoft.com/office/powerpoint/2010/main" val="115895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/>
              <a:t>Who are the </a:t>
            </a:r>
            <a:r>
              <a:rPr lang="en-US" altLang="en-US" sz="4000">
                <a:solidFill>
                  <a:srgbClr val="FF0000"/>
                </a:solidFill>
              </a:rPr>
              <a:t>HOT</a:t>
            </a:r>
            <a:r>
              <a:rPr lang="en-US" altLang="en-US" sz="4000"/>
              <a:t> new companies?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422400" y="2096530"/>
            <a:ext cx="10505989" cy="411480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Small group task – come up with recent success stories (organizations) </a:t>
            </a:r>
          </a:p>
          <a:p>
            <a:pPr eaLnBrk="1" hangingPunct="1"/>
            <a:r>
              <a:rPr lang="en-US" altLang="en-US" dirty="0" smtClean="0"/>
              <a:t>Be prepared to share your group’s thoughts</a:t>
            </a:r>
          </a:p>
          <a:p>
            <a:pPr eaLnBrk="1" hangingPunct="1"/>
            <a:r>
              <a:rPr lang="en-US" altLang="en-US" dirty="0" smtClean="0"/>
              <a:t>What makes them </a:t>
            </a:r>
            <a:r>
              <a:rPr lang="en-US" altLang="en-US" dirty="0" smtClean="0">
                <a:solidFill>
                  <a:srgbClr val="FF0000"/>
                </a:solidFill>
              </a:rPr>
              <a:t>Hot</a:t>
            </a:r>
            <a:r>
              <a:rPr lang="en-US" altLang="en-US" dirty="0" smtClean="0"/>
              <a:t>?  </a:t>
            </a:r>
          </a:p>
          <a:p>
            <a:pPr eaLnBrk="1" hangingPunct="1"/>
            <a:r>
              <a:rPr lang="en-US" altLang="en-US" dirty="0" smtClean="0"/>
              <a:t>Are they sustainable?  (do they have a sustainable competitive advantage?)</a:t>
            </a:r>
          </a:p>
        </p:txBody>
      </p:sp>
    </p:spTree>
    <p:extLst>
      <p:ext uri="{BB962C8B-B14F-4D97-AF65-F5344CB8AC3E}">
        <p14:creationId xmlns:p14="http://schemas.microsoft.com/office/powerpoint/2010/main" val="296875972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Organizations</a:t>
            </a:r>
          </a:p>
        </p:txBody>
      </p:sp>
      <p:pic>
        <p:nvPicPr>
          <p:cNvPr id="2253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355" y="3192004"/>
            <a:ext cx="7874832" cy="3085228"/>
          </a:xfrm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2238633" y="1864200"/>
            <a:ext cx="7086600" cy="120032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As Open systems 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inputs, 		throughputs, 		outputs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159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Organizations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As being Efficient and Effective </a:t>
            </a:r>
            <a:endParaRPr lang="en-US" altLang="en-US" sz="2000" dirty="0"/>
          </a:p>
          <a:p>
            <a:pPr eaLnBrk="1" hangingPunct="1"/>
            <a:endParaRPr lang="en-US" altLang="en-US" sz="2000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18487"/>
            <a:ext cx="9471944" cy="362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5555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Course Objectives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536209" y="1981200"/>
            <a:ext cx="5124450" cy="385603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Understand Extant Management Theories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Appreciate How and When to Apply Them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Experiment and Take Risks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Further Kindle your Passion to Lead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Expand your Personal Managing and Leadership Skill Set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6668015" y="4802660"/>
            <a:ext cx="457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03" y="2296297"/>
            <a:ext cx="5235634" cy="348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309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Mini Case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301578" y="2063578"/>
            <a:ext cx="10179222" cy="4114800"/>
          </a:xfrm>
        </p:spPr>
        <p:txBody>
          <a:bodyPr/>
          <a:lstStyle/>
          <a:p>
            <a:r>
              <a:rPr lang="en-US" altLang="en-US" dirty="0" smtClean="0"/>
              <a:t>You are a highly engaged, new MBA student who wants to make the most out of your next two years at Goodman.</a:t>
            </a:r>
          </a:p>
          <a:p>
            <a:r>
              <a:rPr lang="en-US" altLang="en-US" dirty="0" smtClean="0"/>
              <a:t>Reflecting on insights from today and your previous experiences … plan your exit strategy from the MBA by focusing on the skills/expertise/connections you need to develop while here.</a:t>
            </a:r>
          </a:p>
          <a:p>
            <a:r>
              <a:rPr lang="en-US" altLang="en-US" dirty="0" smtClean="0"/>
              <a:t>What is your plan?</a:t>
            </a:r>
          </a:p>
        </p:txBody>
      </p:sp>
    </p:spTree>
    <p:extLst>
      <p:ext uri="{BB962C8B-B14F-4D97-AF65-F5344CB8AC3E}">
        <p14:creationId xmlns:p14="http://schemas.microsoft.com/office/powerpoint/2010/main" val="389003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Answer Format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Brief Summary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Problem Statement … 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Theories 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Three options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Best + Why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 smtClean="0"/>
              <a:t>Action Plan (30/6/2)</a:t>
            </a:r>
          </a:p>
        </p:txBody>
      </p:sp>
    </p:spTree>
    <p:extLst>
      <p:ext uri="{BB962C8B-B14F-4D97-AF65-F5344CB8AC3E}">
        <p14:creationId xmlns:p14="http://schemas.microsoft.com/office/powerpoint/2010/main" val="307333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809626"/>
            <a:ext cx="8229600" cy="6080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Next Day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35677" y="1892643"/>
            <a:ext cx="10956323" cy="502920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Purchase Texts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Read: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/>
              <a:t>Chapters 1: Dynamic New Workplace;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3200" b="1" dirty="0">
                <a:solidFill>
                  <a:srgbClr val="FFFF00"/>
                </a:solidFill>
              </a:rPr>
              <a:t>Chapter </a:t>
            </a:r>
            <a:r>
              <a:rPr lang="en-US" altLang="en-US" sz="3200" b="1" dirty="0" smtClean="0">
                <a:solidFill>
                  <a:srgbClr val="FFFF00"/>
                </a:solidFill>
              </a:rPr>
              <a:t>17:Team Work (p. 325)</a:t>
            </a:r>
            <a:endParaRPr lang="en-US" altLang="en-US" sz="3200" b="1" dirty="0">
              <a:solidFill>
                <a:srgbClr val="FFFF00"/>
              </a:solidFill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/>
              <a:t>Read Case </a:t>
            </a:r>
            <a:r>
              <a:rPr lang="en-US" altLang="en-US" sz="2000" dirty="0" smtClean="0"/>
              <a:t>p. 404</a:t>
            </a:r>
            <a:endParaRPr lang="en-US" altLang="en-US" sz="2000" dirty="0"/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/>
              <a:t>Be prepared to answer Q 1, 2, 5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Complete: One page summary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Prepare to Form into a Group of FIVE people</a:t>
            </a:r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454" y="5228967"/>
            <a:ext cx="7386638" cy="235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502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How do we learn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2017713"/>
            <a:ext cx="8345488" cy="4114800"/>
          </a:xfrm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>
                <a:solidFill>
                  <a:schemeClr val="tx2"/>
                </a:solidFill>
              </a:rPr>
              <a:t>1) Trial and Error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2) By Watching Others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3) Education</a:t>
            </a: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6629400" y="3200400"/>
            <a:ext cx="3505200" cy="3352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086600" y="38862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Times New Roman" panose="02020603050405020304" pitchFamily="18" charset="0"/>
              </a:rPr>
              <a:t>Job experiences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6781800" y="4191000"/>
            <a:ext cx="16764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V="1">
            <a:off x="8458200" y="4038600"/>
            <a:ext cx="1447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8458200" y="495300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248400" y="52578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     </a:t>
            </a:r>
            <a:r>
              <a:rPr lang="en-US" altLang="en-US" sz="2400" b="1">
                <a:latin typeface="Times New Roman" panose="02020603050405020304" pitchFamily="18" charset="0"/>
              </a:rPr>
              <a:t>Role Models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8537575" y="51816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Training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6019800" y="2819400"/>
            <a:ext cx="1981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8001000" y="2819400"/>
            <a:ext cx="2286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5867400" y="4419600"/>
            <a:ext cx="1371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3962400" y="5562600"/>
            <a:ext cx="24384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V="1">
            <a:off x="6400800" y="5715000"/>
            <a:ext cx="2209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053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Text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638800" y="1524001"/>
            <a:ext cx="4876800" cy="4602163"/>
          </a:xfrm>
        </p:spPr>
        <p:txBody>
          <a:bodyPr/>
          <a:lstStyle/>
          <a:p>
            <a:pPr eaLnBrk="1" hangingPunct="1"/>
            <a:endParaRPr lang="en-US" altLang="en-US" sz="24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b="1" dirty="0" err="1">
                <a:cs typeface="Arial" panose="020B0604020202020204" pitchFamily="34" charset="0"/>
              </a:rPr>
              <a:t>Schermerhorn</a:t>
            </a:r>
            <a:r>
              <a:rPr lang="en-US" altLang="en-US" sz="2400" b="1" dirty="0">
                <a:cs typeface="Arial" panose="020B0604020202020204" pitchFamily="34" charset="0"/>
              </a:rPr>
              <a:t>, </a:t>
            </a:r>
            <a:r>
              <a:rPr lang="en-US" altLang="en-US" sz="2400" b="1" dirty="0" err="1">
                <a:cs typeface="Arial" panose="020B0604020202020204" pitchFamily="34" charset="0"/>
              </a:rPr>
              <a:t>Bachrach</a:t>
            </a:r>
            <a:r>
              <a:rPr lang="en-US" altLang="en-US" sz="2400" b="1" dirty="0">
                <a:cs typeface="Arial" panose="020B0604020202020204" pitchFamily="34" charset="0"/>
              </a:rPr>
              <a:t> and Wright</a:t>
            </a:r>
          </a:p>
          <a:p>
            <a:pPr eaLnBrk="1" hangingPunct="1"/>
            <a:r>
              <a:rPr lang="en-US" altLang="en-US" b="1" dirty="0" smtClean="0">
                <a:cs typeface="Arial" panose="020B0604020202020204" pitchFamily="34" charset="0"/>
              </a:rPr>
              <a:t>FOURTH CANADIAN</a:t>
            </a:r>
            <a:endParaRPr lang="en-US" altLang="en-US" sz="2400" b="1" dirty="0"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US" altLang="en-US" sz="2400" b="1" dirty="0">
                <a:cs typeface="Arial" panose="020B0604020202020204" pitchFamily="34" charset="0"/>
              </a:rPr>
              <a:t>(buy the Wright one)</a:t>
            </a:r>
          </a:p>
          <a:p>
            <a:pPr eaLnBrk="1" hangingPunct="1"/>
            <a:r>
              <a:rPr lang="en-US" altLang="en-US" sz="2400" dirty="0"/>
              <a:t>Other Readings assigned through </a:t>
            </a:r>
            <a:r>
              <a:rPr lang="en-US" altLang="en-US" sz="2400" i="1" dirty="0"/>
              <a:t>ABI inform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67" y="1736726"/>
            <a:ext cx="3816779" cy="487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0645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Assessment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822621" y="2098590"/>
            <a:ext cx="9570308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Individual Assignment	30%	  Case + Answer</a:t>
            </a:r>
          </a:p>
          <a:p>
            <a:pPr eaLnBrk="1" hangingPunct="1"/>
            <a:r>
              <a:rPr lang="en-US" altLang="en-US" dirty="0" smtClean="0"/>
              <a:t>Progress test			20%	  During Class </a:t>
            </a:r>
          </a:p>
          <a:p>
            <a:pPr eaLnBrk="1" hangingPunct="1"/>
            <a:r>
              <a:rPr lang="en-US" altLang="en-US" dirty="0" smtClean="0"/>
              <a:t>Participation			15%	  Each class</a:t>
            </a:r>
          </a:p>
          <a:p>
            <a:pPr eaLnBrk="1" hangingPunct="1"/>
            <a:r>
              <a:rPr lang="en-US" altLang="en-US" dirty="0" smtClean="0"/>
              <a:t>Group Project		35%	  Experiential 								Learning Consulting 							Project</a:t>
            </a:r>
          </a:p>
          <a:p>
            <a:pPr algn="ctr" eaLnBrk="1" hangingPunct="1">
              <a:buFontTx/>
              <a:buNone/>
            </a:pPr>
            <a:r>
              <a:rPr lang="en-US" altLang="en-US" dirty="0" smtClean="0"/>
              <a:t>Questions?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59500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Participation: Starting Next Week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828799" y="2057401"/>
            <a:ext cx="9415849" cy="4525963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Reading Insight and Reflection: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2 Readings insights</a:t>
            </a:r>
            <a:r>
              <a:rPr lang="en-US" dirty="0" smtClean="0"/>
              <a:t> from chapter(s) assigned for the week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 smtClean="0"/>
              <a:t>Highlight the insight / discuss why this point is of interest to you.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 smtClean="0"/>
              <a:t>Relate it to your past personal experience or previous understanding of the issue.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00"/>
                </a:solidFill>
              </a:rPr>
              <a:t>1 Reflection Insight</a:t>
            </a:r>
            <a:r>
              <a:rPr lang="en-US" dirty="0" smtClean="0"/>
              <a:t>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 smtClean="0"/>
              <a:t>pick one of the insight from the previous week’s class and discuss how this interesting point will influence your leadership approach in the future.  Be ACTION oriented.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GB" dirty="0" smtClean="0"/>
              <a:t>One page – typed, handed in at the START of class.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999813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48768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My Background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437314" y="1981200"/>
            <a:ext cx="3697287" cy="4114800"/>
          </a:xfrm>
        </p:spPr>
        <p:txBody>
          <a:bodyPr/>
          <a:lstStyle/>
          <a:p>
            <a:pPr eaLnBrk="1" hangingPunct="1"/>
            <a:endParaRPr lang="en-US" altLang="en-US" sz="2800"/>
          </a:p>
        </p:txBody>
      </p:sp>
      <p:pic>
        <p:nvPicPr>
          <p:cNvPr id="9220" name="Picture 4" descr="BrianSutter05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2971800"/>
            <a:ext cx="931863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Quee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724401"/>
            <a:ext cx="28194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REd De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3200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StF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19600"/>
            <a:ext cx="14414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MMK@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4800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Bro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581400"/>
            <a:ext cx="2895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Sports%20&amp;%20Recreat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90600"/>
            <a:ext cx="1309688" cy="14478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Line 11"/>
          <p:cNvSpPr>
            <a:spLocks noChangeShapeType="1"/>
          </p:cNvSpPr>
          <p:nvPr/>
        </p:nvSpPr>
        <p:spPr bwMode="auto">
          <a:xfrm flipV="1">
            <a:off x="3886200" y="19050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5761038" y="23622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4648200" y="4267200"/>
            <a:ext cx="533400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4876800" y="6248400"/>
            <a:ext cx="762000" cy="76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V="1">
            <a:off x="7010400" y="2971800"/>
            <a:ext cx="533400" cy="11430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8458201" y="3048001"/>
            <a:ext cx="620713" cy="65881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9233" name="Picture 17" descr="butterddomebuildi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66801"/>
            <a:ext cx="14478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4953000" y="15240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9235" name="Picture 19" descr="vanier_logo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2000"/>
            <a:ext cx="7620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20" descr="PwCsmall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91001"/>
            <a:ext cx="14478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21" descr="bank2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334000"/>
            <a:ext cx="6159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22" descr="ibc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3" y="3581401"/>
            <a:ext cx="100965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39" name="Group 23"/>
          <p:cNvGrpSpPr>
            <a:grpSpLocks/>
          </p:cNvGrpSpPr>
          <p:nvPr/>
        </p:nvGrpSpPr>
        <p:grpSpPr bwMode="auto">
          <a:xfrm>
            <a:off x="7620001" y="4343401"/>
            <a:ext cx="485775" cy="369325"/>
            <a:chOff x="0" y="0"/>
            <a:chExt cx="2531" cy="2577"/>
          </a:xfrm>
        </p:grpSpPr>
        <p:sp>
          <p:nvSpPr>
            <p:cNvPr id="9243" name="Rectangle 24"/>
            <p:cNvSpPr>
              <a:spLocks noChangeArrowheads="1"/>
            </p:cNvSpPr>
            <p:nvPr/>
          </p:nvSpPr>
          <p:spPr bwMode="auto">
            <a:xfrm>
              <a:off x="0" y="0"/>
              <a:ext cx="2531" cy="2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44" name="Rectangle 25"/>
            <p:cNvSpPr>
              <a:spLocks noChangeArrowheads="1"/>
            </p:cNvSpPr>
            <p:nvPr/>
          </p:nvSpPr>
          <p:spPr bwMode="auto">
            <a:xfrm>
              <a:off x="0" y="0"/>
              <a:ext cx="2531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  </a:t>
              </a:r>
              <a:r>
                <a:rPr lang="en-US" altLang="en-US" sz="14400">
                  <a:latin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r>
                <a: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rPr>
                <a:t>                  </a:t>
              </a:r>
            </a:p>
          </p:txBody>
        </p:sp>
      </p:grpSp>
      <p:pic>
        <p:nvPicPr>
          <p:cNvPr id="9240" name="Picture 26" descr="Book Jacket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3124201"/>
            <a:ext cx="752475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1" name="Picture 2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346700"/>
            <a:ext cx="201295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8769351" y="4921250"/>
            <a:ext cx="619125" cy="711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924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Get to know your neighbour!</a:t>
            </a:r>
          </a:p>
        </p:txBody>
      </p:sp>
      <p:sp>
        <p:nvSpPr>
          <p:cNvPr id="1024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199" y="1491007"/>
            <a:ext cx="5465975" cy="4114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Partner-up - FORM</a:t>
            </a:r>
          </a:p>
          <a:p>
            <a:pPr marL="0" lvl="1" indent="0" eaLnBrk="1" hangingPunct="1">
              <a:buNone/>
            </a:pPr>
            <a:endParaRPr lang="en-US" altLang="en-US" dirty="0" smtClean="0"/>
          </a:p>
          <a:p>
            <a:pPr marL="0" lvl="1" indent="0" eaLnBrk="1" hangingPunct="1"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F</a:t>
            </a:r>
            <a:r>
              <a:rPr lang="en-US" altLang="en-US" dirty="0" smtClean="0"/>
              <a:t>amily, </a:t>
            </a:r>
          </a:p>
          <a:p>
            <a:pPr marL="0" lvl="1" indent="0" eaLnBrk="1" hangingPunct="1"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O</a:t>
            </a:r>
            <a:r>
              <a:rPr lang="en-US" altLang="en-US" dirty="0" smtClean="0"/>
              <a:t>ccupation, </a:t>
            </a:r>
          </a:p>
          <a:p>
            <a:pPr marL="0" lvl="1" indent="0" eaLnBrk="1" hangingPunct="1"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R</a:t>
            </a:r>
            <a:r>
              <a:rPr lang="en-US" altLang="en-US" dirty="0" smtClean="0"/>
              <a:t>ecreation, </a:t>
            </a:r>
          </a:p>
          <a:p>
            <a:pPr marL="0" lvl="1" indent="0" eaLnBrk="1" hangingPunct="1"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M</a:t>
            </a:r>
            <a:r>
              <a:rPr lang="en-US" altLang="en-US" dirty="0" smtClean="0"/>
              <a:t>ESSAGE – how you are connected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Find two connections and Introduce your new friend </a:t>
            </a:r>
          </a:p>
        </p:txBody>
      </p:sp>
      <p:pic>
        <p:nvPicPr>
          <p:cNvPr id="10245" name="Picture 2" descr="http://www.jazzhostels.com/blog/wp-content/uploads/2011/10/photo-solo-travel-fun-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74" y="2240692"/>
            <a:ext cx="5819333" cy="385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1565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Four Functions of Management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Planning</a:t>
            </a:r>
            <a:r>
              <a:rPr lang="en-US" altLang="en-US" dirty="0" smtClean="0"/>
              <a:t> - direction, goals, mission</a:t>
            </a:r>
          </a:p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Organizing</a:t>
            </a:r>
            <a:r>
              <a:rPr lang="en-US" altLang="en-US" dirty="0" smtClean="0"/>
              <a:t> - what, how, when, where things need to be done</a:t>
            </a:r>
          </a:p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Leading</a:t>
            </a:r>
            <a:r>
              <a:rPr lang="en-US" altLang="en-US" dirty="0" smtClean="0">
                <a:solidFill>
                  <a:srgbClr val="6666FF"/>
                </a:solidFill>
              </a:rPr>
              <a:t> </a:t>
            </a:r>
            <a:r>
              <a:rPr lang="en-US" altLang="en-US" dirty="0" smtClean="0"/>
              <a:t>- directing and motivating</a:t>
            </a:r>
          </a:p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Controlling</a:t>
            </a:r>
            <a:r>
              <a:rPr lang="en-US" altLang="en-US" dirty="0" smtClean="0">
                <a:solidFill>
                  <a:srgbClr val="6666FF"/>
                </a:solidFill>
              </a:rPr>
              <a:t> </a:t>
            </a:r>
            <a:r>
              <a:rPr lang="en-US" altLang="en-US" dirty="0" smtClean="0"/>
              <a:t>- monitoring activities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Achieve Organization’s Purpose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1265087" y="5235146"/>
            <a:ext cx="7696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578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21028</TotalTime>
  <Words>636</Words>
  <Application>Microsoft Office PowerPoint</Application>
  <PresentationFormat>Widescreen</PresentationFormat>
  <Paragraphs>143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Tahoma</vt:lpstr>
      <vt:lpstr>Times New Roman</vt:lpstr>
      <vt:lpstr>Wingdings</vt:lpstr>
      <vt:lpstr>Shimmer</vt:lpstr>
      <vt:lpstr>MBAB 5P04  Organizational Behaviour &amp; Design  </vt:lpstr>
      <vt:lpstr>Course Objectives</vt:lpstr>
      <vt:lpstr>How do we learn</vt:lpstr>
      <vt:lpstr>Text</vt:lpstr>
      <vt:lpstr>Assessment </vt:lpstr>
      <vt:lpstr>Participation: Starting Next Week</vt:lpstr>
      <vt:lpstr>My Background</vt:lpstr>
      <vt:lpstr>Get to know your neighbour!</vt:lpstr>
      <vt:lpstr>Four Functions of Management</vt:lpstr>
      <vt:lpstr>Time Functioning</vt:lpstr>
      <vt:lpstr>Who are Managers? </vt:lpstr>
      <vt:lpstr>Reflection  My Best Manager  </vt:lpstr>
      <vt:lpstr>Essential Managerial Skills</vt:lpstr>
      <vt:lpstr>The Future of Work</vt:lpstr>
      <vt:lpstr>New Management</vt:lpstr>
      <vt:lpstr>Personal Survival Skills (1.1 Management Smarts) </vt:lpstr>
      <vt:lpstr>Who are the HOT new companies?</vt:lpstr>
      <vt:lpstr>Organizations</vt:lpstr>
      <vt:lpstr>Organizations</vt:lpstr>
      <vt:lpstr>Mini Case</vt:lpstr>
      <vt:lpstr>Answer Format</vt:lpstr>
      <vt:lpstr>Next Day</vt:lpstr>
    </vt:vector>
  </TitlesOfParts>
  <Company>Goodman School of Business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Barry Wright</dc:creator>
  <cp:lastModifiedBy>Barry Wright</cp:lastModifiedBy>
  <cp:revision>117</cp:revision>
  <dcterms:created xsi:type="dcterms:W3CDTF">2018-06-18T20:09:47Z</dcterms:created>
  <dcterms:modified xsi:type="dcterms:W3CDTF">2018-09-05T22:22:01Z</dcterms:modified>
</cp:coreProperties>
</file>