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71" r:id="rId6"/>
    <p:sldId id="258" r:id="rId7"/>
    <p:sldId id="441" r:id="rId8"/>
    <p:sldId id="475" r:id="rId9"/>
    <p:sldId id="270" r:id="rId10"/>
    <p:sldId id="477" r:id="rId11"/>
    <p:sldId id="261" r:id="rId12"/>
    <p:sldId id="262" r:id="rId13"/>
    <p:sldId id="263" r:id="rId14"/>
    <p:sldId id="265" r:id="rId15"/>
    <p:sldId id="266" r:id="rId16"/>
    <p:sldId id="268" r:id="rId17"/>
    <p:sldId id="478" r:id="rId18"/>
    <p:sldId id="476" r:id="rId19"/>
    <p:sldId id="267"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C4B1F7A-DFAE-4696-A1A3-23828C476654}">
          <p14:sldIdLst>
            <p14:sldId id="256"/>
            <p14:sldId id="271"/>
            <p14:sldId id="258"/>
            <p14:sldId id="441"/>
            <p14:sldId id="475"/>
            <p14:sldId id="270"/>
            <p14:sldId id="477"/>
            <p14:sldId id="261"/>
            <p14:sldId id="262"/>
            <p14:sldId id="263"/>
            <p14:sldId id="265"/>
            <p14:sldId id="266"/>
            <p14:sldId id="268"/>
            <p14:sldId id="478"/>
            <p14:sldId id="476"/>
            <p14:sldId id="267"/>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263" autoAdjust="0"/>
  </p:normalViewPr>
  <p:slideViewPr>
    <p:cSldViewPr snapToGrid="0">
      <p:cViewPr varScale="1">
        <p:scale>
          <a:sx n="99" d="100"/>
          <a:sy n="99" d="100"/>
        </p:scale>
        <p:origin x="366"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DC5A8-6463-41BF-B2E9-96B2983B3B2B}" type="datetimeFigureOut">
              <a:rPr lang="en-CA" smtClean="0"/>
              <a:t>21/09/2018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10997-6107-41C3-9413-0E52AF7085A5}" type="slidenum">
              <a:rPr lang="en-CA" smtClean="0"/>
              <a:t>‹#›</a:t>
            </a:fld>
            <a:endParaRPr lang="en-CA"/>
          </a:p>
        </p:txBody>
      </p:sp>
    </p:spTree>
    <p:extLst>
      <p:ext uri="{BB962C8B-B14F-4D97-AF65-F5344CB8AC3E}">
        <p14:creationId xmlns:p14="http://schemas.microsoft.com/office/powerpoint/2010/main" val="141478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Community Partners for Experiential projects are also co-op, summer job and career employers.</a:t>
            </a:r>
          </a:p>
          <a:p>
            <a:r>
              <a:rPr lang="en-US" dirty="0">
                <a:latin typeface="+mn-lt"/>
              </a:rPr>
              <a:t/>
            </a:r>
            <a:br>
              <a:rPr lang="en-US" dirty="0">
                <a:latin typeface="+mn-lt"/>
              </a:rPr>
            </a:br>
            <a:r>
              <a:rPr lang="en-US" dirty="0">
                <a:latin typeface="+mn-lt"/>
              </a:rPr>
              <a:t>Experiential projects are a great way to showcase your skills to a community partner that may be interested in hiring.</a:t>
            </a:r>
          </a:p>
          <a:p>
            <a:endParaRPr lang="en-US" dirty="0">
              <a:latin typeface="+mn-lt"/>
            </a:endParaRPr>
          </a:p>
          <a:p>
            <a:r>
              <a:rPr lang="en-US" dirty="0">
                <a:latin typeface="+mn-lt"/>
              </a:rPr>
              <a:t>View this experience as semester long interview.</a:t>
            </a:r>
          </a:p>
          <a:p>
            <a:r>
              <a:rPr lang="en-US" dirty="0">
                <a:latin typeface="+mn-lt"/>
              </a:rPr>
              <a:t/>
            </a:r>
            <a:br>
              <a:rPr lang="en-US" dirty="0">
                <a:latin typeface="+mn-lt"/>
              </a:rPr>
            </a:br>
            <a:r>
              <a:rPr lang="en-US" dirty="0">
                <a:latin typeface="+mn-lt"/>
              </a:rPr>
              <a:t>If you see the opportunity to continue working with your community partner. Let us know!</a:t>
            </a:r>
          </a:p>
          <a:p>
            <a:pPr marL="0" indent="0">
              <a:buNone/>
            </a:pPr>
            <a:endParaRPr lang="en-US" dirty="0">
              <a:latin typeface="+mn-lt"/>
            </a:endParaRPr>
          </a:p>
          <a:p>
            <a:pPr marL="0" indent="0">
              <a:buNone/>
            </a:pPr>
            <a:r>
              <a:rPr lang="en-US" dirty="0">
                <a:latin typeface="+mn-lt"/>
              </a:rPr>
              <a:t>Three students obtained full-time positions as a direct result of their projects last year.</a:t>
            </a:r>
          </a:p>
        </p:txBody>
      </p:sp>
      <p:sp>
        <p:nvSpPr>
          <p:cNvPr id="4" name="Slide Number Placeholder 3"/>
          <p:cNvSpPr>
            <a:spLocks noGrp="1"/>
          </p:cNvSpPr>
          <p:nvPr>
            <p:ph type="sldNum" sz="quarter" idx="10"/>
          </p:nvPr>
        </p:nvSpPr>
        <p:spPr/>
        <p:txBody>
          <a:bodyPr/>
          <a:lstStyle/>
          <a:p>
            <a:pPr>
              <a:defRPr/>
            </a:pPr>
            <a:fld id="{65DE1516-08F2-42F8-BAA3-000177EB7345}" type="slidenum">
              <a:rPr lang="en-US" smtClean="0"/>
              <a:pPr>
                <a:defRPr/>
              </a:pPr>
              <a:t>4</a:t>
            </a:fld>
            <a:endParaRPr lang="en-US"/>
          </a:p>
        </p:txBody>
      </p:sp>
    </p:spTree>
    <p:extLst>
      <p:ext uri="{BB962C8B-B14F-4D97-AF65-F5344CB8AC3E}">
        <p14:creationId xmlns:p14="http://schemas.microsoft.com/office/powerpoint/2010/main" val="2359332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skills that are employers are looking for, these are points you would want to high-light when you’re talking about these projects in an interview.</a:t>
            </a:r>
            <a:endParaRPr lang="en-CA" dirty="0"/>
          </a:p>
        </p:txBody>
      </p:sp>
      <p:sp>
        <p:nvSpPr>
          <p:cNvPr id="4" name="Slide Number Placeholder 3"/>
          <p:cNvSpPr>
            <a:spLocks noGrp="1"/>
          </p:cNvSpPr>
          <p:nvPr>
            <p:ph type="sldNum" sz="quarter" idx="10"/>
          </p:nvPr>
        </p:nvSpPr>
        <p:spPr/>
        <p:txBody>
          <a:bodyPr/>
          <a:lstStyle/>
          <a:p>
            <a:fld id="{79E1E318-2148-40C2-9694-0940BBF13B4D}" type="slidenum">
              <a:rPr lang="en-CA" smtClean="0"/>
              <a:t>5</a:t>
            </a:fld>
            <a:endParaRPr lang="en-CA" dirty="0"/>
          </a:p>
        </p:txBody>
      </p:sp>
    </p:spTree>
    <p:extLst>
      <p:ext uri="{BB962C8B-B14F-4D97-AF65-F5344CB8AC3E}">
        <p14:creationId xmlns:p14="http://schemas.microsoft.com/office/powerpoint/2010/main" val="1264814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b="1"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2CEC67-EABE-524A-A145-86B0918347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4020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p:nvPr>
        </p:nvSpPr>
        <p:spPr>
          <a:xfrm>
            <a:off x="1524000" y="1466613"/>
            <a:ext cx="9144000" cy="2387600"/>
          </a:xfrm>
        </p:spPr>
        <p:txBody>
          <a:bodyPr anchor="b"/>
          <a:lstStyle>
            <a:lvl1pPr algn="ctr">
              <a:defRPr sz="6000">
                <a:solidFill>
                  <a:schemeClr val="bg1"/>
                </a:solidFill>
                <a:latin typeface="Trebuchet MS" panose="020B0603020202020204" pitchFamily="34" charset="0"/>
              </a:defRPr>
            </a:lvl1pPr>
          </a:lstStyle>
          <a:p>
            <a:r>
              <a:rPr lang="en-US"/>
              <a:t>Click to edit Master title style</a:t>
            </a:r>
            <a:endParaRPr lang="en-CA" dirty="0"/>
          </a:p>
        </p:txBody>
      </p:sp>
      <p:sp>
        <p:nvSpPr>
          <p:cNvPr id="3" name="Subtitle 2"/>
          <p:cNvSpPr>
            <a:spLocks noGrp="1"/>
          </p:cNvSpPr>
          <p:nvPr>
            <p:ph type="subTitle" idx="1"/>
          </p:nvPr>
        </p:nvSpPr>
        <p:spPr>
          <a:xfrm>
            <a:off x="1524000" y="3946288"/>
            <a:ext cx="9144000" cy="1655762"/>
          </a:xfrm>
        </p:spPr>
        <p:txBody>
          <a:bodyPr/>
          <a:lstStyle>
            <a:lvl1pPr marL="0" indent="0" algn="ctr">
              <a:buNone/>
              <a:defRPr sz="240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dirty="0"/>
          </a:p>
        </p:txBody>
      </p:sp>
      <p:pic>
        <p:nvPicPr>
          <p:cNvPr id="8" name="Picture 7"/>
          <p:cNvPicPr>
            <a:picLocks noChangeAspect="1"/>
          </p:cNvPicPr>
          <p:nvPr userDrawn="1"/>
        </p:nvPicPr>
        <p:blipFill>
          <a:blip r:embed="rId2"/>
          <a:stretch>
            <a:fillRect/>
          </a:stretch>
        </p:blipFill>
        <p:spPr>
          <a:xfrm>
            <a:off x="541167" y="219456"/>
            <a:ext cx="1840119" cy="107154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3600" y="5722628"/>
            <a:ext cx="965200" cy="965966"/>
          </a:xfrm>
          <a:prstGeom prst="rect">
            <a:avLst/>
          </a:prstGeom>
        </p:spPr>
      </p:pic>
    </p:spTree>
    <p:extLst>
      <p:ext uri="{BB962C8B-B14F-4D97-AF65-F5344CB8AC3E}">
        <p14:creationId xmlns:p14="http://schemas.microsoft.com/office/powerpoint/2010/main" val="4179213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10596"/>
          <a:stretch/>
        </p:blipFill>
        <p:spPr>
          <a:xfrm>
            <a:off x="3007232" y="0"/>
            <a:ext cx="9184768" cy="6858000"/>
          </a:xfrm>
          <a:prstGeom prst="rect">
            <a:avLst/>
          </a:prstGeom>
        </p:spPr>
      </p:pic>
      <p:sp>
        <p:nvSpPr>
          <p:cNvPr id="8" name="Rectangle 7"/>
          <p:cNvSpPr/>
          <p:nvPr userDrawn="1"/>
        </p:nvSpPr>
        <p:spPr>
          <a:xfrm>
            <a:off x="-1" y="0"/>
            <a:ext cx="3784447"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2513888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5079" y="0"/>
            <a:ext cx="10306373" cy="6858000"/>
          </a:xfrm>
          <a:prstGeom prst="rect">
            <a:avLst/>
          </a:prstGeom>
        </p:spPr>
      </p:pic>
      <p:sp>
        <p:nvSpPr>
          <p:cNvPr id="8" name="Rectangle 7"/>
          <p:cNvSpPr/>
          <p:nvPr userDrawn="1"/>
        </p:nvSpPr>
        <p:spPr>
          <a:xfrm>
            <a:off x="-1" y="0"/>
            <a:ext cx="3784447"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1148072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762104" y="0"/>
            <a:ext cx="8429896" cy="6858000"/>
          </a:xfrm>
        </p:spPr>
        <p:txBody>
          <a:bodyPr/>
          <a:lstStyle/>
          <a:p>
            <a:r>
              <a:rPr lang="en-US"/>
              <a:t>Click icon to add picture</a:t>
            </a:r>
            <a:endParaRPr lang="en-CA"/>
          </a:p>
        </p:txBody>
      </p:sp>
      <p:sp>
        <p:nvSpPr>
          <p:cNvPr id="8" name="Rectangle 7"/>
          <p:cNvSpPr/>
          <p:nvPr userDrawn="1"/>
        </p:nvSpPr>
        <p:spPr>
          <a:xfrm>
            <a:off x="0" y="0"/>
            <a:ext cx="3762104"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8847" y="6237618"/>
            <a:ext cx="676656" cy="549833"/>
          </a:xfrm>
          <a:prstGeom prst="rect">
            <a:avLst/>
          </a:prstGeom>
        </p:spPr>
      </p:pic>
    </p:spTree>
    <p:extLst>
      <p:ext uri="{BB962C8B-B14F-4D97-AF65-F5344CB8AC3E}">
        <p14:creationId xmlns:p14="http://schemas.microsoft.com/office/powerpoint/2010/main" val="1409439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
        <p:nvSpPr>
          <p:cNvPr id="2" name="Title 1"/>
          <p:cNvSpPr>
            <a:spLocks noGrp="1"/>
          </p:cNvSpPr>
          <p:nvPr>
            <p:ph type="title"/>
          </p:nvPr>
        </p:nvSpPr>
        <p:spPr>
          <a:xfrm>
            <a:off x="838200" y="1"/>
            <a:ext cx="10515600" cy="924024"/>
          </a:xfrm>
        </p:spPr>
        <p:txBody>
          <a:bodyPr/>
          <a:lstStyle>
            <a:lvl1pPr>
              <a:defRPr>
                <a:solidFill>
                  <a:schemeClr val="bg1"/>
                </a:solidFill>
                <a:latin typeface="Trebuchet MS" panose="020B0603020202020204" pitchFamily="34" charset="0"/>
              </a:defRPr>
            </a:lvl1pPr>
          </a:lstStyle>
          <a:p>
            <a:r>
              <a:rPr lang="en-US"/>
              <a:t>Click to edit Master title style</a:t>
            </a:r>
            <a:endParaRPr lang="en-CA" dirty="0"/>
          </a:p>
        </p:txBody>
      </p:sp>
    </p:spTree>
    <p:extLst>
      <p:ext uri="{BB962C8B-B14F-4D97-AF65-F5344CB8AC3E}">
        <p14:creationId xmlns:p14="http://schemas.microsoft.com/office/powerpoint/2010/main" val="622487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291771"/>
            <a:ext cx="5181600" cy="48851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Content Placeholder 3"/>
          <p:cNvSpPr>
            <a:spLocks noGrp="1"/>
          </p:cNvSpPr>
          <p:nvPr>
            <p:ph sz="half" idx="2"/>
          </p:nvPr>
        </p:nvSpPr>
        <p:spPr>
          <a:xfrm>
            <a:off x="6172200" y="1291771"/>
            <a:ext cx="5181600" cy="48851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Rectangle 7"/>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
        <p:nvSpPr>
          <p:cNvPr id="2" name="Title 1"/>
          <p:cNvSpPr>
            <a:spLocks noGrp="1"/>
          </p:cNvSpPr>
          <p:nvPr>
            <p:ph type="title"/>
          </p:nvPr>
        </p:nvSpPr>
        <p:spPr>
          <a:xfrm>
            <a:off x="838200" y="0"/>
            <a:ext cx="10515600" cy="924025"/>
          </a:xfrm>
        </p:spPr>
        <p:txBody>
          <a:bodyPr/>
          <a:lstStyle>
            <a:lvl1pPr>
              <a:defRPr>
                <a:solidFill>
                  <a:schemeClr val="bg1"/>
                </a:solidFill>
              </a:defRPr>
            </a:lvl1pPr>
          </a:lstStyle>
          <a:p>
            <a:r>
              <a:rPr lang="en-US"/>
              <a:t>Click to edit Master title style</a:t>
            </a:r>
            <a:endParaRPr lang="en-CA" dirty="0"/>
          </a:p>
        </p:txBody>
      </p:sp>
    </p:spTree>
    <p:extLst>
      <p:ext uri="{BB962C8B-B14F-4D97-AF65-F5344CB8AC3E}">
        <p14:creationId xmlns:p14="http://schemas.microsoft.com/office/powerpoint/2010/main" val="4120024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202193"/>
            <a:ext cx="5157787" cy="823912"/>
          </a:xfrm>
        </p:spPr>
        <p:txBody>
          <a:bodyPr anchor="b"/>
          <a:lstStyle>
            <a:lvl1pPr marL="0" indent="0">
              <a:buNone/>
              <a:defRPr sz="2400" b="1">
                <a:latin typeface="Trebuchet MS" panose="020B06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026105"/>
            <a:ext cx="5157787" cy="4163558"/>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ext Placeholder 4"/>
          <p:cNvSpPr>
            <a:spLocks noGrp="1"/>
          </p:cNvSpPr>
          <p:nvPr>
            <p:ph type="body" sz="quarter" idx="3"/>
          </p:nvPr>
        </p:nvSpPr>
        <p:spPr>
          <a:xfrm>
            <a:off x="6172200" y="1202193"/>
            <a:ext cx="5183188" cy="823912"/>
          </a:xfrm>
        </p:spPr>
        <p:txBody>
          <a:bodyPr anchor="b"/>
          <a:lstStyle>
            <a:lvl1pPr marL="0" indent="0">
              <a:buNone/>
              <a:defRPr sz="2400" b="1">
                <a:latin typeface="Trebuchet MS" panose="020B06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026105"/>
            <a:ext cx="5183188" cy="4163558"/>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Rectangle 9"/>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
        <p:nvSpPr>
          <p:cNvPr id="2" name="Title 1"/>
          <p:cNvSpPr>
            <a:spLocks noGrp="1"/>
          </p:cNvSpPr>
          <p:nvPr>
            <p:ph type="title"/>
          </p:nvPr>
        </p:nvSpPr>
        <p:spPr>
          <a:xfrm>
            <a:off x="839788" y="0"/>
            <a:ext cx="10515600" cy="924026"/>
          </a:xfrm>
        </p:spPr>
        <p:txBody>
          <a:bodyPr/>
          <a:lstStyle>
            <a:lvl1pPr>
              <a:defRPr>
                <a:solidFill>
                  <a:schemeClr val="bg1"/>
                </a:solidFill>
                <a:latin typeface="Trebuchet MS" panose="020B0603020202020204" pitchFamily="34" charset="0"/>
              </a:defRPr>
            </a:lvl1pPr>
          </a:lstStyle>
          <a:p>
            <a:r>
              <a:rPr lang="en-US"/>
              <a:t>Click to edit Master title style</a:t>
            </a:r>
            <a:endParaRPr lang="en-CA" dirty="0"/>
          </a:p>
        </p:txBody>
      </p:sp>
    </p:spTree>
    <p:extLst>
      <p:ext uri="{BB962C8B-B14F-4D97-AF65-F5344CB8AC3E}">
        <p14:creationId xmlns:p14="http://schemas.microsoft.com/office/powerpoint/2010/main" val="2215579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Tree>
    <p:extLst>
      <p:ext uri="{BB962C8B-B14F-4D97-AF65-F5344CB8AC3E}">
        <p14:creationId xmlns:p14="http://schemas.microsoft.com/office/powerpoint/2010/main" val="4248169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24024"/>
            <a:ext cx="3932237" cy="1133375"/>
          </a:xfrm>
        </p:spPr>
        <p:txBody>
          <a:bodyPr anchor="b"/>
          <a:lstStyle>
            <a:lvl1pPr>
              <a:defRPr sz="3200">
                <a:latin typeface="Trebuchet MS" panose="020B0603020202020204" pitchFamily="34" charset="0"/>
              </a:defRPr>
            </a:lvl1pPr>
          </a:lstStyle>
          <a:p>
            <a:r>
              <a:rPr lang="en-US"/>
              <a:t>Click to edit Master title style</a:t>
            </a:r>
            <a:endParaRPr lang="en-CA" dirty="0"/>
          </a:p>
        </p:txBody>
      </p:sp>
      <p:sp>
        <p:nvSpPr>
          <p:cNvPr id="3" name="Content Placeholder 2"/>
          <p:cNvSpPr>
            <a:spLocks noGrp="1"/>
          </p:cNvSpPr>
          <p:nvPr>
            <p:ph idx="1"/>
          </p:nvPr>
        </p:nvSpPr>
        <p:spPr>
          <a:xfrm>
            <a:off x="5183188" y="987425"/>
            <a:ext cx="6172200" cy="4873625"/>
          </a:xfrm>
        </p:spPr>
        <p:txBody>
          <a:bodyPr/>
          <a:lstStyle>
            <a:lvl1pPr>
              <a:defRPr sz="3200">
                <a:latin typeface="Trebuchet MS" panose="020B0603020202020204" pitchFamily="34" charset="0"/>
              </a:defRPr>
            </a:lvl1pPr>
            <a:lvl2pPr>
              <a:defRPr sz="2800">
                <a:latin typeface="Trebuchet MS" panose="020B0603020202020204" pitchFamily="34" charset="0"/>
              </a:defRPr>
            </a:lvl2pPr>
            <a:lvl3pPr>
              <a:defRPr sz="2400">
                <a:latin typeface="Trebuchet MS" panose="020B0603020202020204" pitchFamily="34" charset="0"/>
              </a:defRPr>
            </a:lvl3pPr>
            <a:lvl4pPr>
              <a:defRPr sz="2000">
                <a:latin typeface="Trebuchet MS" panose="020B0603020202020204" pitchFamily="34" charset="0"/>
              </a:defRPr>
            </a:lvl4pPr>
            <a:lvl5pPr>
              <a:defRPr sz="2000">
                <a:latin typeface="Trebuchet MS" panose="020B0603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Trebuchet MS" panose="020B06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Tree>
    <p:extLst>
      <p:ext uri="{BB962C8B-B14F-4D97-AF65-F5344CB8AC3E}">
        <p14:creationId xmlns:p14="http://schemas.microsoft.com/office/powerpoint/2010/main" val="120416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24024"/>
            <a:ext cx="3932237" cy="1133375"/>
          </a:xfrm>
        </p:spPr>
        <p:txBody>
          <a:bodyPr anchor="b"/>
          <a:lstStyle>
            <a:lvl1pPr>
              <a:defRPr sz="3200">
                <a:latin typeface="Trebuchet MS" panose="020B0603020202020204" pitchFamily="34" charset="0"/>
              </a:defRPr>
            </a:lvl1pPr>
          </a:lstStyle>
          <a:p>
            <a:r>
              <a:rPr lang="en-US"/>
              <a:t>Click to edit Master title style</a:t>
            </a:r>
            <a:endParaRPr lang="en-CA"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Trebuchet MS" panose="020B06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Trebuchet MS" panose="020B06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Tree>
    <p:extLst>
      <p:ext uri="{BB962C8B-B14F-4D97-AF65-F5344CB8AC3E}">
        <p14:creationId xmlns:p14="http://schemas.microsoft.com/office/powerpoint/2010/main" val="4054854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hasCustomPrompt="1"/>
          </p:nvPr>
        </p:nvSpPr>
        <p:spPr>
          <a:xfrm>
            <a:off x="1524000" y="2235200"/>
            <a:ext cx="9144000" cy="2387600"/>
          </a:xfrm>
        </p:spPr>
        <p:txBody>
          <a:bodyPr anchor="b">
            <a:normAutofit/>
          </a:bodyPr>
          <a:lstStyle>
            <a:lvl1pPr algn="ctr">
              <a:defRPr sz="9600" baseline="0">
                <a:solidFill>
                  <a:schemeClr val="bg1"/>
                </a:solidFill>
                <a:latin typeface="Trebuchet MS" panose="020B0603020202020204" pitchFamily="34" charset="0"/>
              </a:defRPr>
            </a:lvl1pPr>
          </a:lstStyle>
          <a:p>
            <a:r>
              <a:rPr lang="en-US" dirty="0"/>
              <a:t>THANK YOU</a:t>
            </a:r>
            <a:endParaRPr lang="en-CA" dirty="0"/>
          </a:p>
        </p:txBody>
      </p:sp>
      <p:sp>
        <p:nvSpPr>
          <p:cNvPr id="3" name="Subtitle 2"/>
          <p:cNvSpPr>
            <a:spLocks noGrp="1"/>
          </p:cNvSpPr>
          <p:nvPr>
            <p:ph type="subTitle" idx="1" hasCustomPrompt="1"/>
          </p:nvPr>
        </p:nvSpPr>
        <p:spPr>
          <a:xfrm>
            <a:off x="1524000" y="5613192"/>
            <a:ext cx="9144000" cy="312855"/>
          </a:xfrm>
        </p:spPr>
        <p:txBody>
          <a:bodyPr>
            <a:normAutofit/>
          </a:bodyPr>
          <a:lstStyle>
            <a:lvl1pPr marL="0" indent="0" algn="ctr">
              <a:buNone/>
              <a:defRPr sz="1600" baseline="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Connect with us @</a:t>
            </a:r>
            <a:r>
              <a:rPr lang="en-US" dirty="0" err="1"/>
              <a:t>GoodmanSchool</a:t>
            </a:r>
            <a:endParaRPr lang="en-CA" dirty="0"/>
          </a:p>
        </p:txBody>
      </p:sp>
      <p:pic>
        <p:nvPicPr>
          <p:cNvPr id="8" name="Picture 7"/>
          <p:cNvPicPr>
            <a:picLocks noChangeAspect="1"/>
          </p:cNvPicPr>
          <p:nvPr userDrawn="1"/>
        </p:nvPicPr>
        <p:blipFill>
          <a:blip r:embed="rId2"/>
          <a:stretch>
            <a:fillRect/>
          </a:stretch>
        </p:blipFill>
        <p:spPr>
          <a:xfrm>
            <a:off x="541167" y="219456"/>
            <a:ext cx="1840119" cy="1071543"/>
          </a:xfrm>
          <a:prstGeom prst="rect">
            <a:avLst/>
          </a:prstGeom>
        </p:spPr>
      </p:pic>
      <p:pic>
        <p:nvPicPr>
          <p:cNvPr id="9" name="Picture 8" descr="Screen Clippi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71973" y="6000096"/>
            <a:ext cx="1648055" cy="609685"/>
          </a:xfrm>
          <a:prstGeom prst="rect">
            <a:avLst/>
          </a:prstGeom>
        </p:spPr>
      </p:pic>
    </p:spTree>
    <p:extLst>
      <p:ext uri="{BB962C8B-B14F-4D97-AF65-F5344CB8AC3E}">
        <p14:creationId xmlns:p14="http://schemas.microsoft.com/office/powerpoint/2010/main" val="1318943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87738"/>
            <a:ext cx="10515600" cy="4801090"/>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Rectangle 6"/>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0"/>
            <a:ext cx="10515600" cy="924025"/>
          </a:xfrm>
        </p:spPr>
        <p:txBody>
          <a:bodyPr/>
          <a:lstStyle>
            <a:lvl1pPr>
              <a:defRPr>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Tree>
    <p:extLst>
      <p:ext uri="{BB962C8B-B14F-4D97-AF65-F5344CB8AC3E}">
        <p14:creationId xmlns:p14="http://schemas.microsoft.com/office/powerpoint/2010/main" val="638721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80" t="1225" r="224"/>
          <a:stretch/>
        </p:blipFill>
        <p:spPr>
          <a:xfrm>
            <a:off x="3657600" y="0"/>
            <a:ext cx="8534400" cy="6858000"/>
          </a:xfrm>
          <a:prstGeom prst="rect">
            <a:avLst/>
          </a:prstGeom>
        </p:spPr>
      </p:pic>
      <p:sp>
        <p:nvSpPr>
          <p:cNvPr id="8" name="Rectangle 7"/>
          <p:cNvSpPr/>
          <p:nvPr userDrawn="1"/>
        </p:nvSpPr>
        <p:spPr>
          <a:xfrm>
            <a:off x="0" y="0"/>
            <a:ext cx="3762104"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543933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r="13420"/>
          <a:stretch/>
        </p:blipFill>
        <p:spPr>
          <a:xfrm>
            <a:off x="1637978" y="0"/>
            <a:ext cx="10554022" cy="6858001"/>
          </a:xfrm>
          <a:prstGeom prst="rect">
            <a:avLst/>
          </a:prstGeom>
        </p:spPr>
      </p:pic>
      <p:sp>
        <p:nvSpPr>
          <p:cNvPr id="8" name="Rectangle 7"/>
          <p:cNvSpPr/>
          <p:nvPr userDrawn="1"/>
        </p:nvSpPr>
        <p:spPr>
          <a:xfrm>
            <a:off x="0" y="0"/>
            <a:ext cx="3762104"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2071421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8423"/>
          <a:stretch/>
        </p:blipFill>
        <p:spPr>
          <a:xfrm>
            <a:off x="3784447" y="0"/>
            <a:ext cx="8407554" cy="6858000"/>
          </a:xfrm>
          <a:prstGeom prst="rect">
            <a:avLst/>
          </a:prstGeom>
        </p:spPr>
      </p:pic>
      <p:sp>
        <p:nvSpPr>
          <p:cNvPr id="8" name="Rectangle 7"/>
          <p:cNvSpPr/>
          <p:nvPr userDrawn="1"/>
        </p:nvSpPr>
        <p:spPr>
          <a:xfrm>
            <a:off x="-1" y="0"/>
            <a:ext cx="3784447"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873039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8168"/>
          <a:stretch/>
        </p:blipFill>
        <p:spPr>
          <a:xfrm>
            <a:off x="2727456" y="0"/>
            <a:ext cx="9464544" cy="6858000"/>
          </a:xfrm>
          <a:prstGeom prst="rect">
            <a:avLst/>
          </a:prstGeom>
        </p:spPr>
      </p:pic>
      <p:sp>
        <p:nvSpPr>
          <p:cNvPr id="8" name="Rectangle 7"/>
          <p:cNvSpPr/>
          <p:nvPr userDrawn="1"/>
        </p:nvSpPr>
        <p:spPr>
          <a:xfrm>
            <a:off x="0" y="0"/>
            <a:ext cx="3762104"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6656" cy="549833"/>
          </a:xfrm>
          <a:prstGeom prst="rect">
            <a:avLst/>
          </a:prstGeom>
        </p:spPr>
      </p:pic>
    </p:spTree>
    <p:extLst>
      <p:ext uri="{BB962C8B-B14F-4D97-AF65-F5344CB8AC3E}">
        <p14:creationId xmlns:p14="http://schemas.microsoft.com/office/powerpoint/2010/main" val="414658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760501" y="-6691"/>
            <a:ext cx="8431499" cy="6864691"/>
          </a:xfrm>
          <a:prstGeom prst="rect">
            <a:avLst/>
          </a:prstGeom>
        </p:spPr>
      </p:pic>
      <p:sp>
        <p:nvSpPr>
          <p:cNvPr id="8" name="Rectangle 7"/>
          <p:cNvSpPr/>
          <p:nvPr userDrawn="1"/>
        </p:nvSpPr>
        <p:spPr>
          <a:xfrm>
            <a:off x="0" y="0"/>
            <a:ext cx="3762104"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1999401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2857"/>
          <a:stretch/>
        </p:blipFill>
        <p:spPr>
          <a:xfrm>
            <a:off x="3239461" y="0"/>
            <a:ext cx="8952539" cy="6858000"/>
          </a:xfrm>
          <a:prstGeom prst="rect">
            <a:avLst/>
          </a:prstGeom>
        </p:spPr>
      </p:pic>
      <p:sp>
        <p:nvSpPr>
          <p:cNvPr id="8" name="Rectangle 7"/>
          <p:cNvSpPr/>
          <p:nvPr userDrawn="1"/>
        </p:nvSpPr>
        <p:spPr>
          <a:xfrm>
            <a:off x="-1" y="0"/>
            <a:ext cx="3784447"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1839091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295" r="124"/>
          <a:stretch/>
        </p:blipFill>
        <p:spPr>
          <a:xfrm>
            <a:off x="3579223" y="0"/>
            <a:ext cx="8612777" cy="6858000"/>
          </a:xfrm>
          <a:prstGeom prst="rect">
            <a:avLst/>
          </a:prstGeom>
        </p:spPr>
      </p:pic>
      <p:sp>
        <p:nvSpPr>
          <p:cNvPr id="8" name="Rectangle 7"/>
          <p:cNvSpPr/>
          <p:nvPr userDrawn="1"/>
        </p:nvSpPr>
        <p:spPr>
          <a:xfrm>
            <a:off x="-1" y="0"/>
            <a:ext cx="3784447"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1174229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6729E59B-60FF-4096-8723-0D591DCADA66}" type="datetimeFigureOut">
              <a:rPr lang="en-CA" smtClean="0"/>
              <a:pPr/>
              <a:t>21/09/2018</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EF619821-10D7-4126-8A5C-EBED975DD8F7}" type="slidenum">
              <a:rPr lang="en-CA" smtClean="0"/>
              <a:pPr/>
              <a:t>‹#›</a:t>
            </a:fld>
            <a:endParaRPr lang="en-CA"/>
          </a:p>
        </p:txBody>
      </p:sp>
    </p:spTree>
    <p:extLst>
      <p:ext uri="{BB962C8B-B14F-4D97-AF65-F5344CB8AC3E}">
        <p14:creationId xmlns:p14="http://schemas.microsoft.com/office/powerpoint/2010/main" val="71548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65" r:id="rId5"/>
    <p:sldLayoutId id="2147483666" r:id="rId6"/>
    <p:sldLayoutId id="2147483667" r:id="rId7"/>
    <p:sldLayoutId id="2147483659" r:id="rId8"/>
    <p:sldLayoutId id="2147483662" r:id="rId9"/>
    <p:sldLayoutId id="2147483663" r:id="rId10"/>
    <p:sldLayoutId id="2147483664" r:id="rId11"/>
    <p:sldLayoutId id="2147483669" r:id="rId12"/>
    <p:sldLayoutId id="2147483670" r:id="rId13"/>
    <p:sldLayoutId id="2147483652" r:id="rId14"/>
    <p:sldLayoutId id="2147483653" r:id="rId15"/>
    <p:sldLayoutId id="2147483655" r:id="rId16"/>
    <p:sldLayoutId id="2147483656" r:id="rId17"/>
    <p:sldLayoutId id="2147483657" r:id="rId18"/>
    <p:sldLayoutId id="2147483668" r:id="rId19"/>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ddipietro@brocku.ca" TargetMode="External"/><Relationship Id="rId2" Type="http://schemas.openxmlformats.org/officeDocument/2006/relationships/hyperlink" Target="mailto:dlonergan@brocku.c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6348" y="2236634"/>
            <a:ext cx="9144000" cy="2387600"/>
          </a:xfrm>
        </p:spPr>
        <p:txBody>
          <a:bodyPr/>
          <a:lstStyle/>
          <a:p>
            <a:r>
              <a:rPr lang="en-US" dirty="0">
                <a:latin typeface="+mn-lt"/>
              </a:rPr>
              <a:t>Experiential Education</a:t>
            </a:r>
            <a:r>
              <a:rPr lang="en-US" dirty="0"/>
              <a:t/>
            </a:r>
            <a:br>
              <a:rPr lang="en-US" dirty="0"/>
            </a:br>
            <a:endParaRPr lang="en-CA" dirty="0"/>
          </a:p>
        </p:txBody>
      </p:sp>
    </p:spTree>
    <p:extLst>
      <p:ext uri="{BB962C8B-B14F-4D97-AF65-F5344CB8AC3E}">
        <p14:creationId xmlns:p14="http://schemas.microsoft.com/office/powerpoint/2010/main" val="3136669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a:t>
            </a:r>
          </a:p>
        </p:txBody>
      </p:sp>
      <p:sp>
        <p:nvSpPr>
          <p:cNvPr id="3" name="Content Placeholder 2"/>
          <p:cNvSpPr>
            <a:spLocks noGrp="1"/>
          </p:cNvSpPr>
          <p:nvPr>
            <p:ph idx="1"/>
          </p:nvPr>
        </p:nvSpPr>
        <p:spPr>
          <a:xfrm>
            <a:off x="501316" y="1361088"/>
            <a:ext cx="10579768" cy="4572571"/>
          </a:xfrm>
        </p:spPr>
        <p:txBody>
          <a:bodyPr>
            <a:noAutofit/>
          </a:bodyPr>
          <a:lstStyle/>
          <a:p>
            <a:pPr marL="0" indent="0">
              <a:buNone/>
            </a:pPr>
            <a:r>
              <a:rPr lang="en-US" sz="3200" dirty="0">
                <a:latin typeface="+mn-lt"/>
              </a:rPr>
              <a:t>Experiential Introduction – Today</a:t>
            </a:r>
          </a:p>
          <a:p>
            <a:pPr marL="0" indent="0">
              <a:buNone/>
            </a:pPr>
            <a:r>
              <a:rPr lang="en-US" sz="3200" dirty="0">
                <a:latin typeface="+mn-lt"/>
              </a:rPr>
              <a:t>Community partner visit – </a:t>
            </a:r>
            <a:r>
              <a:rPr lang="en-US" sz="3200" dirty="0" smtClean="0">
                <a:latin typeface="+mn-lt"/>
              </a:rPr>
              <a:t>Mon. Oct. 1</a:t>
            </a:r>
            <a:r>
              <a:rPr lang="en-US" sz="3200" baseline="30000" dirty="0" smtClean="0">
                <a:latin typeface="+mn-lt"/>
              </a:rPr>
              <a:t>st</a:t>
            </a:r>
            <a:r>
              <a:rPr lang="en-US" sz="3200" dirty="0" smtClean="0">
                <a:latin typeface="+mn-lt"/>
              </a:rPr>
              <a:t> </a:t>
            </a:r>
            <a:endParaRPr lang="en-US" sz="3200" dirty="0">
              <a:latin typeface="+mn-lt"/>
            </a:endParaRPr>
          </a:p>
          <a:p>
            <a:pPr marL="0" indent="0">
              <a:buNone/>
            </a:pPr>
            <a:r>
              <a:rPr lang="en-US" sz="3200" dirty="0">
                <a:latin typeface="+mn-lt"/>
              </a:rPr>
              <a:t>Upload Team Contracts &amp; NDA package to Sakai – </a:t>
            </a:r>
            <a:r>
              <a:rPr lang="en-US" sz="3200" dirty="0" smtClean="0">
                <a:latin typeface="+mn-lt"/>
              </a:rPr>
              <a:t>TBD</a:t>
            </a:r>
            <a:endParaRPr lang="en-US" sz="3200" baseline="30000" dirty="0" smtClean="0">
              <a:latin typeface="+mn-lt"/>
            </a:endParaRPr>
          </a:p>
          <a:p>
            <a:pPr marL="0" indent="0">
              <a:buNone/>
            </a:pPr>
            <a:r>
              <a:rPr lang="en-US" sz="3200" dirty="0" smtClean="0">
                <a:latin typeface="+mn-lt"/>
              </a:rPr>
              <a:t>Progress Presentation – Nov</a:t>
            </a:r>
            <a:r>
              <a:rPr lang="en-US" sz="3200" dirty="0" smtClean="0">
                <a:latin typeface="+mn-lt"/>
              </a:rPr>
              <a:t>. 12</a:t>
            </a:r>
            <a:r>
              <a:rPr lang="en-US" sz="3200" baseline="30000" dirty="0" smtClean="0">
                <a:latin typeface="+mn-lt"/>
              </a:rPr>
              <a:t>th</a:t>
            </a:r>
            <a:r>
              <a:rPr lang="en-US" sz="3200" dirty="0" smtClean="0">
                <a:latin typeface="+mn-lt"/>
              </a:rPr>
              <a:t> </a:t>
            </a:r>
            <a:endParaRPr lang="en-US" sz="3200" dirty="0" smtClean="0">
              <a:latin typeface="+mn-lt"/>
            </a:endParaRPr>
          </a:p>
          <a:p>
            <a:pPr marL="0" indent="0">
              <a:buNone/>
            </a:pPr>
            <a:r>
              <a:rPr lang="en-US" sz="3200" dirty="0" smtClean="0">
                <a:latin typeface="+mn-lt"/>
              </a:rPr>
              <a:t>Final </a:t>
            </a:r>
            <a:r>
              <a:rPr lang="en-US" sz="3200" dirty="0">
                <a:latin typeface="+mn-lt"/>
              </a:rPr>
              <a:t>presentations –  </a:t>
            </a:r>
            <a:r>
              <a:rPr lang="en-US" sz="3200" dirty="0" smtClean="0">
                <a:latin typeface="+mn-lt"/>
              </a:rPr>
              <a:t>Dec. </a:t>
            </a:r>
            <a:r>
              <a:rPr lang="en-US" sz="3200" smtClean="0">
                <a:latin typeface="+mn-lt"/>
              </a:rPr>
              <a:t>3</a:t>
            </a:r>
            <a:r>
              <a:rPr lang="en-US" sz="3200" baseline="30000" smtClean="0">
                <a:latin typeface="+mn-lt"/>
              </a:rPr>
              <a:t>rd</a:t>
            </a:r>
            <a:endParaRPr lang="en-US" sz="3200" dirty="0">
              <a:latin typeface="+mn-lt"/>
            </a:endParaRPr>
          </a:p>
          <a:p>
            <a:pPr marL="0" indent="0">
              <a:buNone/>
            </a:pPr>
            <a:endParaRPr lang="en-US" sz="2400" dirty="0">
              <a:latin typeface="+mn-lt"/>
            </a:endParaRPr>
          </a:p>
          <a:p>
            <a:pPr marL="0" indent="0">
              <a:buNone/>
            </a:pPr>
            <a:r>
              <a:rPr lang="en-US" sz="2400" dirty="0">
                <a:latin typeface="+mn-lt"/>
              </a:rPr>
              <a:t>*Additional time to contact/meet with your community partner to be determined.</a:t>
            </a:r>
          </a:p>
          <a:p>
            <a:pPr marL="0" indent="0">
              <a:buNone/>
            </a:pPr>
            <a:endParaRPr lang="en-US" sz="2000" dirty="0"/>
          </a:p>
          <a:p>
            <a:endParaRPr lang="en-US" sz="2000" dirty="0"/>
          </a:p>
        </p:txBody>
      </p:sp>
    </p:spTree>
    <p:extLst>
      <p:ext uri="{BB962C8B-B14F-4D97-AF65-F5344CB8AC3E}">
        <p14:creationId xmlns:p14="http://schemas.microsoft.com/office/powerpoint/2010/main" val="3625629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strategy</a:t>
            </a:r>
          </a:p>
        </p:txBody>
      </p:sp>
      <p:sp>
        <p:nvSpPr>
          <p:cNvPr id="3" name="Content Placeholder 2"/>
          <p:cNvSpPr>
            <a:spLocks noGrp="1"/>
          </p:cNvSpPr>
          <p:nvPr>
            <p:ph idx="1"/>
          </p:nvPr>
        </p:nvSpPr>
        <p:spPr>
          <a:xfrm>
            <a:off x="729916" y="1227221"/>
            <a:ext cx="10623884" cy="5257800"/>
          </a:xfrm>
        </p:spPr>
        <p:txBody>
          <a:bodyPr>
            <a:normAutofit lnSpcReduction="10000"/>
          </a:bodyPr>
          <a:lstStyle/>
          <a:p>
            <a:pPr marL="0" indent="0">
              <a:buNone/>
            </a:pPr>
            <a:r>
              <a:rPr lang="en-US" sz="2000" b="1" dirty="0">
                <a:latin typeface="+mn-lt"/>
              </a:rPr>
              <a:t>CHALLENGE: Many of our community partners have multiple teams.</a:t>
            </a:r>
            <a:endParaRPr lang="en-US" sz="2000" dirty="0">
              <a:latin typeface="+mn-lt"/>
            </a:endParaRPr>
          </a:p>
          <a:p>
            <a:pPr lvl="0"/>
            <a:r>
              <a:rPr lang="en-US" sz="2000" dirty="0">
                <a:latin typeface="+mn-lt"/>
              </a:rPr>
              <a:t>Single point of contact for the team</a:t>
            </a:r>
          </a:p>
          <a:p>
            <a:pPr lvl="1"/>
            <a:r>
              <a:rPr lang="en-US" sz="2000" dirty="0">
                <a:latin typeface="+mn-lt"/>
              </a:rPr>
              <a:t>Someone who regularly checks email</a:t>
            </a:r>
          </a:p>
          <a:p>
            <a:pPr lvl="0"/>
            <a:r>
              <a:rPr lang="en-US" sz="2000" dirty="0">
                <a:latin typeface="+mn-lt"/>
              </a:rPr>
              <a:t>Team ID in email subject</a:t>
            </a:r>
          </a:p>
          <a:p>
            <a:pPr lvl="1"/>
            <a:r>
              <a:rPr lang="en-US" sz="2000" dirty="0" err="1">
                <a:latin typeface="+mn-lt"/>
              </a:rPr>
              <a:t>Eg.</a:t>
            </a:r>
            <a:r>
              <a:rPr lang="en-US" sz="2000" dirty="0">
                <a:latin typeface="+mn-lt"/>
              </a:rPr>
              <a:t> </a:t>
            </a:r>
            <a:r>
              <a:rPr lang="en-US" sz="2000" b="1" dirty="0">
                <a:latin typeface="+mn-lt"/>
              </a:rPr>
              <a:t>“Project Name – Team Name”   </a:t>
            </a:r>
            <a:r>
              <a:rPr lang="en-US" sz="2000" dirty="0">
                <a:latin typeface="+mn-lt"/>
              </a:rPr>
              <a:t>Not just once…  but every time you email</a:t>
            </a:r>
          </a:p>
          <a:p>
            <a:pPr lvl="1"/>
            <a:r>
              <a:rPr lang="en-US" sz="2000" dirty="0">
                <a:latin typeface="+mn-lt"/>
              </a:rPr>
              <a:t>Continuous email stream… explain the strategy to client so they understand the importance too</a:t>
            </a:r>
          </a:p>
          <a:p>
            <a:pPr lvl="0"/>
            <a:r>
              <a:rPr lang="en-US" sz="2000" dirty="0">
                <a:latin typeface="+mn-lt"/>
              </a:rPr>
              <a:t>First email</a:t>
            </a:r>
          </a:p>
          <a:p>
            <a:pPr lvl="1"/>
            <a:r>
              <a:rPr lang="en-US" sz="2000" dirty="0">
                <a:latin typeface="+mn-lt"/>
              </a:rPr>
              <a:t>Introduce the team + meeting goals</a:t>
            </a:r>
          </a:p>
          <a:p>
            <a:pPr lvl="1"/>
            <a:r>
              <a:rPr lang="en-US" sz="2000" dirty="0">
                <a:latin typeface="+mn-lt"/>
              </a:rPr>
              <a:t>Give 2-3 potential dates/times for a site visit </a:t>
            </a:r>
          </a:p>
          <a:p>
            <a:pPr lvl="0"/>
            <a:r>
              <a:rPr lang="en-US" sz="2000" dirty="0">
                <a:latin typeface="+mn-lt"/>
              </a:rPr>
              <a:t>Thank you email… details in project outline</a:t>
            </a:r>
          </a:p>
          <a:p>
            <a:pPr lvl="0"/>
            <a:r>
              <a:rPr lang="en-US" sz="2000" dirty="0">
                <a:latin typeface="+mn-lt"/>
              </a:rPr>
              <a:t>Interim Report… </a:t>
            </a:r>
            <a:r>
              <a:rPr lang="en-US" sz="2000" b="1" dirty="0">
                <a:latin typeface="+mn-lt"/>
              </a:rPr>
              <a:t>summary of action plan in email body</a:t>
            </a:r>
            <a:r>
              <a:rPr lang="en-US" sz="2000" dirty="0">
                <a:latin typeface="+mn-lt"/>
              </a:rPr>
              <a:t>… attach full report</a:t>
            </a:r>
          </a:p>
          <a:p>
            <a:pPr marL="57150" indent="0">
              <a:buNone/>
            </a:pPr>
            <a:endParaRPr lang="en-US" sz="2000" dirty="0">
              <a:latin typeface="+mn-lt"/>
            </a:endParaRPr>
          </a:p>
          <a:p>
            <a:pPr marL="57150" indent="0">
              <a:buNone/>
            </a:pPr>
            <a:r>
              <a:rPr lang="en-US" sz="2000" dirty="0">
                <a:latin typeface="+mn-lt"/>
              </a:rPr>
              <a:t>NOTE:</a:t>
            </a:r>
            <a:r>
              <a:rPr lang="en-US" sz="2000" b="1" dirty="0">
                <a:latin typeface="+mn-lt"/>
              </a:rPr>
              <a:t> not </a:t>
            </a:r>
            <a:r>
              <a:rPr lang="en-US" sz="2000" dirty="0">
                <a:latin typeface="+mn-lt"/>
              </a:rPr>
              <a:t>all team members must be present  at client meetings but the workload needs to be balanced.</a:t>
            </a:r>
          </a:p>
          <a:p>
            <a:pPr marL="0" indent="0">
              <a:buNone/>
            </a:pPr>
            <a:endParaRPr lang="en-US" dirty="0"/>
          </a:p>
        </p:txBody>
      </p:sp>
    </p:spTree>
    <p:extLst>
      <p:ext uri="{BB962C8B-B14F-4D97-AF65-F5344CB8AC3E}">
        <p14:creationId xmlns:p14="http://schemas.microsoft.com/office/powerpoint/2010/main" val="2129533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3 SL Concerns from Students: Go to whom for what?</a:t>
            </a:r>
          </a:p>
        </p:txBody>
      </p:sp>
      <p:sp>
        <p:nvSpPr>
          <p:cNvPr id="3" name="Content Placeholder 2"/>
          <p:cNvSpPr>
            <a:spLocks noGrp="1"/>
          </p:cNvSpPr>
          <p:nvPr>
            <p:ph idx="1"/>
          </p:nvPr>
        </p:nvSpPr>
        <p:spPr>
          <a:xfrm>
            <a:off x="409073" y="1167065"/>
            <a:ext cx="11105148" cy="5474368"/>
          </a:xfrm>
        </p:spPr>
        <p:txBody>
          <a:bodyPr>
            <a:normAutofit fontScale="92500" lnSpcReduction="10000"/>
          </a:bodyPr>
          <a:lstStyle/>
          <a:p>
            <a:pPr marL="0" indent="0">
              <a:buNone/>
            </a:pPr>
            <a:endParaRPr lang="en-US" sz="2400" dirty="0">
              <a:latin typeface="+mn-lt"/>
            </a:endParaRPr>
          </a:p>
          <a:p>
            <a:pPr marL="0" lvl="4" indent="0">
              <a:buNone/>
            </a:pPr>
            <a:r>
              <a:rPr lang="en-US" sz="3800" dirty="0">
                <a:latin typeface="+mn-lt"/>
              </a:rPr>
              <a:t>Connection to course 				 Professor</a:t>
            </a:r>
            <a:br>
              <a:rPr lang="en-US" sz="3800" dirty="0">
                <a:latin typeface="+mn-lt"/>
              </a:rPr>
            </a:br>
            <a:r>
              <a:rPr lang="en-US" sz="3800" dirty="0">
                <a:latin typeface="+mn-lt"/>
              </a:rPr>
              <a:t>material</a:t>
            </a:r>
          </a:p>
          <a:p>
            <a:pPr marL="0" indent="0">
              <a:buNone/>
            </a:pPr>
            <a:endParaRPr lang="en-US" sz="3800" dirty="0">
              <a:latin typeface="+mn-lt"/>
            </a:endParaRPr>
          </a:p>
          <a:p>
            <a:pPr marL="0" indent="0">
              <a:buNone/>
            </a:pPr>
            <a:r>
              <a:rPr lang="en-US" sz="3800" dirty="0">
                <a:latin typeface="+mn-lt"/>
              </a:rPr>
              <a:t>Concerns about 				Dan or David</a:t>
            </a:r>
          </a:p>
          <a:p>
            <a:pPr marL="0" indent="0">
              <a:buNone/>
            </a:pPr>
            <a:r>
              <a:rPr lang="en-US" sz="3800" dirty="0">
                <a:latin typeface="+mn-lt"/>
              </a:rPr>
              <a:t>team function      								</a:t>
            </a:r>
          </a:p>
          <a:p>
            <a:pPr marL="1828800" lvl="4" indent="0">
              <a:buNone/>
            </a:pPr>
            <a:r>
              <a:rPr lang="en-US" sz="3800" dirty="0">
                <a:latin typeface="+mn-lt"/>
              </a:rPr>
              <a:t>							</a:t>
            </a:r>
          </a:p>
          <a:p>
            <a:pPr marL="0" indent="0">
              <a:buNone/>
            </a:pPr>
            <a:r>
              <a:rPr lang="en-US" sz="3800" dirty="0">
                <a:latin typeface="+mn-lt"/>
              </a:rPr>
              <a:t>Community partner				     Dan or David</a:t>
            </a:r>
            <a:br>
              <a:rPr lang="en-US" sz="3800" dirty="0">
                <a:latin typeface="+mn-lt"/>
              </a:rPr>
            </a:br>
            <a:r>
              <a:rPr lang="en-US" sz="3800" dirty="0">
                <a:latin typeface="+mn-lt"/>
              </a:rPr>
              <a:t>communication concerns						</a:t>
            </a:r>
            <a:endParaRPr lang="en-US" sz="2400" dirty="0">
              <a:latin typeface="+mn-lt"/>
            </a:endParaRPr>
          </a:p>
          <a:p>
            <a:pPr marL="0" indent="0">
              <a:buNone/>
            </a:pPr>
            <a:endParaRPr lang="en-US" sz="2400" dirty="0"/>
          </a:p>
          <a:p>
            <a:pPr marL="0" indent="0">
              <a:buNone/>
            </a:pPr>
            <a:r>
              <a:rPr lang="en-US" sz="2400" dirty="0"/>
              <a:t>									</a:t>
            </a:r>
          </a:p>
        </p:txBody>
      </p:sp>
      <p:cxnSp>
        <p:nvCxnSpPr>
          <p:cNvPr id="8" name="Straight Arrow Connector 7"/>
          <p:cNvCxnSpPr/>
          <p:nvPr/>
        </p:nvCxnSpPr>
        <p:spPr>
          <a:xfrm>
            <a:off x="5170065" y="1778193"/>
            <a:ext cx="241326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047655" y="3322295"/>
            <a:ext cx="241326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881225" y="4899145"/>
            <a:ext cx="241326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4859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3" y="0"/>
            <a:ext cx="11819822" cy="924025"/>
          </a:xfrm>
        </p:spPr>
        <p:txBody>
          <a:bodyPr>
            <a:normAutofit fontScale="90000"/>
          </a:bodyPr>
          <a:lstStyle/>
          <a:p>
            <a:r>
              <a:rPr lang="en-US" dirty="0"/>
              <a:t>Community Partner – </a:t>
            </a:r>
            <a:r>
              <a:rPr lang="en-US" dirty="0" smtClean="0"/>
              <a:t>Community Living Fort Erie</a:t>
            </a:r>
            <a:endParaRPr lang="en-US" dirty="0"/>
          </a:p>
        </p:txBody>
      </p:sp>
      <p:sp>
        <p:nvSpPr>
          <p:cNvPr id="6" name="Content Placeholder 5"/>
          <p:cNvSpPr>
            <a:spLocks noGrp="1"/>
          </p:cNvSpPr>
          <p:nvPr>
            <p:ph idx="1"/>
          </p:nvPr>
        </p:nvSpPr>
        <p:spPr>
          <a:xfrm>
            <a:off x="838199" y="1068404"/>
            <a:ext cx="10750617" cy="5020424"/>
          </a:xfrm>
        </p:spPr>
        <p:txBody>
          <a:bodyPr>
            <a:normAutofit fontScale="85000" lnSpcReduction="20000"/>
          </a:bodyPr>
          <a:lstStyle/>
          <a:p>
            <a:pPr marL="0" indent="0">
              <a:buNone/>
            </a:pPr>
            <a:r>
              <a:rPr lang="en-US" dirty="0"/>
              <a:t>Community Living ~ Fort Erie is a non-profit organization with 60 years experience providing advocacy for, and support to, individuals who have intellectual challenges, and their families</a:t>
            </a:r>
            <a:r>
              <a:rPr lang="en-US" dirty="0" smtClean="0"/>
              <a:t>.</a:t>
            </a:r>
          </a:p>
          <a:p>
            <a:r>
              <a:rPr lang="en-US" dirty="0"/>
              <a:t>80+ employees</a:t>
            </a:r>
          </a:p>
          <a:p>
            <a:r>
              <a:rPr lang="en-US" dirty="0" smtClean="0"/>
              <a:t>Have gone </a:t>
            </a:r>
            <a:r>
              <a:rPr lang="en-US" dirty="0"/>
              <a:t>through major restricting of employees, prompted by need to cut costs, improve service delivery. Unionized environment, residential services and the difficulties associated with that. New home purchases required a re-staffing of those sites. This stirred up a lot of emotions within the staff. How do we reengage the staff who remain? </a:t>
            </a:r>
            <a:r>
              <a:rPr lang="en-US" dirty="0" smtClean="0"/>
              <a:t>MGMT has </a:t>
            </a:r>
            <a:r>
              <a:rPr lang="en-US" dirty="0"/>
              <a:t>backed off completely and </a:t>
            </a:r>
            <a:r>
              <a:rPr lang="en-US" dirty="0" smtClean="0"/>
              <a:t>are letting </a:t>
            </a:r>
            <a:r>
              <a:rPr lang="en-US" dirty="0"/>
              <a:t>employees ease in with new teams. </a:t>
            </a:r>
          </a:p>
          <a:p>
            <a:r>
              <a:rPr lang="en-US" dirty="0"/>
              <a:t>How to deal with employees in this new structure, dealing with new team members, understanding new strengths. Starting to see generational diversity as they move forward. Would love to see strategies on how to get generations to work together and work off of each other’s strengths.</a:t>
            </a:r>
          </a:p>
          <a:p>
            <a:pPr lvl="0"/>
            <a:r>
              <a:rPr lang="en-US" dirty="0"/>
              <a:t>Workplace emotions, attitudes and stress</a:t>
            </a:r>
          </a:p>
          <a:p>
            <a:pPr lvl="0"/>
            <a:r>
              <a:rPr lang="en-US" dirty="0"/>
              <a:t>Strategies for Employee Motivation</a:t>
            </a:r>
          </a:p>
          <a:p>
            <a:pPr marL="0" indent="0">
              <a:buNone/>
            </a:pPr>
            <a:endParaRPr lang="en-US" dirty="0"/>
          </a:p>
        </p:txBody>
      </p:sp>
    </p:spTree>
    <p:extLst>
      <p:ext uri="{BB962C8B-B14F-4D97-AF65-F5344CB8AC3E}">
        <p14:creationId xmlns:p14="http://schemas.microsoft.com/office/powerpoint/2010/main" val="3556136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3" y="0"/>
            <a:ext cx="11819822" cy="924025"/>
          </a:xfrm>
        </p:spPr>
        <p:txBody>
          <a:bodyPr>
            <a:normAutofit/>
          </a:bodyPr>
          <a:lstStyle/>
          <a:p>
            <a:r>
              <a:rPr lang="en-US" dirty="0"/>
              <a:t>Community Partner – </a:t>
            </a:r>
            <a:r>
              <a:rPr lang="en-US" dirty="0" smtClean="0"/>
              <a:t>de la Terre</a:t>
            </a:r>
            <a:endParaRPr lang="en-US" dirty="0"/>
          </a:p>
        </p:txBody>
      </p:sp>
      <p:sp>
        <p:nvSpPr>
          <p:cNvPr id="6" name="Content Placeholder 5"/>
          <p:cNvSpPr>
            <a:spLocks noGrp="1"/>
          </p:cNvSpPr>
          <p:nvPr>
            <p:ph idx="1"/>
          </p:nvPr>
        </p:nvSpPr>
        <p:spPr>
          <a:xfrm>
            <a:off x="838199" y="1068404"/>
            <a:ext cx="10750617" cy="5020424"/>
          </a:xfrm>
        </p:spPr>
        <p:txBody>
          <a:bodyPr>
            <a:normAutofit fontScale="62500" lnSpcReduction="20000"/>
          </a:bodyPr>
          <a:lstStyle/>
          <a:p>
            <a:pPr marL="0" indent="0">
              <a:buNone/>
            </a:pPr>
            <a:r>
              <a:rPr lang="en-US" b="1" dirty="0" smtClean="0"/>
              <a:t>de la Terre </a:t>
            </a:r>
            <a:r>
              <a:rPr lang="en-US" dirty="0" smtClean="0"/>
              <a:t>specializes </a:t>
            </a:r>
            <a:r>
              <a:rPr lang="en-US" dirty="0"/>
              <a:t>in organic artisan breads and pastries made in-house and features coffee and tea &amp; espresso-based drinks</a:t>
            </a:r>
            <a:r>
              <a:rPr lang="en-US" dirty="0" smtClean="0"/>
              <a:t>. </a:t>
            </a:r>
            <a:r>
              <a:rPr lang="en-US" b="1" dirty="0"/>
              <a:t>de la </a:t>
            </a:r>
            <a:r>
              <a:rPr lang="en-US" b="1" dirty="0" err="1"/>
              <a:t>terre</a:t>
            </a:r>
            <a:r>
              <a:rPr lang="en-US" dirty="0"/>
              <a:t> is deeply committed to foregrounding locally produced foods and their producers, as well as encouraging consumer support of organic and sustainable agricultural practices. In this spirit, we use biodegradable and compostable take-out containers, cutlery, and napkins. We purchase our flour and produce from small independent farmers wherever possible.</a:t>
            </a:r>
            <a:endParaRPr lang="en-US" dirty="0" smtClean="0"/>
          </a:p>
          <a:p>
            <a:r>
              <a:rPr lang="en-US" dirty="0" smtClean="0"/>
              <a:t>Approaching </a:t>
            </a:r>
            <a:r>
              <a:rPr lang="en-US" dirty="0"/>
              <a:t>30 staff members, mainly at 2 retail locations, front of house staff is split 50/50 between full-time and part-time.</a:t>
            </a:r>
          </a:p>
          <a:p>
            <a:r>
              <a:rPr lang="en-US" dirty="0" smtClean="0"/>
              <a:t>Front </a:t>
            </a:r>
            <a:r>
              <a:rPr lang="en-US" dirty="0"/>
              <a:t>of house employees not taking initiative with making decision on products that are on shelf or </a:t>
            </a:r>
            <a:r>
              <a:rPr lang="en-US" dirty="0" smtClean="0"/>
              <a:t>going bad. </a:t>
            </a:r>
            <a:r>
              <a:rPr lang="en-US" dirty="0"/>
              <a:t>How is management portraying behaviours and are they empowering the </a:t>
            </a:r>
            <a:r>
              <a:rPr lang="en-US" dirty="0" smtClean="0"/>
              <a:t>employees? </a:t>
            </a:r>
            <a:r>
              <a:rPr lang="en-US" dirty="0"/>
              <a:t>What are the managers missing that is not </a:t>
            </a:r>
            <a:r>
              <a:rPr lang="en-US" dirty="0" smtClean="0"/>
              <a:t>translating?</a:t>
            </a:r>
            <a:endParaRPr lang="en-US" dirty="0"/>
          </a:p>
          <a:p>
            <a:pPr lvl="0"/>
            <a:r>
              <a:rPr lang="en-CA" dirty="0"/>
              <a:t>Workplace emotions, attitudes and stress</a:t>
            </a:r>
            <a:endParaRPr lang="en-US" dirty="0"/>
          </a:p>
          <a:p>
            <a:pPr lvl="0"/>
            <a:r>
              <a:rPr lang="en-CA" dirty="0"/>
              <a:t>Strategies for employee motivation</a:t>
            </a:r>
            <a:endParaRPr lang="en-US" dirty="0"/>
          </a:p>
          <a:p>
            <a:pPr lvl="0"/>
            <a:r>
              <a:rPr lang="en-CA" dirty="0"/>
              <a:t>Trouble keeping staff</a:t>
            </a:r>
            <a:endParaRPr lang="en-US" dirty="0"/>
          </a:p>
          <a:p>
            <a:pPr lvl="0"/>
            <a:r>
              <a:rPr lang="en-CA" dirty="0"/>
              <a:t>Internal communication strategies, leadership and planning</a:t>
            </a:r>
            <a:endParaRPr lang="en-US" dirty="0"/>
          </a:p>
          <a:p>
            <a:pPr lvl="1"/>
            <a:r>
              <a:rPr lang="en-CA" dirty="0"/>
              <a:t>Monthly managers meetings</a:t>
            </a:r>
            <a:endParaRPr lang="en-US" dirty="0"/>
          </a:p>
          <a:p>
            <a:pPr lvl="1"/>
            <a:r>
              <a:rPr lang="en-CA" dirty="0"/>
              <a:t>Sometimes staff meetings are held once per year</a:t>
            </a:r>
            <a:endParaRPr lang="en-US" dirty="0"/>
          </a:p>
          <a:p>
            <a:pPr lvl="1"/>
            <a:r>
              <a:rPr lang="en-CA" dirty="0"/>
              <a:t>Communication is typically verbal or left by </a:t>
            </a:r>
            <a:r>
              <a:rPr lang="en-CA" dirty="0" smtClean="0"/>
              <a:t>notes</a:t>
            </a:r>
            <a:endParaRPr lang="en-US" dirty="0"/>
          </a:p>
          <a:p>
            <a:pPr lvl="0"/>
            <a:r>
              <a:rPr lang="en-CA" dirty="0"/>
              <a:t>Managing organizational change</a:t>
            </a:r>
            <a:endParaRPr lang="en-US" dirty="0"/>
          </a:p>
          <a:p>
            <a:pPr lvl="1"/>
            <a:r>
              <a:rPr lang="en-CA" dirty="0"/>
              <a:t>Plans to consolidate 2 retail locations</a:t>
            </a:r>
            <a:endParaRPr lang="en-US" dirty="0"/>
          </a:p>
          <a:p>
            <a:pPr lvl="1"/>
            <a:r>
              <a:rPr lang="en-CA" dirty="0"/>
              <a:t>Major org. </a:t>
            </a:r>
            <a:r>
              <a:rPr lang="en-CA" dirty="0" smtClean="0"/>
              <a:t>restructure</a:t>
            </a:r>
            <a:endParaRPr lang="en-US" dirty="0"/>
          </a:p>
          <a:p>
            <a:pPr marL="0" indent="0">
              <a:buNone/>
            </a:pPr>
            <a:endParaRPr lang="en-US" dirty="0"/>
          </a:p>
        </p:txBody>
      </p:sp>
    </p:spTree>
    <p:extLst>
      <p:ext uri="{BB962C8B-B14F-4D97-AF65-F5344CB8AC3E}">
        <p14:creationId xmlns:p14="http://schemas.microsoft.com/office/powerpoint/2010/main" val="2999221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8F74A7-53B2-427F-974B-AF9422B650CF}"/>
              </a:ext>
            </a:extLst>
          </p:cNvPr>
          <p:cNvSpPr>
            <a:spLocks noGrp="1"/>
          </p:cNvSpPr>
          <p:nvPr>
            <p:ph idx="1"/>
          </p:nvPr>
        </p:nvSpPr>
        <p:spPr/>
        <p:txBody>
          <a:bodyPr>
            <a:normAutofit fontScale="92500" lnSpcReduction="10000"/>
          </a:bodyPr>
          <a:lstStyle/>
          <a:p>
            <a:r>
              <a:rPr lang="en-US" dirty="0"/>
              <a:t>Book a 15 minute consultation with EEC’s on November 15</a:t>
            </a:r>
            <a:r>
              <a:rPr lang="en-US" baseline="30000" dirty="0"/>
              <a:t>th</a:t>
            </a:r>
            <a:r>
              <a:rPr lang="en-US" dirty="0"/>
              <a:t> from 1:00-4:30pm.</a:t>
            </a:r>
          </a:p>
          <a:p>
            <a:r>
              <a:rPr lang="en-US" dirty="0"/>
              <a:t>Run through your slides and receive feedback on your presentation skills/style.</a:t>
            </a:r>
          </a:p>
          <a:p>
            <a:r>
              <a:rPr lang="en-US" dirty="0"/>
              <a:t>Receive helpful tips about presentation day and pitching to your community partner.</a:t>
            </a:r>
          </a:p>
          <a:p>
            <a:r>
              <a:rPr lang="en-US" dirty="0"/>
              <a:t>Ask questions about formatting, presentation flow, team dynamics, slide style.</a:t>
            </a:r>
          </a:p>
          <a:p>
            <a:r>
              <a:rPr lang="en-US" dirty="0"/>
              <a:t>Registering for this session has no impact on your grade.</a:t>
            </a:r>
          </a:p>
          <a:p>
            <a:pPr marL="0" indent="0">
              <a:buNone/>
            </a:pPr>
            <a:endParaRPr lang="en-US" dirty="0"/>
          </a:p>
          <a:p>
            <a:pPr marL="0" indent="0">
              <a:buNone/>
            </a:pPr>
            <a:r>
              <a:rPr lang="en-US" dirty="0"/>
              <a:t>A registration link will be made available to you in early October, spots will be limited. First come, first served.</a:t>
            </a:r>
          </a:p>
          <a:p>
            <a:pPr marL="0" indent="0">
              <a:buNone/>
            </a:pPr>
            <a:endParaRPr lang="en-US" dirty="0"/>
          </a:p>
        </p:txBody>
      </p:sp>
      <p:sp>
        <p:nvSpPr>
          <p:cNvPr id="3" name="Title 2">
            <a:extLst>
              <a:ext uri="{FF2B5EF4-FFF2-40B4-BE49-F238E27FC236}">
                <a16:creationId xmlns:a16="http://schemas.microsoft.com/office/drawing/2014/main" id="{14A254A9-082E-4B83-8A76-907C93BC3E5C}"/>
              </a:ext>
            </a:extLst>
          </p:cNvPr>
          <p:cNvSpPr>
            <a:spLocks noGrp="1"/>
          </p:cNvSpPr>
          <p:nvPr>
            <p:ph type="title"/>
          </p:nvPr>
        </p:nvSpPr>
        <p:spPr/>
        <p:txBody>
          <a:bodyPr/>
          <a:lstStyle/>
          <a:p>
            <a:r>
              <a:rPr lang="en-US" dirty="0"/>
              <a:t>Drop-in Presentation Session</a:t>
            </a:r>
            <a:endParaRPr lang="en-CA" dirty="0"/>
          </a:p>
        </p:txBody>
      </p:sp>
    </p:spTree>
    <p:extLst>
      <p:ext uri="{BB962C8B-B14F-4D97-AF65-F5344CB8AC3E}">
        <p14:creationId xmlns:p14="http://schemas.microsoft.com/office/powerpoint/2010/main" val="1974793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 Resources</a:t>
            </a:r>
          </a:p>
        </p:txBody>
      </p:sp>
      <p:sp>
        <p:nvSpPr>
          <p:cNvPr id="3" name="Content Placeholder 2"/>
          <p:cNvSpPr>
            <a:spLocks noGrp="1"/>
          </p:cNvSpPr>
          <p:nvPr>
            <p:ph idx="1"/>
          </p:nvPr>
        </p:nvSpPr>
        <p:spPr/>
        <p:txBody>
          <a:bodyPr>
            <a:normAutofit/>
          </a:bodyPr>
          <a:lstStyle/>
          <a:p>
            <a:r>
              <a:rPr lang="en-US" sz="4000" dirty="0">
                <a:latin typeface="+mn-lt"/>
              </a:rPr>
              <a:t>Posted on Sakai</a:t>
            </a:r>
          </a:p>
          <a:p>
            <a:pPr lvl="1"/>
            <a:r>
              <a:rPr lang="en-US" sz="3600" dirty="0">
                <a:latin typeface="+mn-lt"/>
              </a:rPr>
              <a:t>These slides</a:t>
            </a:r>
          </a:p>
          <a:p>
            <a:pPr lvl="1"/>
            <a:r>
              <a:rPr lang="en-US" sz="3600" dirty="0">
                <a:latin typeface="+mn-lt"/>
              </a:rPr>
              <a:t>Confidentiality Agreement &amp; Team Contract</a:t>
            </a:r>
          </a:p>
          <a:p>
            <a:pPr lvl="1"/>
            <a:r>
              <a:rPr lang="en-US" sz="3600" dirty="0">
                <a:latin typeface="+mn-lt"/>
              </a:rPr>
              <a:t>Resume &amp; LinkedIN Resources</a:t>
            </a:r>
          </a:p>
          <a:p>
            <a:pPr lvl="1"/>
            <a:r>
              <a:rPr lang="en-US" sz="3600" dirty="0">
                <a:latin typeface="+mn-lt"/>
              </a:rPr>
              <a:t>Career Action Plan Worksheet</a:t>
            </a:r>
          </a:p>
        </p:txBody>
      </p:sp>
    </p:spTree>
    <p:extLst>
      <p:ext uri="{BB962C8B-B14F-4D97-AF65-F5344CB8AC3E}">
        <p14:creationId xmlns:p14="http://schemas.microsoft.com/office/powerpoint/2010/main" val="1840338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a:t>
            </a:r>
          </a:p>
        </p:txBody>
      </p:sp>
      <p:sp>
        <p:nvSpPr>
          <p:cNvPr id="3" name="Content Placeholder 2"/>
          <p:cNvSpPr>
            <a:spLocks noGrp="1"/>
          </p:cNvSpPr>
          <p:nvPr>
            <p:ph idx="1"/>
          </p:nvPr>
        </p:nvSpPr>
        <p:spPr>
          <a:xfrm>
            <a:off x="609600" y="1402333"/>
            <a:ext cx="8474364" cy="4477707"/>
          </a:xfrm>
        </p:spPr>
        <p:txBody>
          <a:bodyPr>
            <a:normAutofit fontScale="62500" lnSpcReduction="20000"/>
          </a:bodyPr>
          <a:lstStyle/>
          <a:p>
            <a:pPr marL="0" indent="0">
              <a:buNone/>
            </a:pPr>
            <a:r>
              <a:rPr lang="en-US" sz="3200" b="1" dirty="0" smtClean="0"/>
              <a:t>Dan </a:t>
            </a:r>
            <a:r>
              <a:rPr lang="en-US" sz="3200" b="1" dirty="0"/>
              <a:t>Lonergan</a:t>
            </a:r>
          </a:p>
          <a:p>
            <a:pPr marL="0" indent="0">
              <a:buNone/>
            </a:pPr>
            <a:r>
              <a:rPr lang="en-US" sz="3200" dirty="0">
                <a:hlinkClick r:id="rId2"/>
              </a:rPr>
              <a:t>dlonergan@brocku.ca</a:t>
            </a:r>
            <a:endParaRPr lang="en-US" sz="3200" dirty="0"/>
          </a:p>
          <a:p>
            <a:pPr marL="0" indent="0">
              <a:buNone/>
            </a:pPr>
            <a:r>
              <a:rPr lang="en-US" sz="3200" dirty="0" smtClean="0"/>
              <a:t>GSB 333</a:t>
            </a:r>
          </a:p>
          <a:p>
            <a:pPr marL="0" indent="0">
              <a:buNone/>
            </a:pPr>
            <a:r>
              <a:rPr lang="en-US" sz="3200" dirty="0" smtClean="0"/>
              <a:t>Ext.5023</a:t>
            </a:r>
          </a:p>
          <a:p>
            <a:pPr marL="0" indent="0">
              <a:buNone/>
            </a:pPr>
            <a:endParaRPr lang="en-US" sz="3200" dirty="0"/>
          </a:p>
          <a:p>
            <a:pPr marL="0" indent="0">
              <a:buNone/>
            </a:pPr>
            <a:r>
              <a:rPr lang="en-US" sz="3200" b="1" dirty="0"/>
              <a:t>David DiPietro</a:t>
            </a:r>
          </a:p>
          <a:p>
            <a:pPr marL="0" indent="0">
              <a:buNone/>
            </a:pPr>
            <a:r>
              <a:rPr lang="en-US" sz="3200" dirty="0">
                <a:hlinkClick r:id="rId3"/>
              </a:rPr>
              <a:t>ddipietro@brocku.ca</a:t>
            </a:r>
            <a:r>
              <a:rPr lang="en-US" sz="3200" dirty="0"/>
              <a:t> </a:t>
            </a:r>
          </a:p>
          <a:p>
            <a:pPr marL="0" indent="0">
              <a:buNone/>
            </a:pPr>
            <a:r>
              <a:rPr lang="en-US" sz="3200" dirty="0" smtClean="0"/>
              <a:t>MC B213</a:t>
            </a:r>
          </a:p>
          <a:p>
            <a:pPr marL="0" indent="0">
              <a:buNone/>
            </a:pPr>
            <a:r>
              <a:rPr lang="en-US" sz="3200" dirty="0" smtClean="0"/>
              <a:t>Ext</a:t>
            </a:r>
            <a:r>
              <a:rPr lang="en-US" sz="3200" dirty="0"/>
              <a:t>. 5933</a:t>
            </a:r>
          </a:p>
          <a:p>
            <a:pPr marL="0" indent="0">
              <a:buNone/>
            </a:pPr>
            <a:endParaRPr lang="en-US" sz="3200" dirty="0"/>
          </a:p>
          <a:p>
            <a:pPr marL="0" indent="0">
              <a:buNone/>
            </a:pPr>
            <a:endParaRPr lang="en-US" sz="3200" dirty="0"/>
          </a:p>
          <a:p>
            <a:pPr marL="0" indent="0">
              <a:buNone/>
            </a:pPr>
            <a:r>
              <a:rPr lang="en-US" sz="3600" b="1" dirty="0" smtClean="0"/>
              <a:t>Follow us on Twitter!</a:t>
            </a:r>
            <a:endParaRPr lang="en-US" sz="3600" b="1" dirty="0"/>
          </a:p>
          <a:p>
            <a:pPr marL="0" indent="0">
              <a:buNone/>
            </a:pPr>
            <a:r>
              <a:rPr lang="en-US" sz="3600" b="1" dirty="0"/>
              <a:t>@BrockExpEd </a:t>
            </a:r>
          </a:p>
          <a:p>
            <a:endParaRPr lang="en-US" sz="3200" dirty="0"/>
          </a:p>
          <a:p>
            <a:endParaRPr lang="en-US" dirty="0"/>
          </a:p>
        </p:txBody>
      </p:sp>
    </p:spTree>
    <p:extLst>
      <p:ext uri="{BB962C8B-B14F-4D97-AF65-F5344CB8AC3E}">
        <p14:creationId xmlns:p14="http://schemas.microsoft.com/office/powerpoint/2010/main" val="848299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C3D282-1C39-4AC8-84F3-6A979B59817C}"/>
              </a:ext>
            </a:extLst>
          </p:cNvPr>
          <p:cNvSpPr>
            <a:spLocks noGrp="1"/>
          </p:cNvSpPr>
          <p:nvPr>
            <p:ph idx="1"/>
          </p:nvPr>
        </p:nvSpPr>
        <p:spPr/>
        <p:txBody>
          <a:bodyPr/>
          <a:lstStyle/>
          <a:p>
            <a:r>
              <a:rPr lang="en-US" dirty="0"/>
              <a:t>Connecting students with community partners in a variety of ways</a:t>
            </a:r>
          </a:p>
          <a:p>
            <a:pPr lvl="1"/>
            <a:r>
              <a:rPr lang="en-US" dirty="0"/>
              <a:t>Service-Learning</a:t>
            </a:r>
          </a:p>
          <a:p>
            <a:pPr lvl="1"/>
            <a:r>
              <a:rPr lang="en-US" dirty="0"/>
              <a:t>Live Case Studies</a:t>
            </a:r>
          </a:p>
          <a:p>
            <a:pPr lvl="1"/>
            <a:r>
              <a:rPr lang="en-US" dirty="0"/>
              <a:t>Simulations</a:t>
            </a:r>
          </a:p>
          <a:p>
            <a:pPr lvl="1"/>
            <a:r>
              <a:rPr lang="en-US" dirty="0"/>
              <a:t>Field Courses</a:t>
            </a:r>
          </a:p>
          <a:p>
            <a:r>
              <a:rPr lang="en-US" dirty="0"/>
              <a:t>The goal is to provide students with a hands-on approach to learning with relevant projects and experiences.</a:t>
            </a:r>
          </a:p>
          <a:p>
            <a:r>
              <a:rPr lang="en-US" dirty="0"/>
              <a:t>Experiential can take on different forms depending on which program/course you’re in.</a:t>
            </a:r>
          </a:p>
          <a:p>
            <a:pPr marL="0" indent="0">
              <a:buNone/>
            </a:pPr>
            <a:endParaRPr lang="en-US" dirty="0"/>
          </a:p>
        </p:txBody>
      </p:sp>
      <p:sp>
        <p:nvSpPr>
          <p:cNvPr id="3" name="Title 2">
            <a:extLst>
              <a:ext uri="{FF2B5EF4-FFF2-40B4-BE49-F238E27FC236}">
                <a16:creationId xmlns:a16="http://schemas.microsoft.com/office/drawing/2014/main" id="{261EC645-B930-41FF-9C5D-73FA18EF288F}"/>
              </a:ext>
            </a:extLst>
          </p:cNvPr>
          <p:cNvSpPr>
            <a:spLocks noGrp="1"/>
          </p:cNvSpPr>
          <p:nvPr>
            <p:ph type="title"/>
          </p:nvPr>
        </p:nvSpPr>
        <p:spPr/>
        <p:txBody>
          <a:bodyPr/>
          <a:lstStyle/>
          <a:p>
            <a:r>
              <a:rPr lang="en-US" dirty="0"/>
              <a:t>Experiential Learning in Goodman</a:t>
            </a:r>
            <a:endParaRPr lang="en-CA" dirty="0"/>
          </a:p>
        </p:txBody>
      </p:sp>
    </p:spTree>
    <p:extLst>
      <p:ext uri="{BB962C8B-B14F-4D97-AF65-F5344CB8AC3E}">
        <p14:creationId xmlns:p14="http://schemas.microsoft.com/office/powerpoint/2010/main" val="1996247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956" y="0"/>
            <a:ext cx="10772275" cy="924025"/>
          </a:xfrm>
        </p:spPr>
        <p:txBody>
          <a:bodyPr>
            <a:noAutofit/>
          </a:bodyPr>
          <a:lstStyle/>
          <a:p>
            <a:r>
              <a:rPr lang="en-US" sz="3200" dirty="0"/>
              <a:t>What Students report getting out of Experiential Projects</a:t>
            </a:r>
          </a:p>
        </p:txBody>
      </p:sp>
      <p:sp>
        <p:nvSpPr>
          <p:cNvPr id="3" name="Content Placeholder 2"/>
          <p:cNvSpPr>
            <a:spLocks noGrp="1"/>
          </p:cNvSpPr>
          <p:nvPr>
            <p:ph idx="1"/>
          </p:nvPr>
        </p:nvSpPr>
        <p:spPr/>
        <p:txBody>
          <a:bodyPr>
            <a:normAutofit/>
          </a:bodyPr>
          <a:lstStyle/>
          <a:p>
            <a:pPr>
              <a:buNone/>
            </a:pPr>
            <a:r>
              <a:rPr lang="en-US" sz="2400" dirty="0">
                <a:latin typeface="+mn-lt"/>
              </a:rPr>
              <a:t>Students report:</a:t>
            </a:r>
          </a:p>
          <a:p>
            <a:r>
              <a:rPr lang="en-US" sz="2400" dirty="0">
                <a:latin typeface="+mn-lt"/>
              </a:rPr>
              <a:t>Work experience on my resume.</a:t>
            </a:r>
          </a:p>
          <a:p>
            <a:r>
              <a:rPr lang="en-US" sz="2400" dirty="0">
                <a:latin typeface="+mn-lt"/>
              </a:rPr>
              <a:t>Have a new understanding of services in my community.</a:t>
            </a:r>
          </a:p>
          <a:p>
            <a:r>
              <a:rPr lang="en-US" sz="2400" dirty="0">
                <a:latin typeface="+mn-lt"/>
              </a:rPr>
              <a:t>Have a better understanding of course material</a:t>
            </a:r>
          </a:p>
          <a:p>
            <a:r>
              <a:rPr lang="en-US" sz="2400" dirty="0">
                <a:latin typeface="+mn-lt"/>
              </a:rPr>
              <a:t>Have something I could speak about in a job interview about how I have applied my business skills.</a:t>
            </a:r>
          </a:p>
          <a:p>
            <a:r>
              <a:rPr lang="en-US" sz="2400" dirty="0">
                <a:latin typeface="+mn-lt"/>
              </a:rPr>
              <a:t>Feel good knowing I made a difference for a community serving organization.</a:t>
            </a:r>
          </a:p>
          <a:p>
            <a:r>
              <a:rPr lang="en-US" sz="2400" dirty="0">
                <a:latin typeface="+mn-lt"/>
              </a:rPr>
              <a:t>I’m more motivated by this type of project.</a:t>
            </a:r>
          </a:p>
          <a:p>
            <a:pPr marL="0" indent="0">
              <a:buNone/>
            </a:pPr>
            <a:endParaRPr lang="en-US" dirty="0"/>
          </a:p>
        </p:txBody>
      </p:sp>
    </p:spTree>
    <p:extLst>
      <p:ext uri="{BB962C8B-B14F-4D97-AF65-F5344CB8AC3E}">
        <p14:creationId xmlns:p14="http://schemas.microsoft.com/office/powerpoint/2010/main" val="4091323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47709" y="43934"/>
            <a:ext cx="13513797" cy="1010722"/>
          </a:xfrm>
          <a:prstGeom prst="rect">
            <a:avLst/>
          </a:prstGeom>
        </p:spPr>
        <p:txBody>
          <a:bodyPr/>
          <a:lstStyle>
            <a:lvl1pPr algn="ctr" defTabSz="457200" rtl="0" eaLnBrk="1" latinLnBrk="0" hangingPunct="1">
              <a:spcBef>
                <a:spcPct val="0"/>
              </a:spcBef>
              <a:buNone/>
              <a:defRPr sz="4400" kern="1200">
                <a:solidFill>
                  <a:schemeClr val="bg1"/>
                </a:solidFill>
                <a:latin typeface="Trebuchet MS"/>
                <a:ea typeface="+mj-ea"/>
                <a:cs typeface="Trebuchet MS"/>
              </a:defRPr>
            </a:lvl1pPr>
          </a:lstStyle>
          <a:p>
            <a:r>
              <a:rPr lang="en-US" dirty="0"/>
              <a:t> </a:t>
            </a:r>
            <a:r>
              <a:rPr lang="en-US" sz="3600" dirty="0"/>
              <a:t>CCEE Career Model – Experiential and your Career</a:t>
            </a:r>
            <a:endParaRPr lang="en-US" dirty="0"/>
          </a:p>
        </p:txBody>
      </p:sp>
      <p:pic>
        <p:nvPicPr>
          <p:cNvPr id="3" name="Picture 2">
            <a:extLst>
              <a:ext uri="{FF2B5EF4-FFF2-40B4-BE49-F238E27FC236}">
                <a16:creationId xmlns:a16="http://schemas.microsoft.com/office/drawing/2014/main" id="{76945E29-2039-4979-9EF4-5CE6D3E11229}"/>
              </a:ext>
            </a:extLst>
          </p:cNvPr>
          <p:cNvPicPr>
            <a:picLocks noChangeAspect="1"/>
          </p:cNvPicPr>
          <p:nvPr/>
        </p:nvPicPr>
        <p:blipFill>
          <a:blip r:embed="rId3"/>
          <a:stretch>
            <a:fillRect/>
          </a:stretch>
        </p:blipFill>
        <p:spPr>
          <a:xfrm>
            <a:off x="290930" y="939859"/>
            <a:ext cx="5352785" cy="5352785"/>
          </a:xfrm>
          <a:prstGeom prst="rect">
            <a:avLst/>
          </a:prstGeom>
        </p:spPr>
      </p:pic>
      <p:sp>
        <p:nvSpPr>
          <p:cNvPr id="4" name="Rounded Rectangle 3">
            <a:extLst>
              <a:ext uri="{FF2B5EF4-FFF2-40B4-BE49-F238E27FC236}">
                <a16:creationId xmlns:a16="http://schemas.microsoft.com/office/drawing/2014/main" id="{B1B32294-9CA7-3C45-9D9A-59B0DCA4108D}"/>
              </a:ext>
            </a:extLst>
          </p:cNvPr>
          <p:cNvSpPr/>
          <p:nvPr/>
        </p:nvSpPr>
        <p:spPr>
          <a:xfrm>
            <a:off x="5928852" y="1166002"/>
            <a:ext cx="5692877" cy="5018488"/>
          </a:xfrm>
          <a:prstGeom prst="roundRect">
            <a:avLst/>
          </a:prstGeom>
          <a:solidFill>
            <a:schemeClr val="bg1">
              <a:lumMod val="85000"/>
            </a:schemeClr>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1500" dirty="0">
                <a:solidFill>
                  <a:srgbClr val="C00000"/>
                </a:solidFill>
                <a:latin typeface="Trebuchet MS" panose="020B0603020202020204" pitchFamily="34" charset="0"/>
                <a:ea typeface="Calibri" panose="020F0502020204030204" pitchFamily="34" charset="0"/>
                <a:cs typeface="Times New Roman" panose="02020603050405020304" pitchFamily="18" charset="0"/>
              </a:rPr>
              <a:t>How can you develop your own…</a:t>
            </a:r>
          </a:p>
          <a:p>
            <a:pPr marL="342900" indent="-342900">
              <a:lnSpc>
                <a:spcPct val="115000"/>
              </a:lnSpc>
              <a:buFont typeface="+mj-lt"/>
              <a:buAutoNum type="arabicPeriod"/>
            </a:pPr>
            <a:r>
              <a:rPr lang="en-US" sz="1500" dirty="0">
                <a:latin typeface="Trebuchet MS" panose="020B0603020202020204" pitchFamily="34" charset="0"/>
                <a:ea typeface="Calibri" panose="020F0502020204030204" pitchFamily="34" charset="0"/>
                <a:cs typeface="Times New Roman" panose="02020603050405020304" pitchFamily="18" charset="0"/>
              </a:rPr>
              <a:t>Curiosity – explore new learning opportunities</a:t>
            </a:r>
          </a:p>
          <a:p>
            <a:pPr marL="800100" lvl="1" indent="-342900">
              <a:lnSpc>
                <a:spcPct val="115000"/>
              </a:lnSpc>
              <a:buFont typeface="Arial" panose="020B0604020202020204" pitchFamily="34" charset="0"/>
              <a:buChar char="•"/>
            </a:pPr>
            <a:r>
              <a:rPr lang="en-US" sz="1500" dirty="0">
                <a:latin typeface="Trebuchet MS" panose="020B0603020202020204" pitchFamily="34" charset="0"/>
                <a:ea typeface="Calibri" panose="020F0502020204030204" pitchFamily="34" charset="0"/>
                <a:cs typeface="Times New Roman" panose="02020603050405020304" pitchFamily="18" charset="0"/>
              </a:rPr>
              <a:t>Career path exploration, engaging with your course material in a new way.</a:t>
            </a:r>
          </a:p>
          <a:p>
            <a:pPr marL="342900" indent="-342900">
              <a:lnSpc>
                <a:spcPct val="115000"/>
              </a:lnSpc>
              <a:buFont typeface="+mj-lt"/>
              <a:buAutoNum type="arabicPeriod"/>
            </a:pPr>
            <a:r>
              <a:rPr lang="en-US" sz="1500" dirty="0">
                <a:latin typeface="Trebuchet MS" panose="020B0603020202020204" pitchFamily="34" charset="0"/>
                <a:ea typeface="Calibri" panose="020F0502020204030204" pitchFamily="34" charset="0"/>
                <a:cs typeface="Times New Roman" panose="02020603050405020304" pitchFamily="18" charset="0"/>
              </a:rPr>
              <a:t>Persistence – make an effort despite setbacks</a:t>
            </a:r>
          </a:p>
          <a:p>
            <a:pPr marL="800100" lvl="1" indent="-342900">
              <a:lnSpc>
                <a:spcPct val="115000"/>
              </a:lnSpc>
              <a:buFont typeface="Arial" panose="020B0604020202020204" pitchFamily="34" charset="0"/>
              <a:buChar char="•"/>
            </a:pPr>
            <a:r>
              <a:rPr lang="en-US" sz="1500" dirty="0">
                <a:latin typeface="Trebuchet MS" panose="020B0603020202020204" pitchFamily="34" charset="0"/>
                <a:ea typeface="Calibri" panose="020F0502020204030204" pitchFamily="34" charset="0"/>
                <a:cs typeface="Times New Roman" panose="02020603050405020304" pitchFamily="18" charset="0"/>
              </a:rPr>
              <a:t>Use problem solving when dealing with roadblocks.</a:t>
            </a:r>
          </a:p>
          <a:p>
            <a:pPr marL="342900" indent="-342900">
              <a:lnSpc>
                <a:spcPct val="115000"/>
              </a:lnSpc>
              <a:buFont typeface="+mj-lt"/>
              <a:buAutoNum type="arabicPeriod"/>
            </a:pPr>
            <a:r>
              <a:rPr lang="en-US" sz="1500" dirty="0">
                <a:latin typeface="Trebuchet MS" panose="020B0603020202020204" pitchFamily="34" charset="0"/>
                <a:ea typeface="Calibri" panose="020F0502020204030204" pitchFamily="34" charset="0"/>
                <a:cs typeface="Times New Roman" panose="02020603050405020304" pitchFamily="18" charset="0"/>
              </a:rPr>
              <a:t>Flexibility – be flexible to changing attitudes and circumstances.</a:t>
            </a:r>
          </a:p>
          <a:p>
            <a:pPr marL="800100" lvl="1" indent="-342900">
              <a:lnSpc>
                <a:spcPct val="115000"/>
              </a:lnSpc>
              <a:buFont typeface="Arial" panose="020B0604020202020204" pitchFamily="34" charset="0"/>
              <a:buChar char="•"/>
            </a:pPr>
            <a:r>
              <a:rPr lang="en-US" sz="1500" dirty="0">
                <a:latin typeface="Trebuchet MS" panose="020B0603020202020204" pitchFamily="34" charset="0"/>
                <a:ea typeface="Calibri" panose="020F0502020204030204" pitchFamily="34" charset="0"/>
                <a:cs typeface="Times New Roman" panose="02020603050405020304" pitchFamily="18" charset="0"/>
              </a:rPr>
              <a:t>Adaptability in your team and with your community partner.</a:t>
            </a:r>
          </a:p>
          <a:p>
            <a:pPr marL="342900" indent="-342900">
              <a:lnSpc>
                <a:spcPct val="115000"/>
              </a:lnSpc>
              <a:buFont typeface="+mj-lt"/>
              <a:buAutoNum type="arabicPeriod"/>
            </a:pPr>
            <a:r>
              <a:rPr lang="en-US" sz="1500" dirty="0">
                <a:latin typeface="Trebuchet MS" panose="020B0603020202020204" pitchFamily="34" charset="0"/>
                <a:ea typeface="Calibri" panose="020F0502020204030204" pitchFamily="34" charset="0"/>
                <a:cs typeface="Times New Roman" panose="02020603050405020304" pitchFamily="18" charset="0"/>
              </a:rPr>
              <a:t>Optimism – consider new opportunities as possibilities and achievable</a:t>
            </a:r>
          </a:p>
          <a:p>
            <a:pPr marL="800100" lvl="1" indent="-342900">
              <a:lnSpc>
                <a:spcPct val="115000"/>
              </a:lnSpc>
              <a:buFont typeface="Arial" panose="020B0604020202020204" pitchFamily="34" charset="0"/>
              <a:buChar char="•"/>
            </a:pPr>
            <a:r>
              <a:rPr lang="en-US" sz="1500" dirty="0">
                <a:latin typeface="Trebuchet MS" panose="020B0603020202020204" pitchFamily="34" charset="0"/>
                <a:ea typeface="Calibri" panose="020F0502020204030204" pitchFamily="34" charset="0"/>
                <a:cs typeface="Times New Roman" panose="02020603050405020304" pitchFamily="18" charset="0"/>
              </a:rPr>
              <a:t>View this opportunity as a semester long interview.</a:t>
            </a:r>
          </a:p>
          <a:p>
            <a:pPr marL="342900" indent="-342900">
              <a:lnSpc>
                <a:spcPct val="115000"/>
              </a:lnSpc>
              <a:buFont typeface="+mj-lt"/>
              <a:buAutoNum type="arabicPeriod"/>
            </a:pPr>
            <a:r>
              <a:rPr lang="en-US" sz="1500" dirty="0">
                <a:latin typeface="Trebuchet MS" panose="020B0603020202020204" pitchFamily="34" charset="0"/>
                <a:ea typeface="Calibri" panose="020F0502020204030204" pitchFamily="34" charset="0"/>
                <a:cs typeface="Times New Roman" panose="02020603050405020304" pitchFamily="18" charset="0"/>
              </a:rPr>
              <a:t>Risk Taking – take action even in uncertain situations.</a:t>
            </a:r>
          </a:p>
          <a:p>
            <a:pPr marL="742950" lvl="1" indent="-285750">
              <a:lnSpc>
                <a:spcPct val="115000"/>
              </a:lnSpc>
              <a:buFont typeface="Arial" panose="020B0604020202020204" pitchFamily="34" charset="0"/>
              <a:buChar char="•"/>
            </a:pPr>
            <a:r>
              <a:rPr lang="en-US" sz="1500" dirty="0">
                <a:latin typeface="Trebuchet MS" panose="020B0603020202020204" pitchFamily="34" charset="0"/>
                <a:ea typeface="Calibri" panose="020F0502020204030204" pitchFamily="34" charset="0"/>
                <a:cs typeface="Times New Roman" panose="02020603050405020304" pitchFamily="18" charset="0"/>
              </a:rPr>
              <a:t>See opportunities beyond your project for employment.</a:t>
            </a:r>
          </a:p>
          <a:p>
            <a:pPr algn="ctr">
              <a:lnSpc>
                <a:spcPct val="115000"/>
              </a:lnSpc>
              <a:spcAft>
                <a:spcPts val="1000"/>
              </a:spcAft>
            </a:pPr>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995545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174341" y="2009889"/>
            <a:ext cx="3609975" cy="3180315"/>
          </a:xfrm>
        </p:spPr>
        <p:txBody>
          <a:bodyPr>
            <a:noAutofit/>
          </a:bodyPr>
          <a:lstStyle/>
          <a:p>
            <a:pPr marL="0" indent="0">
              <a:buNone/>
            </a:pPr>
            <a:r>
              <a:rPr lang="en-US" dirty="0">
                <a:latin typeface="Trebuchet MS" panose="020B0603020202020204" pitchFamily="34" charset="0"/>
              </a:rPr>
              <a:t>What’s the connection between EE, your academics, and the job market?</a:t>
            </a:r>
          </a:p>
          <a:p>
            <a:pPr marL="0" indent="0">
              <a:buNone/>
            </a:pPr>
            <a:endParaRPr lang="en-US" dirty="0">
              <a:latin typeface="Trebuchet MS" panose="020B0603020202020204" pitchFamily="34" charset="0"/>
            </a:endParaRPr>
          </a:p>
          <a:p>
            <a:pPr marL="0" indent="0">
              <a:buNone/>
            </a:pPr>
            <a:r>
              <a:rPr lang="en-US" dirty="0">
                <a:latin typeface="Trebuchet MS" panose="020B0603020202020204" pitchFamily="34" charset="0"/>
              </a:rPr>
              <a:t>Skills in demand*</a:t>
            </a:r>
          </a:p>
        </p:txBody>
      </p:sp>
      <p:sp>
        <p:nvSpPr>
          <p:cNvPr id="9" name="Title 10"/>
          <p:cNvSpPr txBox="1">
            <a:spLocks/>
          </p:cNvSpPr>
          <p:nvPr/>
        </p:nvSpPr>
        <p:spPr>
          <a:xfrm>
            <a:off x="1709110" y="61566"/>
            <a:ext cx="8869680" cy="1143000"/>
          </a:xfrm>
          <a:prstGeom prst="rect">
            <a:avLst/>
          </a:prstGeom>
        </p:spPr>
        <p:txBody>
          <a:bodyPr/>
          <a:lstStyle>
            <a:lvl1pPr algn="ctr" defTabSz="457200" rtl="0" eaLnBrk="1" latinLnBrk="0" hangingPunct="1">
              <a:spcBef>
                <a:spcPct val="0"/>
              </a:spcBef>
              <a:buNone/>
              <a:defRPr sz="4400" kern="1200">
                <a:solidFill>
                  <a:schemeClr val="bg1"/>
                </a:solidFill>
                <a:latin typeface="Trebuchet MS"/>
                <a:ea typeface="+mj-ea"/>
                <a:cs typeface="Trebuchet MS"/>
              </a:defRPr>
            </a:lvl1pPr>
          </a:lstStyle>
          <a:p>
            <a:r>
              <a:rPr lang="en-US" dirty="0"/>
              <a:t>Skills Acquired May Include:</a:t>
            </a:r>
            <a:endParaRPr lang="en-CA" dirty="0"/>
          </a:p>
        </p:txBody>
      </p:sp>
      <p:sp>
        <p:nvSpPr>
          <p:cNvPr id="5" name="Rectangle: Rounded Corners 4">
            <a:extLst>
              <a:ext uri="{FF2B5EF4-FFF2-40B4-BE49-F238E27FC236}">
                <a16:creationId xmlns:a16="http://schemas.microsoft.com/office/drawing/2014/main" id="{3B3E47CC-309A-4A9E-B923-85973206B4F4}"/>
              </a:ext>
            </a:extLst>
          </p:cNvPr>
          <p:cNvSpPr/>
          <p:nvPr/>
        </p:nvSpPr>
        <p:spPr>
          <a:xfrm>
            <a:off x="5616265" y="1380319"/>
            <a:ext cx="4962525" cy="4439456"/>
          </a:xfrm>
          <a:prstGeom prst="roundRect">
            <a:avLst/>
          </a:prstGeom>
          <a:solidFill>
            <a:srgbClr val="A5A5A5"/>
          </a:solidFill>
          <a:ln w="12700" cap="flat" cmpd="sng" algn="ctr">
            <a:solidFill>
              <a:srgbClr val="A5A5A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r>
              <a:rPr lang="en-CA" sz="2800"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Positive attitude</a:t>
            </a:r>
            <a:endParaRPr lang="en-CA" sz="2800" kern="0" dirty="0">
              <a:solidFill>
                <a:schemeClr val="bg1"/>
              </a:solidFill>
              <a:latin typeface="Calibri" panose="020F0502020204030204"/>
              <a:ea typeface="Calibri" panose="020F0502020204030204" pitchFamily="34" charset="0"/>
              <a:cs typeface="Times New Roman" panose="02020603050405020304" pitchFamily="18" charset="0"/>
            </a:endParaRPr>
          </a:p>
          <a:p>
            <a:pPr>
              <a:defRPr/>
            </a:pPr>
            <a:r>
              <a:rPr lang="en-CA" sz="2800"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Communication skills</a:t>
            </a:r>
            <a:endParaRPr lang="en-CA" sz="2800" kern="0" dirty="0">
              <a:solidFill>
                <a:schemeClr val="bg1"/>
              </a:solidFill>
              <a:latin typeface="Calibri" panose="020F0502020204030204"/>
              <a:ea typeface="Calibri" panose="020F0502020204030204" pitchFamily="34" charset="0"/>
              <a:cs typeface="Times New Roman" panose="02020603050405020304" pitchFamily="18" charset="0"/>
            </a:endParaRPr>
          </a:p>
          <a:p>
            <a:pPr>
              <a:defRPr/>
            </a:pPr>
            <a:r>
              <a:rPr lang="en-CA" sz="2800"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Teamwork/collaboration</a:t>
            </a:r>
            <a:endParaRPr lang="en-CA" sz="2800" kern="0" dirty="0">
              <a:solidFill>
                <a:schemeClr val="bg1"/>
              </a:solidFill>
              <a:latin typeface="Calibri" panose="020F0502020204030204"/>
              <a:ea typeface="Calibri" panose="020F0502020204030204" pitchFamily="34" charset="0"/>
              <a:cs typeface="Times New Roman" panose="02020603050405020304" pitchFamily="18" charset="0"/>
            </a:endParaRPr>
          </a:p>
          <a:p>
            <a:pPr>
              <a:defRPr/>
            </a:pPr>
            <a:r>
              <a:rPr lang="en-CA" sz="2800"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Strong work ethic</a:t>
            </a:r>
            <a:endParaRPr lang="en-CA" sz="2800" kern="0" dirty="0">
              <a:solidFill>
                <a:schemeClr val="bg1"/>
              </a:solidFill>
              <a:latin typeface="Calibri" panose="020F0502020204030204"/>
              <a:ea typeface="Calibri" panose="020F0502020204030204" pitchFamily="34" charset="0"/>
              <a:cs typeface="Times New Roman" panose="02020603050405020304" pitchFamily="18" charset="0"/>
            </a:endParaRPr>
          </a:p>
          <a:p>
            <a:pPr>
              <a:defRPr/>
            </a:pPr>
            <a:r>
              <a:rPr lang="en-CA" sz="2800"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Interpersonal/relationship-building skills</a:t>
            </a:r>
            <a:endParaRPr lang="en-CA" sz="2800" kern="0" dirty="0">
              <a:solidFill>
                <a:schemeClr val="bg1"/>
              </a:solidFill>
              <a:latin typeface="Calibri" panose="020F0502020204030204"/>
              <a:ea typeface="Calibri" panose="020F0502020204030204" pitchFamily="34" charset="0"/>
              <a:cs typeface="Times New Roman" panose="02020603050405020304" pitchFamily="18" charset="0"/>
            </a:endParaRPr>
          </a:p>
          <a:p>
            <a:pPr>
              <a:defRPr/>
            </a:pPr>
            <a:r>
              <a:rPr lang="en-CA" sz="2800"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Adaptability</a:t>
            </a:r>
            <a:endParaRPr lang="en-CA" sz="2800" kern="0" dirty="0">
              <a:solidFill>
                <a:schemeClr val="bg1"/>
              </a:solidFill>
              <a:latin typeface="Calibri" panose="020F0502020204030204"/>
              <a:ea typeface="Calibri" panose="020F0502020204030204" pitchFamily="34" charset="0"/>
              <a:cs typeface="Times New Roman" panose="02020603050405020304" pitchFamily="18" charset="0"/>
            </a:endParaRPr>
          </a:p>
          <a:p>
            <a:pPr algn="ctr">
              <a:defRPr/>
            </a:pPr>
            <a:r>
              <a:rPr lang="en-US" sz="1200" kern="0" dirty="0">
                <a:solidFill>
                  <a:sysClr val="window" lastClr="FFFFFF"/>
                </a:solidFill>
                <a:latin typeface="Calibri" panose="020F0502020204030204"/>
                <a:ea typeface="Calibri" panose="020F0502020204030204" pitchFamily="34" charset="0"/>
                <a:cs typeface="Times New Roman" panose="02020603050405020304" pitchFamily="18" charset="0"/>
              </a:rPr>
              <a:t> </a:t>
            </a:r>
            <a:endParaRPr lang="en-CA" sz="1200" kern="0" dirty="0">
              <a:solidFill>
                <a:sysClr val="window" lastClr="FFFFFF"/>
              </a:solidFill>
              <a:latin typeface="Calibri" panose="020F0502020204030204"/>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0203A2E0-9615-4E1E-85D6-5EC3AE2A51B0}"/>
              </a:ext>
            </a:extLst>
          </p:cNvPr>
          <p:cNvSpPr/>
          <p:nvPr/>
        </p:nvSpPr>
        <p:spPr>
          <a:xfrm>
            <a:off x="1524001" y="6349485"/>
            <a:ext cx="5619750" cy="276999"/>
          </a:xfrm>
          <a:prstGeom prst="rect">
            <a:avLst/>
          </a:prstGeom>
        </p:spPr>
        <p:txBody>
          <a:bodyPr wrap="square">
            <a:spAutoFit/>
          </a:bodyPr>
          <a:lstStyle/>
          <a:p>
            <a:r>
              <a:rPr lang="en-CA" sz="1200" i="1" dirty="0">
                <a:latin typeface="Trebuchet MS" panose="020B0603020202020204" pitchFamily="34" charset="0"/>
                <a:ea typeface="Calibri" panose="020F0502020204030204" pitchFamily="34" charset="0"/>
                <a:cs typeface="Times New Roman" panose="02020603050405020304" pitchFamily="18" charset="0"/>
              </a:rPr>
              <a:t>*Source: CERIC survey and Developing Canada’s Future Workforce 2016 report</a:t>
            </a:r>
            <a:endParaRPr lang="en-CA"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3986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42C28-C6F2-45C9-A37E-A0E653064F87}"/>
              </a:ext>
            </a:extLst>
          </p:cNvPr>
          <p:cNvSpPr>
            <a:spLocks noGrp="1"/>
          </p:cNvSpPr>
          <p:nvPr>
            <p:ph idx="1"/>
          </p:nvPr>
        </p:nvSpPr>
        <p:spPr/>
        <p:txBody>
          <a:bodyPr/>
          <a:lstStyle/>
          <a:p>
            <a:r>
              <a:rPr lang="en-US" dirty="0"/>
              <a:t>Showcasing your experiential project on your resume/LinkedIN is a great way to differentiate yourself from other job applicants.</a:t>
            </a:r>
          </a:p>
          <a:p>
            <a:r>
              <a:rPr lang="en-US" dirty="0"/>
              <a:t>It is important to list these experiences appropriately.</a:t>
            </a:r>
          </a:p>
          <a:p>
            <a:pPr lvl="1"/>
            <a:r>
              <a:rPr lang="en-US" dirty="0"/>
              <a:t>Please refer to the documents on Sakai before you list any of your experiences.</a:t>
            </a:r>
          </a:p>
          <a:p>
            <a:r>
              <a:rPr lang="en-US" dirty="0"/>
              <a:t>Highlight the skills that employers are looking for.</a:t>
            </a:r>
          </a:p>
          <a:p>
            <a:r>
              <a:rPr lang="en-US" dirty="0"/>
              <a:t>If you are unsure, please reach out to the experiential team to review before you finalize.</a:t>
            </a:r>
          </a:p>
          <a:p>
            <a:r>
              <a:rPr lang="en-US" dirty="0"/>
              <a:t>Utilize the career resources on campus!</a:t>
            </a:r>
          </a:p>
          <a:p>
            <a:pPr lvl="1"/>
            <a:r>
              <a:rPr lang="en-US" dirty="0"/>
              <a:t>Goodman Career &amp; </a:t>
            </a:r>
            <a:r>
              <a:rPr lang="en-US" dirty="0" err="1"/>
              <a:t>CareerZone</a:t>
            </a:r>
            <a:endParaRPr lang="en-US" dirty="0"/>
          </a:p>
          <a:p>
            <a:pPr marL="457200" lvl="1" indent="0">
              <a:buNone/>
            </a:pPr>
            <a:endParaRPr lang="en-US" dirty="0"/>
          </a:p>
        </p:txBody>
      </p:sp>
      <p:sp>
        <p:nvSpPr>
          <p:cNvPr id="3" name="Title 2">
            <a:extLst>
              <a:ext uri="{FF2B5EF4-FFF2-40B4-BE49-F238E27FC236}">
                <a16:creationId xmlns:a16="http://schemas.microsoft.com/office/drawing/2014/main" id="{5A93138D-9A69-48E7-BF40-4A41E3C002D8}"/>
              </a:ext>
            </a:extLst>
          </p:cNvPr>
          <p:cNvSpPr>
            <a:spLocks noGrp="1"/>
          </p:cNvSpPr>
          <p:nvPr>
            <p:ph type="title"/>
          </p:nvPr>
        </p:nvSpPr>
        <p:spPr/>
        <p:txBody>
          <a:bodyPr/>
          <a:lstStyle/>
          <a:p>
            <a:r>
              <a:rPr lang="en-US" dirty="0"/>
              <a:t>Experiential &amp; Your Portfolio</a:t>
            </a:r>
            <a:endParaRPr lang="en-CA" dirty="0"/>
          </a:p>
        </p:txBody>
      </p:sp>
    </p:spTree>
    <p:extLst>
      <p:ext uri="{BB962C8B-B14F-4D97-AF65-F5344CB8AC3E}">
        <p14:creationId xmlns:p14="http://schemas.microsoft.com/office/powerpoint/2010/main" val="72012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1"/>
          <p:cNvSpPr txBox="1">
            <a:spLocks noChangeArrowheads="1"/>
          </p:cNvSpPr>
          <p:nvPr/>
        </p:nvSpPr>
        <p:spPr bwMode="auto">
          <a:xfrm>
            <a:off x="2919382" y="1537965"/>
            <a:ext cx="612379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342900">
              <a:spcBef>
                <a:spcPct val="0"/>
              </a:spcBef>
              <a:buNone/>
            </a:pPr>
            <a:r>
              <a:rPr lang="en-US" altLang="en-US" sz="4500" dirty="0">
                <a:solidFill>
                  <a:prstClr val="white"/>
                </a:solidFill>
                <a:latin typeface="Trebuchet MS" panose="020B0603020202020204" pitchFamily="34" charset="0"/>
              </a:rPr>
              <a:t>Questions/Comments…</a:t>
            </a:r>
          </a:p>
        </p:txBody>
      </p:sp>
      <p:sp>
        <p:nvSpPr>
          <p:cNvPr id="2" name="Rectangle 1"/>
          <p:cNvSpPr/>
          <p:nvPr/>
        </p:nvSpPr>
        <p:spPr>
          <a:xfrm>
            <a:off x="3329841" y="5343842"/>
            <a:ext cx="5532321" cy="1169551"/>
          </a:xfrm>
          <a:prstGeom prst="rect">
            <a:avLst/>
          </a:prstGeom>
        </p:spPr>
        <p:txBody>
          <a:bodyPr wrap="square">
            <a:spAutoFit/>
          </a:bodyPr>
          <a:lstStyle/>
          <a:p>
            <a:pPr algn="ctr" defTabSz="342900">
              <a:lnSpc>
                <a:spcPct val="200000"/>
              </a:lnSpc>
            </a:pPr>
            <a:r>
              <a:rPr lang="en-US" sz="2000" dirty="0">
                <a:solidFill>
                  <a:srgbClr val="C00000"/>
                </a:solidFill>
                <a:latin typeface="Trebuchet MS" panose="020B0603020202020204" pitchFamily="34" charset="0"/>
              </a:rPr>
              <a:t>Ask us a Question at </a:t>
            </a:r>
            <a:r>
              <a:rPr lang="en-US" sz="2000" b="1" dirty="0">
                <a:solidFill>
                  <a:srgbClr val="C00000"/>
                </a:solidFill>
                <a:latin typeface="Trebuchet MS" panose="020B0603020202020204" pitchFamily="34" charset="0"/>
              </a:rPr>
              <a:t>portal.bus.brocku.ca</a:t>
            </a:r>
          </a:p>
          <a:p>
            <a:pPr algn="ctr" defTabSz="342900">
              <a:lnSpc>
                <a:spcPct val="150000"/>
              </a:lnSpc>
            </a:pPr>
            <a:r>
              <a:rPr lang="en-US" sz="2000" dirty="0">
                <a:solidFill>
                  <a:srgbClr val="C00000"/>
                </a:solidFill>
                <a:latin typeface="Trebuchet MS" panose="020B0603020202020204" pitchFamily="34" charset="0"/>
              </a:rPr>
              <a:t>Or Book an Appointment on </a:t>
            </a:r>
            <a:r>
              <a:rPr lang="en-US" sz="2000" b="1" dirty="0">
                <a:solidFill>
                  <a:srgbClr val="C00000"/>
                </a:solidFill>
                <a:latin typeface="Trebuchet MS" panose="020B0603020202020204" pitchFamily="34" charset="0"/>
              </a:rPr>
              <a:t>CareerZone</a:t>
            </a:r>
          </a:p>
        </p:txBody>
      </p:sp>
      <p:sp>
        <p:nvSpPr>
          <p:cNvPr id="7" name="Title 1"/>
          <p:cNvSpPr>
            <a:spLocks noGrp="1"/>
          </p:cNvSpPr>
          <p:nvPr>
            <p:ph type="title"/>
          </p:nvPr>
        </p:nvSpPr>
        <p:spPr>
          <a:xfrm>
            <a:off x="3009900" y="288872"/>
            <a:ext cx="6172200" cy="857250"/>
          </a:xfrm>
        </p:spPr>
        <p:txBody>
          <a:bodyPr/>
          <a:lstStyle/>
          <a:p>
            <a:r>
              <a:rPr lang="en-US" dirty="0" smtClean="0"/>
              <a:t>Goodman Career</a:t>
            </a:r>
            <a:endParaRPr lang="en-US" dirty="0"/>
          </a:p>
        </p:txBody>
      </p:sp>
      <p:sp>
        <p:nvSpPr>
          <p:cNvPr id="3" name="Rectangle 2"/>
          <p:cNvSpPr/>
          <p:nvPr/>
        </p:nvSpPr>
        <p:spPr>
          <a:xfrm>
            <a:off x="2327191" y="1338928"/>
            <a:ext cx="7537621" cy="2923877"/>
          </a:xfrm>
          <a:prstGeom prst="rect">
            <a:avLst/>
          </a:prstGeom>
        </p:spPr>
        <p:txBody>
          <a:bodyPr wrap="square">
            <a:spAutoFit/>
          </a:bodyPr>
          <a:lstStyle/>
          <a:p>
            <a:pPr algn="ctr" defTabSz="342900">
              <a:lnSpc>
                <a:spcPct val="90000"/>
              </a:lnSpc>
              <a:spcBef>
                <a:spcPct val="20000"/>
              </a:spcBef>
              <a:buClr>
                <a:srgbClr val="FF0000"/>
              </a:buClr>
              <a:defRPr/>
            </a:pPr>
            <a:r>
              <a:rPr lang="en-US" sz="2400" b="1" dirty="0">
                <a:solidFill>
                  <a:prstClr val="black"/>
                </a:solidFill>
                <a:latin typeface="Trebuchet MS" pitchFamily="34" charset="0"/>
                <a:ea typeface="ＭＳ Ｐゴシック" pitchFamily="-110" charset="-128"/>
              </a:rPr>
              <a:t>2018/19 Events</a:t>
            </a:r>
          </a:p>
          <a:p>
            <a:pPr algn="ctr" defTabSz="342900">
              <a:lnSpc>
                <a:spcPct val="90000"/>
              </a:lnSpc>
              <a:spcBef>
                <a:spcPct val="20000"/>
              </a:spcBef>
              <a:buClr>
                <a:srgbClr val="FF0000"/>
              </a:buClr>
              <a:defRPr/>
            </a:pPr>
            <a:endParaRPr lang="en-US" sz="2000" b="1" dirty="0">
              <a:solidFill>
                <a:prstClr val="black"/>
              </a:solidFill>
              <a:latin typeface="Trebuchet MS" pitchFamily="34" charset="0"/>
              <a:ea typeface="ＭＳ Ｐゴシック" pitchFamily="-110" charset="-128"/>
            </a:endParaRPr>
          </a:p>
          <a:p>
            <a:pPr marL="214313" indent="-214313" defTabSz="342900">
              <a:lnSpc>
                <a:spcPct val="110000"/>
              </a:lnSpc>
              <a:spcBef>
                <a:spcPct val="20000"/>
              </a:spcBef>
              <a:buClr>
                <a:srgbClr val="FF0000"/>
              </a:buClr>
              <a:buFont typeface="Arial" pitchFamily="34" charset="0"/>
              <a:buChar char="•"/>
              <a:defRPr/>
            </a:pPr>
            <a:r>
              <a:rPr lang="en-US" dirty="0" smtClean="0">
                <a:solidFill>
                  <a:srgbClr val="000000"/>
                </a:solidFill>
                <a:latin typeface="Trebuchet MS" pitchFamily="34" charset="0"/>
              </a:rPr>
              <a:t>Etiquette </a:t>
            </a:r>
            <a:r>
              <a:rPr lang="en-US" dirty="0">
                <a:solidFill>
                  <a:srgbClr val="000000"/>
                </a:solidFill>
                <a:latin typeface="Trebuchet MS" pitchFamily="34" charset="0"/>
              </a:rPr>
              <a:t>Dinner – </a:t>
            </a:r>
            <a:r>
              <a:rPr lang="en-US" dirty="0">
                <a:solidFill>
                  <a:prstClr val="black"/>
                </a:solidFill>
                <a:latin typeface="Trebuchet MS" pitchFamily="34" charset="0"/>
              </a:rPr>
              <a:t>October 24</a:t>
            </a:r>
            <a:r>
              <a:rPr lang="en-US" baseline="30000" dirty="0">
                <a:solidFill>
                  <a:prstClr val="black"/>
                </a:solidFill>
                <a:latin typeface="Trebuchet MS" pitchFamily="34" charset="0"/>
              </a:rPr>
              <a:t>th</a:t>
            </a:r>
            <a:endParaRPr lang="en-US" dirty="0">
              <a:solidFill>
                <a:srgbClr val="000000"/>
              </a:solidFill>
              <a:latin typeface="Trebuchet MS" pitchFamily="34" charset="0"/>
            </a:endParaRPr>
          </a:p>
          <a:p>
            <a:pPr marL="214313" indent="-214313" defTabSz="342900">
              <a:lnSpc>
                <a:spcPct val="110000"/>
              </a:lnSpc>
              <a:spcBef>
                <a:spcPct val="20000"/>
              </a:spcBef>
              <a:buClr>
                <a:srgbClr val="FF0000"/>
              </a:buClr>
              <a:buFont typeface="Arial" pitchFamily="34" charset="0"/>
              <a:buChar char="•"/>
              <a:defRPr/>
            </a:pPr>
            <a:r>
              <a:rPr lang="en-US" dirty="0">
                <a:solidFill>
                  <a:srgbClr val="000000"/>
                </a:solidFill>
                <a:latin typeface="Trebuchet MS" pitchFamily="34" charset="0"/>
              </a:rPr>
              <a:t>Exploring Careers In…</a:t>
            </a:r>
          </a:p>
          <a:p>
            <a:pPr marL="557213" lvl="1" indent="-214313" defTabSz="342900">
              <a:lnSpc>
                <a:spcPct val="110000"/>
              </a:lnSpc>
              <a:spcBef>
                <a:spcPct val="20000"/>
              </a:spcBef>
              <a:buClr>
                <a:srgbClr val="FF0000"/>
              </a:buClr>
              <a:buFont typeface="Arial" pitchFamily="34" charset="0"/>
              <a:buChar char="•"/>
              <a:defRPr/>
            </a:pPr>
            <a:r>
              <a:rPr lang="en-US" dirty="0">
                <a:solidFill>
                  <a:srgbClr val="000000"/>
                </a:solidFill>
                <a:latin typeface="Trebuchet MS" pitchFamily="34" charset="0"/>
              </a:rPr>
              <a:t>Consulting – October 17</a:t>
            </a:r>
            <a:r>
              <a:rPr lang="en-US" baseline="30000" dirty="0">
                <a:solidFill>
                  <a:srgbClr val="000000"/>
                </a:solidFill>
                <a:latin typeface="Trebuchet MS" pitchFamily="34" charset="0"/>
              </a:rPr>
              <a:t>th</a:t>
            </a:r>
            <a:r>
              <a:rPr lang="en-US" dirty="0">
                <a:solidFill>
                  <a:srgbClr val="000000"/>
                </a:solidFill>
                <a:latin typeface="Trebuchet MS" pitchFamily="34" charset="0"/>
              </a:rPr>
              <a:t> </a:t>
            </a:r>
          </a:p>
          <a:p>
            <a:pPr marL="557213" lvl="1" indent="-214313" defTabSz="342900">
              <a:lnSpc>
                <a:spcPct val="110000"/>
              </a:lnSpc>
              <a:spcBef>
                <a:spcPct val="20000"/>
              </a:spcBef>
              <a:buClr>
                <a:srgbClr val="FF0000"/>
              </a:buClr>
              <a:buFont typeface="Arial" pitchFamily="34" charset="0"/>
              <a:buChar char="•"/>
              <a:defRPr/>
            </a:pPr>
            <a:r>
              <a:rPr lang="en-US" dirty="0">
                <a:solidFill>
                  <a:srgbClr val="000000"/>
                </a:solidFill>
                <a:latin typeface="Trebuchet MS" pitchFamily="34" charset="0"/>
              </a:rPr>
              <a:t>Analytics – November 7</a:t>
            </a:r>
            <a:r>
              <a:rPr lang="en-US" baseline="30000" dirty="0">
                <a:solidFill>
                  <a:srgbClr val="000000"/>
                </a:solidFill>
                <a:latin typeface="Trebuchet MS" pitchFamily="34" charset="0"/>
              </a:rPr>
              <a:t>th</a:t>
            </a:r>
            <a:r>
              <a:rPr lang="en-US" dirty="0">
                <a:solidFill>
                  <a:srgbClr val="000000"/>
                </a:solidFill>
                <a:latin typeface="Trebuchet MS" pitchFamily="34" charset="0"/>
              </a:rPr>
              <a:t> </a:t>
            </a:r>
          </a:p>
          <a:p>
            <a:pPr marL="557213" lvl="1" indent="-214313" defTabSz="342900">
              <a:lnSpc>
                <a:spcPct val="110000"/>
              </a:lnSpc>
              <a:spcBef>
                <a:spcPct val="20000"/>
              </a:spcBef>
              <a:buClr>
                <a:srgbClr val="FF0000"/>
              </a:buClr>
              <a:buFont typeface="Arial" pitchFamily="34" charset="0"/>
              <a:buChar char="•"/>
              <a:defRPr/>
            </a:pPr>
            <a:r>
              <a:rPr lang="en-US" dirty="0">
                <a:solidFill>
                  <a:srgbClr val="000000"/>
                </a:solidFill>
                <a:latin typeface="Trebuchet MS" pitchFamily="34" charset="0"/>
              </a:rPr>
              <a:t>Accounting and Finance - January 23</a:t>
            </a:r>
            <a:r>
              <a:rPr lang="en-US" baseline="30000" dirty="0">
                <a:solidFill>
                  <a:srgbClr val="000000"/>
                </a:solidFill>
                <a:latin typeface="Trebuchet MS" pitchFamily="34" charset="0"/>
              </a:rPr>
              <a:t>rd</a:t>
            </a:r>
            <a:r>
              <a:rPr lang="en-US" dirty="0">
                <a:solidFill>
                  <a:srgbClr val="000000"/>
                </a:solidFill>
                <a:latin typeface="Trebuchet MS" pitchFamily="34" charset="0"/>
              </a:rPr>
              <a:t> </a:t>
            </a:r>
          </a:p>
          <a:p>
            <a:pPr marL="557213" lvl="1" indent="-214313" defTabSz="342900">
              <a:lnSpc>
                <a:spcPct val="110000"/>
              </a:lnSpc>
              <a:spcBef>
                <a:spcPct val="20000"/>
              </a:spcBef>
              <a:buClr>
                <a:srgbClr val="FF0000"/>
              </a:buClr>
              <a:buFont typeface="Arial" pitchFamily="34" charset="0"/>
              <a:buChar char="•"/>
              <a:defRPr/>
            </a:pPr>
            <a:r>
              <a:rPr lang="en-US" dirty="0">
                <a:solidFill>
                  <a:srgbClr val="000000"/>
                </a:solidFill>
                <a:latin typeface="Trebuchet MS" pitchFamily="34" charset="0"/>
              </a:rPr>
              <a:t>Small &amp; Medium Sized Enterprises – February 13</a:t>
            </a:r>
            <a:r>
              <a:rPr lang="en-US" baseline="30000" dirty="0">
                <a:solidFill>
                  <a:srgbClr val="000000"/>
                </a:solidFill>
                <a:latin typeface="Trebuchet MS" pitchFamily="34" charset="0"/>
              </a:rPr>
              <a:t>th</a:t>
            </a:r>
            <a:r>
              <a:rPr lang="en-US" dirty="0">
                <a:solidFill>
                  <a:srgbClr val="000000"/>
                </a:solidFill>
                <a:latin typeface="Trebuchet MS" pitchFamily="34" charset="0"/>
              </a:rPr>
              <a:t> </a:t>
            </a:r>
          </a:p>
        </p:txBody>
      </p:sp>
    </p:spTree>
    <p:extLst>
      <p:ext uri="{BB962C8B-B14F-4D97-AF65-F5344CB8AC3E}">
        <p14:creationId xmlns:p14="http://schemas.microsoft.com/office/powerpoint/2010/main" val="688267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Agenda</a:t>
            </a:r>
          </a:p>
        </p:txBody>
      </p:sp>
      <p:sp>
        <p:nvSpPr>
          <p:cNvPr id="3" name="Content Placeholder 2"/>
          <p:cNvSpPr>
            <a:spLocks noGrp="1"/>
          </p:cNvSpPr>
          <p:nvPr>
            <p:ph idx="1"/>
          </p:nvPr>
        </p:nvSpPr>
        <p:spPr>
          <a:xfrm>
            <a:off x="405063" y="1239611"/>
            <a:ext cx="10515600" cy="4801090"/>
          </a:xfrm>
        </p:spPr>
        <p:txBody>
          <a:bodyPr>
            <a:normAutofit/>
          </a:bodyPr>
          <a:lstStyle/>
          <a:p>
            <a:endParaRPr lang="en-US" sz="3200" dirty="0"/>
          </a:p>
          <a:p>
            <a:r>
              <a:rPr lang="en-US" sz="3200" dirty="0">
                <a:latin typeface="+mn-lt"/>
              </a:rPr>
              <a:t>Project description &amp; Timeline</a:t>
            </a:r>
          </a:p>
          <a:p>
            <a:r>
              <a:rPr lang="en-US" sz="3200" dirty="0">
                <a:latin typeface="+mn-lt"/>
              </a:rPr>
              <a:t>Communication Strategies</a:t>
            </a:r>
          </a:p>
          <a:p>
            <a:r>
              <a:rPr lang="en-US" sz="3200" dirty="0">
                <a:latin typeface="+mn-lt"/>
              </a:rPr>
              <a:t>3 experiential hang ups/roadblocks</a:t>
            </a:r>
          </a:p>
          <a:p>
            <a:r>
              <a:rPr lang="en-US" sz="3200" dirty="0" smtClean="0">
                <a:latin typeface="+mn-lt"/>
              </a:rPr>
              <a:t>Community </a:t>
            </a:r>
            <a:r>
              <a:rPr lang="en-US" sz="3200" dirty="0">
                <a:latin typeface="+mn-lt"/>
              </a:rPr>
              <a:t>Partner(s</a:t>
            </a:r>
            <a:r>
              <a:rPr lang="en-US" sz="3200" dirty="0" smtClean="0">
                <a:latin typeface="+mn-lt"/>
              </a:rPr>
              <a:t>)</a:t>
            </a:r>
          </a:p>
          <a:p>
            <a:r>
              <a:rPr lang="en-US" sz="3200" dirty="0" smtClean="0">
                <a:latin typeface="+mn-lt"/>
              </a:rPr>
              <a:t>Drop in Session</a:t>
            </a:r>
          </a:p>
          <a:p>
            <a:r>
              <a:rPr lang="en-US" sz="3200" dirty="0" smtClean="0">
                <a:latin typeface="+mn-lt"/>
              </a:rPr>
              <a:t>Extra Resources</a:t>
            </a:r>
            <a:endParaRPr lang="en-US" sz="3200" dirty="0">
              <a:latin typeface="+mn-lt"/>
            </a:endParaRPr>
          </a:p>
          <a:p>
            <a:endParaRPr lang="en-US" dirty="0"/>
          </a:p>
        </p:txBody>
      </p:sp>
    </p:spTree>
    <p:extLst>
      <p:ext uri="{BB962C8B-B14F-4D97-AF65-F5344CB8AC3E}">
        <p14:creationId xmlns:p14="http://schemas.microsoft.com/office/powerpoint/2010/main" val="3519258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Project </a:t>
            </a:r>
            <a:r>
              <a:rPr lang="en-US" sz="2800" dirty="0" smtClean="0"/>
              <a:t>Description – Service Learning </a:t>
            </a:r>
            <a:endParaRPr lang="en-US" sz="2800" dirty="0"/>
          </a:p>
        </p:txBody>
      </p:sp>
      <p:sp>
        <p:nvSpPr>
          <p:cNvPr id="3" name="Content Placeholder 2"/>
          <p:cNvSpPr>
            <a:spLocks noGrp="1"/>
          </p:cNvSpPr>
          <p:nvPr>
            <p:ph idx="1"/>
          </p:nvPr>
        </p:nvSpPr>
        <p:spPr>
          <a:xfrm>
            <a:off x="681789" y="1174157"/>
            <a:ext cx="10158664" cy="4973979"/>
          </a:xfrm>
        </p:spPr>
        <p:txBody>
          <a:bodyPr>
            <a:normAutofit fontScale="62500" lnSpcReduction="20000"/>
          </a:bodyPr>
          <a:lstStyle/>
          <a:p>
            <a:pPr marL="438912" lvl="0" indent="-320040">
              <a:spcBef>
                <a:spcPts val="0"/>
              </a:spcBef>
              <a:buClr>
                <a:srgbClr val="F0AD00"/>
              </a:buClr>
              <a:buSzPct val="80000"/>
              <a:buNone/>
            </a:pPr>
            <a:endParaRPr lang="en-US" sz="3200" dirty="0"/>
          </a:p>
          <a:p>
            <a:pPr marL="438912" lvl="0" indent="-320040">
              <a:spcBef>
                <a:spcPts val="0"/>
              </a:spcBef>
              <a:buClr>
                <a:srgbClr val="F0AD00"/>
              </a:buClr>
              <a:buSzPct val="80000"/>
              <a:buNone/>
            </a:pPr>
            <a:r>
              <a:rPr lang="en-CA" sz="3200" b="1" dirty="0"/>
              <a:t>Organizational Behaviour/HRM Project:</a:t>
            </a:r>
          </a:p>
          <a:p>
            <a:pPr marL="438912" lvl="0" indent="-320040">
              <a:spcBef>
                <a:spcPts val="0"/>
              </a:spcBef>
              <a:buClr>
                <a:srgbClr val="F0AD00"/>
              </a:buClr>
              <a:buSzPct val="80000"/>
              <a:buNone/>
            </a:pPr>
            <a:endParaRPr lang="en-CA" sz="3200" dirty="0"/>
          </a:p>
          <a:p>
            <a:pPr marL="438912" lvl="0" indent="-320040">
              <a:spcBef>
                <a:spcPts val="0"/>
              </a:spcBef>
              <a:buClr>
                <a:srgbClr val="F0AD00"/>
              </a:buClr>
              <a:buSzPct val="80000"/>
              <a:buNone/>
            </a:pPr>
            <a:r>
              <a:rPr lang="en-CA" sz="3200" dirty="0"/>
              <a:t>For this project, you will be using course concepts to analyze challenges that managers face in relation to the behavioural aspects and other Human Resource management issues within an organization.</a:t>
            </a:r>
          </a:p>
          <a:p>
            <a:pPr marL="438912" lvl="0" indent="-320040">
              <a:spcBef>
                <a:spcPts val="0"/>
              </a:spcBef>
              <a:buClr>
                <a:srgbClr val="F0AD00"/>
              </a:buClr>
              <a:buSzPct val="80000"/>
              <a:buNone/>
            </a:pPr>
            <a:endParaRPr lang="en-CA" sz="3200" dirty="0"/>
          </a:p>
          <a:p>
            <a:pPr marL="438912" lvl="0" indent="-320040">
              <a:spcBef>
                <a:spcPts val="0"/>
              </a:spcBef>
              <a:buClr>
                <a:srgbClr val="F0AD00"/>
              </a:buClr>
              <a:buSzPct val="80000"/>
              <a:buNone/>
            </a:pPr>
            <a:endParaRPr lang="en-CA" sz="3200" dirty="0"/>
          </a:p>
          <a:p>
            <a:pPr marL="438912" lvl="0" indent="-320040">
              <a:spcBef>
                <a:spcPts val="0"/>
              </a:spcBef>
              <a:buClr>
                <a:srgbClr val="F0AD00"/>
              </a:buClr>
              <a:buSzPct val="80000"/>
              <a:buNone/>
            </a:pPr>
            <a:r>
              <a:rPr lang="en-CA" sz="3200" b="1" dirty="0"/>
              <a:t>Challenges may include:</a:t>
            </a:r>
          </a:p>
          <a:p>
            <a:pPr marL="438912" lvl="0" indent="-320040">
              <a:spcBef>
                <a:spcPts val="0"/>
              </a:spcBef>
              <a:buClr>
                <a:srgbClr val="F0AD00"/>
              </a:buClr>
              <a:buSzPct val="80000"/>
              <a:buNone/>
            </a:pPr>
            <a:endParaRPr lang="en-CA" sz="3200" b="1" dirty="0"/>
          </a:p>
          <a:p>
            <a:pPr marL="576072" indent="-457200">
              <a:spcBef>
                <a:spcPts val="0"/>
              </a:spcBef>
              <a:buClr>
                <a:schemeClr val="tx1"/>
              </a:buClr>
              <a:buSzPct val="80000"/>
            </a:pPr>
            <a:r>
              <a:rPr lang="en-CA" sz="3200" dirty="0"/>
              <a:t>Workplace emotions, attitudes and stress</a:t>
            </a:r>
          </a:p>
          <a:p>
            <a:pPr marL="576072" indent="-457200">
              <a:spcBef>
                <a:spcPts val="0"/>
              </a:spcBef>
              <a:buClr>
                <a:schemeClr val="tx1"/>
              </a:buClr>
              <a:buSzPct val="80000"/>
            </a:pPr>
            <a:r>
              <a:rPr lang="en-CA" sz="3200" dirty="0"/>
              <a:t>Strategies for motivating employees</a:t>
            </a:r>
          </a:p>
          <a:p>
            <a:pPr marL="576072" indent="-457200">
              <a:spcBef>
                <a:spcPts val="0"/>
              </a:spcBef>
              <a:buClr>
                <a:schemeClr val="tx1"/>
              </a:buClr>
              <a:buSzPct val="80000"/>
            </a:pPr>
            <a:r>
              <a:rPr lang="en-CA" sz="3200" dirty="0"/>
              <a:t>Decision making and creativity in the workplace</a:t>
            </a:r>
          </a:p>
          <a:p>
            <a:pPr marL="576072" indent="-457200">
              <a:spcBef>
                <a:spcPts val="0"/>
              </a:spcBef>
              <a:buClr>
                <a:schemeClr val="tx1"/>
              </a:buClr>
              <a:buSzPct val="80000"/>
            </a:pPr>
            <a:r>
              <a:rPr lang="en-CA" sz="3200" dirty="0"/>
              <a:t>Communication strategies within an organization</a:t>
            </a:r>
          </a:p>
          <a:p>
            <a:pPr marL="576072" indent="-457200">
              <a:spcBef>
                <a:spcPts val="0"/>
              </a:spcBef>
              <a:buClr>
                <a:schemeClr val="tx1"/>
              </a:buClr>
              <a:buSzPct val="80000"/>
            </a:pPr>
            <a:r>
              <a:rPr lang="en-CA" sz="3200" dirty="0"/>
              <a:t>Applied Performance Practices</a:t>
            </a:r>
          </a:p>
          <a:p>
            <a:pPr marL="438912" lvl="0" indent="-320040">
              <a:spcBef>
                <a:spcPts val="0"/>
              </a:spcBef>
              <a:buClr>
                <a:srgbClr val="F0AD00"/>
              </a:buClr>
              <a:buSzPct val="80000"/>
              <a:buNone/>
            </a:pPr>
            <a:endParaRPr lang="en-US" sz="3200" dirty="0"/>
          </a:p>
          <a:p>
            <a:pPr marL="438912" lvl="0" indent="-320040">
              <a:spcBef>
                <a:spcPts val="0"/>
              </a:spcBef>
              <a:buClr>
                <a:srgbClr val="F0AD00"/>
              </a:buClr>
              <a:buSzPct val="80000"/>
              <a:buNone/>
            </a:pPr>
            <a:endParaRPr lang="en-US" sz="3200" dirty="0"/>
          </a:p>
          <a:p>
            <a:pPr>
              <a:lnSpc>
                <a:spcPct val="80000"/>
              </a:lnSpc>
              <a:buSzPct val="80000"/>
            </a:pPr>
            <a:r>
              <a:rPr lang="en-US" sz="3200" dirty="0"/>
              <a:t>Presentation of solution to Client and Professor</a:t>
            </a:r>
          </a:p>
          <a:p>
            <a:pPr>
              <a:lnSpc>
                <a:spcPct val="80000"/>
              </a:lnSpc>
              <a:buSzPct val="80000"/>
            </a:pPr>
            <a:r>
              <a:rPr lang="en-US" sz="3200" dirty="0"/>
              <a:t>Final report – To be given to your community partner.</a:t>
            </a:r>
          </a:p>
          <a:p>
            <a:pPr>
              <a:lnSpc>
                <a:spcPct val="80000"/>
              </a:lnSpc>
              <a:buSzPct val="80000"/>
            </a:pPr>
            <a:r>
              <a:rPr lang="en-US" sz="3200" dirty="0"/>
              <a:t>Final step – Self Assessment</a:t>
            </a:r>
            <a:endParaRPr lang="en-US" sz="2400" dirty="0"/>
          </a:p>
        </p:txBody>
      </p:sp>
    </p:spTree>
    <p:extLst>
      <p:ext uri="{BB962C8B-B14F-4D97-AF65-F5344CB8AC3E}">
        <p14:creationId xmlns:p14="http://schemas.microsoft.com/office/powerpoint/2010/main" val="1685569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 Goodman PPT_2017.potx" id="{61F43298-2C22-41FA-B882-F47AD49A1A6E}" vid="{6EAEE9DD-E7D6-4CC7-BAFE-39C696A586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18AA0ACB24178439036C19BE23E1E03" ma:contentTypeVersion="0" ma:contentTypeDescription="Create a new document." ma:contentTypeScope="" ma:versionID="206427f25530d74e1f19c562421a069e">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DBDF7E-B7A3-4975-93D1-1197DCF78721}">
  <ds:schemaRefs>
    <ds:schemaRef ds:uri="http://schemas.microsoft.com/sharepoint/v3/contenttype/forms"/>
  </ds:schemaRefs>
</ds:datastoreItem>
</file>

<file path=customXml/itemProps2.xml><?xml version="1.0" encoding="utf-8"?>
<ds:datastoreItem xmlns:ds="http://schemas.openxmlformats.org/officeDocument/2006/customXml" ds:itemID="{050D5A6D-F535-4A88-BD92-003BD5581F72}">
  <ds:schemaRefs>
    <ds:schemaRef ds:uri="http://www.w3.org/XML/1998/namespace"/>
    <ds:schemaRef ds:uri="http://schemas.openxmlformats.org/package/2006/metadata/core-properties"/>
    <ds:schemaRef ds:uri="http://schemas.microsoft.com/office/2006/documentManagement/types"/>
    <ds:schemaRef ds:uri="http://purl.org/dc/terms/"/>
    <ds:schemaRef ds:uri="http://purl.org/dc/dcmitype/"/>
    <ds:schemaRef ds:uri="http://purl.org/dc/elements/1.1/"/>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B4BBD0C7-2490-4496-8662-B35E7DB6E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SL%20Goodman%20PPT_2017</Template>
  <TotalTime>329</TotalTime>
  <Words>1101</Words>
  <Application>Microsoft Office PowerPoint</Application>
  <PresentationFormat>Widescreen</PresentationFormat>
  <Paragraphs>181</Paragraphs>
  <Slides>17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ＭＳ Ｐゴシック</vt:lpstr>
      <vt:lpstr>Arial</vt:lpstr>
      <vt:lpstr>Calibri</vt:lpstr>
      <vt:lpstr>Times New Roman</vt:lpstr>
      <vt:lpstr>Trebuchet MS</vt:lpstr>
      <vt:lpstr>Office Theme</vt:lpstr>
      <vt:lpstr>Experiential Education </vt:lpstr>
      <vt:lpstr>Experiential Learning in Goodman</vt:lpstr>
      <vt:lpstr>What Students report getting out of Experiential Projects</vt:lpstr>
      <vt:lpstr>PowerPoint Presentation</vt:lpstr>
      <vt:lpstr>PowerPoint Presentation</vt:lpstr>
      <vt:lpstr>Experiential &amp; Your Portfolio</vt:lpstr>
      <vt:lpstr>Goodman Career</vt:lpstr>
      <vt:lpstr>Agenda</vt:lpstr>
      <vt:lpstr>Project Description – Service Learning </vt:lpstr>
      <vt:lpstr>Timeline</vt:lpstr>
      <vt:lpstr>Communication strategy</vt:lpstr>
      <vt:lpstr>3 SL Concerns from Students: Go to whom for what?</vt:lpstr>
      <vt:lpstr>Community Partner – Community Living Fort Erie</vt:lpstr>
      <vt:lpstr>Community Partner – de la Terre</vt:lpstr>
      <vt:lpstr>Drop-in Presentation Session</vt:lpstr>
      <vt:lpstr>Extra Resources</vt:lpstr>
      <vt:lpstr>Contact Info</vt:lpstr>
    </vt:vector>
  </TitlesOfParts>
  <Company>Brock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Service-Learning</dc:title>
  <dc:creator>David Dipietro</dc:creator>
  <cp:lastModifiedBy>Daniel Lonergan</cp:lastModifiedBy>
  <cp:revision>47</cp:revision>
  <dcterms:created xsi:type="dcterms:W3CDTF">2017-04-26T14:59:45Z</dcterms:created>
  <dcterms:modified xsi:type="dcterms:W3CDTF">2018-09-21T18:31:06Z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0x010100718AA0ACB24178439036C19BE23E1E03</vt:lpwstr>
  </property>
  <property fmtid="{D5CDD505-2E9C-101B-9397-08002B2CF9AE}" pid="3" name="_dlc_DocIdItemGuid">
    <vt:lpwstr>0f045516-e750-479f-a7d4-506d020d2d3a</vt:lpwstr>
  </property>
</Properties>
</file>