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7" r:id="rId3"/>
    <p:sldId id="290" r:id="rId4"/>
    <p:sldId id="291" r:id="rId5"/>
    <p:sldId id="265" r:id="rId6"/>
    <p:sldId id="296" r:id="rId7"/>
    <p:sldId id="297" r:id="rId8"/>
    <p:sldId id="298" r:id="rId9"/>
    <p:sldId id="299" r:id="rId10"/>
    <p:sldId id="300" r:id="rId11"/>
    <p:sldId id="266" r:id="rId12"/>
    <p:sldId id="267" r:id="rId13"/>
    <p:sldId id="258" r:id="rId14"/>
    <p:sldId id="268" r:id="rId15"/>
    <p:sldId id="279" r:id="rId16"/>
    <p:sldId id="280" r:id="rId17"/>
    <p:sldId id="288" r:id="rId18"/>
    <p:sldId id="259" r:id="rId19"/>
    <p:sldId id="281" r:id="rId20"/>
    <p:sldId id="289" r:id="rId21"/>
    <p:sldId id="282" r:id="rId22"/>
    <p:sldId id="302" r:id="rId23"/>
    <p:sldId id="257" r:id="rId24"/>
    <p:sldId id="269" r:id="rId25"/>
    <p:sldId id="272" r:id="rId26"/>
    <p:sldId id="273" r:id="rId27"/>
    <p:sldId id="292" r:id="rId28"/>
    <p:sldId id="293" r:id="rId29"/>
    <p:sldId id="295" r:id="rId30"/>
    <p:sldId id="303" r:id="rId31"/>
    <p:sldId id="306" r:id="rId32"/>
    <p:sldId id="270" r:id="rId33"/>
    <p:sldId id="263" r:id="rId34"/>
    <p:sldId id="294" r:id="rId35"/>
    <p:sldId id="274" r:id="rId36"/>
    <p:sldId id="277" r:id="rId37"/>
    <p:sldId id="301" r:id="rId38"/>
    <p:sldId id="305" r:id="rId39"/>
    <p:sldId id="304" r:id="rId40"/>
    <p:sldId id="307" r:id="rId41"/>
    <p:sldId id="275" r:id="rId42"/>
    <p:sldId id="276" r:id="rId43"/>
    <p:sldId id="283" r:id="rId44"/>
    <p:sldId id="278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78" d="100"/>
          <a:sy n="78" d="100"/>
        </p:scale>
        <p:origin x="102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41006-FD85-475A-B1CD-EC1996FF3A9C}" type="datetimeFigureOut">
              <a:rPr lang="en-US" smtClean="0"/>
              <a:t>1/31/2019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CEC5E-AE4B-431C-84E4-0F83F20E5C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6362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A7C0A-9964-43F1-BB1A-DE42AC1689F1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FB2D8-D8F6-4BC6-898A-CCCA130E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3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2888"/>
            <a:ext cx="8610600" cy="19526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2286000"/>
            <a:ext cx="3429000" cy="1554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B510A11A-77D1-44D4-899A-D25109591BED}" type="datetimeFigureOut">
              <a:rPr lang="en-US" smtClean="0"/>
              <a:t>1/31/2019</a:t>
            </a:fld>
            <a:endParaRPr lang="en-C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6C86F10E-83AC-4B71-A4C6-06ED40ED5C4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0A11A-77D1-44D4-899A-D25109591BED}" type="datetimeFigureOut">
              <a:rPr lang="en-US" smtClean="0"/>
              <a:t>1/31/2019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6F10E-83AC-4B71-A4C6-06ED40ED5C4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2563"/>
            <a:ext cx="2019300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5905500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0A11A-77D1-44D4-899A-D25109591BED}" type="datetimeFigureOut">
              <a:rPr lang="en-US" smtClean="0"/>
              <a:t>1/31/2019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6F10E-83AC-4B71-A4C6-06ED40ED5C4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0A11A-77D1-44D4-899A-D25109591BED}" type="datetimeFigureOut">
              <a:rPr lang="en-US" smtClean="0"/>
              <a:t>1/31/2019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6F10E-83AC-4B71-A4C6-06ED40ED5C4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0A11A-77D1-44D4-899A-D25109591BED}" type="datetimeFigureOut">
              <a:rPr lang="en-US" smtClean="0"/>
              <a:t>1/31/2019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6F10E-83AC-4B71-A4C6-06ED40ED5C4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0A11A-77D1-44D4-899A-D25109591BED}" type="datetimeFigureOut">
              <a:rPr lang="en-US" smtClean="0"/>
              <a:t>1/31/2019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6F10E-83AC-4B71-A4C6-06ED40ED5C4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0A11A-77D1-44D4-899A-D25109591BED}" type="datetimeFigureOut">
              <a:rPr lang="en-US" smtClean="0"/>
              <a:t>1/31/2019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6F10E-83AC-4B71-A4C6-06ED40ED5C4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0A11A-77D1-44D4-899A-D25109591BED}" type="datetimeFigureOut">
              <a:rPr lang="en-US" smtClean="0"/>
              <a:t>1/31/2019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6F10E-83AC-4B71-A4C6-06ED40ED5C4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0A11A-77D1-44D4-899A-D25109591BED}" type="datetimeFigureOut">
              <a:rPr lang="en-US" smtClean="0"/>
              <a:t>1/31/2019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6F10E-83AC-4B71-A4C6-06ED40ED5C4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0A11A-77D1-44D4-899A-D25109591BED}" type="datetimeFigureOut">
              <a:rPr lang="en-US" smtClean="0"/>
              <a:t>1/31/2019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6F10E-83AC-4B71-A4C6-06ED40ED5C4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0A11A-77D1-44D4-899A-D25109591BED}" type="datetimeFigureOut">
              <a:rPr lang="en-US" smtClean="0"/>
              <a:t>1/31/2019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6F10E-83AC-4B71-A4C6-06ED40ED5C4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B510A11A-77D1-44D4-899A-D25109591BED}" type="datetimeFigureOut">
              <a:rPr lang="en-US" smtClean="0"/>
              <a:t>1/31/2019</a:t>
            </a:fld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C86F10E-83AC-4B71-A4C6-06ED40ED5C47}" type="slidenum">
              <a:rPr lang="en-CA" smtClean="0"/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loballeadershipfoundation.com/geit/eitest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l_k-u0bldf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bing.com/videos/search?q=pachelbel's+canon&amp;qpvt=pachelbel's+canon&amp;view=detail&amp;mid=6B007D699A8C8884E6B26B007D699A8C8884E6B2&amp;&amp;FORM=VDRVR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EQ and YOU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Barry Wright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Goodman School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Brock University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feeling does this photo illicit? 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828800"/>
            <a:ext cx="4848225" cy="364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90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Individually List …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A variety of shades of White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A host of different Emotions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1311275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List …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010962"/>
            <a:ext cx="3962400" cy="44958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A variety of shades of White: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White, really white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Beige, creamy, ivory, lace, melon tint, paper-white, welcome-white, </a:t>
            </a:r>
            <a:r>
              <a:rPr lang="en-CA" dirty="0" err="1" smtClean="0">
                <a:solidFill>
                  <a:schemeClr val="bg1"/>
                </a:solidFill>
              </a:rPr>
              <a:t>dover</a:t>
            </a:r>
            <a:r>
              <a:rPr lang="en-CA" dirty="0" smtClean="0">
                <a:solidFill>
                  <a:schemeClr val="bg1"/>
                </a:solidFill>
              </a:rPr>
              <a:t>-white, pure-white, extra-white, ecru, nonchalant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010962"/>
            <a:ext cx="4191000" cy="44958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A host of different Emotions: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Happy, Mad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Agitated, alarmed, amused, angry, annoyed, anxious, awed, bitter, bored, bewildered, calm, cautious, comfortable, confused, constrained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52400"/>
            <a:ext cx="2702890" cy="1841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9001125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bg1"/>
                </a:solidFill>
              </a:rPr>
              <a:t>Emotional Intelligence (EQ)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142876" y="1527175"/>
            <a:ext cx="8848724" cy="457200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chemeClr val="bg1"/>
                </a:solidFill>
              </a:rPr>
              <a:t>Model theoretically developed and empirically tested now it has also been popularized 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Focus: 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Understanding self: </a:t>
            </a:r>
            <a:r>
              <a:rPr lang="en-US" b="1" dirty="0" smtClean="0">
                <a:solidFill>
                  <a:schemeClr val="bg1"/>
                </a:solidFill>
              </a:rPr>
              <a:t>your intentions, responses, </a:t>
            </a:r>
            <a:r>
              <a:rPr lang="en-US" b="1" dirty="0" err="1" smtClean="0">
                <a:solidFill>
                  <a:schemeClr val="bg1"/>
                </a:solidFill>
              </a:rPr>
              <a:t>behaviour</a:t>
            </a:r>
            <a:r>
              <a:rPr lang="en-US" b="1" dirty="0" smtClean="0">
                <a:solidFill>
                  <a:schemeClr val="bg1"/>
                </a:solidFill>
              </a:rPr>
              <a:t> and feelings. 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Understanding others: </a:t>
            </a:r>
            <a:r>
              <a:rPr lang="en-US" b="1" dirty="0" smtClean="0">
                <a:solidFill>
                  <a:schemeClr val="bg1"/>
                </a:solidFill>
              </a:rPr>
              <a:t>and their feelings. 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EQ Business Case </a:t>
            </a:r>
            <a:r>
              <a:rPr lang="en-CA" sz="2400" dirty="0" smtClean="0">
                <a:solidFill>
                  <a:schemeClr val="bg1"/>
                </a:solidFill>
              </a:rPr>
              <a:t>(Why important) 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Experienced partners in a multinational consulting firm were assessed on the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EI competencies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plus three others. 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Partners who scored above the median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 9 or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more of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20 competencies 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delivered $1.2 million more profit from their accounts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than did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other partners – a 139 percent incremental gain (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Boyatzis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1999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complex jobs,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top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EI performer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127 percent more productive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than an average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performer </a:t>
            </a:r>
            <a:r>
              <a:rPr lang="en-CA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CA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Hunter, Schmidt, &amp; </a:t>
            </a:r>
            <a:r>
              <a:rPr lang="en-CA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Judiesch</a:t>
            </a:r>
            <a:r>
              <a:rPr lang="en-CA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1990</a:t>
            </a:r>
            <a:r>
              <a:rPr lang="en-CA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After supervisors in a manufacturing plant received 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training in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emotional competencies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such as how to listen better and help employees resolve problems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 their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own, 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lost-time accidents were reduced by 50 percent, formal grievances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were reduced 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from an average of 15 per year to 3 per year, and the plant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exceeded productivity 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goals by $250,000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Pesuric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Byham</a:t>
            </a:r>
            <a:r>
              <a:rPr lang="en-US" sz="2000" dirty="0">
                <a:solidFill>
                  <a:schemeClr val="bg1"/>
                </a:solidFill>
              </a:rPr>
              <a:t>, 1996).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077200" cy="13112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Now as a picture 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70832" cy="4495800"/>
          </a:xfrm>
        </p:spPr>
      </p:pic>
    </p:spTree>
    <p:extLst>
      <p:ext uri="{BB962C8B-B14F-4D97-AF65-F5344CB8AC3E}">
        <p14:creationId xmlns:p14="http://schemas.microsoft.com/office/powerpoint/2010/main" val="12157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as in what does that mean for me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8229600" cy="522732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667000" y="2209800"/>
            <a:ext cx="6248400" cy="426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Please take out your phone …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globalleadershipfoundation.com/geit/eitest.html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352800"/>
            <a:ext cx="5434965" cy="3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8858250" cy="758825"/>
          </a:xfrm>
        </p:spPr>
        <p:txBody>
          <a:bodyPr/>
          <a:lstStyle/>
          <a:p>
            <a:pPr eaLnBrk="1" hangingPunct="1"/>
            <a:r>
              <a:rPr lang="en-CA" sz="2800" dirty="0" smtClean="0">
                <a:solidFill>
                  <a:schemeClr val="bg1"/>
                </a:solidFill>
              </a:rPr>
              <a:t>Emotional Intelligence: The 4 Branch Model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CA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429676"/>
              </p:ext>
            </p:extLst>
          </p:nvPr>
        </p:nvGraphicFramePr>
        <p:xfrm>
          <a:off x="214313" y="1071563"/>
          <a:ext cx="8715436" cy="5780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678"/>
                <a:gridCol w="4938758"/>
              </a:tblGrid>
              <a:tr h="914063">
                <a:tc>
                  <a:txBody>
                    <a:bodyPr/>
                    <a:lstStyle/>
                    <a:p>
                      <a:r>
                        <a:rPr lang="en-CA" dirty="0" smtClean="0"/>
                        <a:t>Branch 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Brief Description</a:t>
                      </a:r>
                      <a:r>
                        <a:rPr lang="en-CA" baseline="0" dirty="0" smtClean="0"/>
                        <a:t> of Skills Involved</a:t>
                      </a:r>
                      <a:endParaRPr lang="en-CA" dirty="0"/>
                    </a:p>
                  </a:txBody>
                  <a:tcPr/>
                </a:tc>
              </a:tr>
              <a:tr h="1026309">
                <a:tc>
                  <a:txBody>
                    <a:bodyPr/>
                    <a:lstStyle/>
                    <a:p>
                      <a:r>
                        <a:rPr lang="en-CA" dirty="0" smtClean="0"/>
                        <a:t>1. Perceiving Emotion </a:t>
                      </a:r>
                    </a:p>
                    <a:p>
                      <a:r>
                        <a:rPr lang="en-CA" dirty="0" smtClean="0"/>
                        <a:t>(Self-Awareness)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Ability to </a:t>
                      </a:r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identify</a:t>
                      </a:r>
                      <a:r>
                        <a:rPr lang="en-CA" baseline="0" dirty="0" smtClean="0">
                          <a:solidFill>
                            <a:schemeClr val="bg1"/>
                          </a:solidFill>
                        </a:rPr>
                        <a:t> emotions </a:t>
                      </a:r>
                      <a:r>
                        <a:rPr lang="en-CA" baseline="0" dirty="0" smtClean="0"/>
                        <a:t>in oneself and others (as well as in objects, art, stories, music, other stimuli)</a:t>
                      </a:r>
                      <a:endParaRPr lang="en-CA" dirty="0"/>
                    </a:p>
                  </a:txBody>
                  <a:tcPr/>
                </a:tc>
              </a:tr>
              <a:tr h="1026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2. Understanding Emotion </a:t>
                      </a:r>
                    </a:p>
                    <a:p>
                      <a:r>
                        <a:rPr lang="en-CA" dirty="0" smtClean="0"/>
                        <a:t>(Social Awareness)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Ability to comprehend emotional information, how emotions combine and progress through relationship transitions and to </a:t>
                      </a:r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appreciate</a:t>
                      </a:r>
                      <a:r>
                        <a:rPr lang="en-CA" baseline="0" dirty="0" smtClean="0">
                          <a:solidFill>
                            <a:schemeClr val="bg1"/>
                          </a:solidFill>
                        </a:rPr>
                        <a:t>  emotional meaning</a:t>
                      </a:r>
                      <a:endParaRPr lang="en-CA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334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3. Managing Emotion </a:t>
                      </a:r>
                    </a:p>
                    <a:p>
                      <a:r>
                        <a:rPr lang="en-CA" dirty="0" smtClean="0"/>
                        <a:t>(Self-Management)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Ability</a:t>
                      </a:r>
                      <a:r>
                        <a:rPr lang="en-CA" baseline="0" dirty="0" smtClean="0"/>
                        <a:t> to be </a:t>
                      </a:r>
                      <a:r>
                        <a:rPr lang="en-CA" baseline="0" dirty="0" smtClean="0">
                          <a:solidFill>
                            <a:schemeClr val="bg1"/>
                          </a:solidFill>
                        </a:rPr>
                        <a:t>aware of own feelings, to regulate </a:t>
                      </a:r>
                      <a:r>
                        <a:rPr lang="en-CA" baseline="0" dirty="0" smtClean="0"/>
                        <a:t>them in oneself and help others to do this as well to promote personal understanding and growth</a:t>
                      </a:r>
                      <a:endParaRPr lang="en-CA" dirty="0" smtClean="0"/>
                    </a:p>
                    <a:p>
                      <a:endParaRPr lang="en-CA" dirty="0"/>
                    </a:p>
                  </a:txBody>
                  <a:tcPr/>
                </a:tc>
              </a:tr>
              <a:tr h="966847">
                <a:tc>
                  <a:txBody>
                    <a:bodyPr/>
                    <a:lstStyle/>
                    <a:p>
                      <a:r>
                        <a:rPr lang="en-CA" dirty="0" smtClean="0"/>
                        <a:t>4. Using Emotion</a:t>
                      </a:r>
                      <a:r>
                        <a:rPr lang="en-CA" baseline="0" dirty="0" smtClean="0"/>
                        <a:t> to Facilitate Action </a:t>
                      </a:r>
                    </a:p>
                    <a:p>
                      <a:r>
                        <a:rPr lang="en-CA" baseline="0" dirty="0" smtClean="0"/>
                        <a:t>(Relationship Management)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Ability to </a:t>
                      </a:r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generate, use and feel emotion</a:t>
                      </a:r>
                      <a:r>
                        <a:rPr lang="en-CA" baseline="0" dirty="0" smtClean="0">
                          <a:solidFill>
                            <a:schemeClr val="bg1"/>
                          </a:solidFill>
                        </a:rPr>
                        <a:t> as necessary to communicate </a:t>
                      </a:r>
                      <a:r>
                        <a:rPr lang="en-CA" baseline="0" dirty="0" smtClean="0"/>
                        <a:t>feelings, or use them in other cognitive processes</a:t>
                      </a:r>
                      <a:endParaRPr lang="en-CA" dirty="0" smtClean="0"/>
                    </a:p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4743" y="381000"/>
            <a:ext cx="9931400" cy="55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EQ and YOU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42118"/>
            <a:ext cx="4038600" cy="1554163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CA" dirty="0" smtClean="0">
                <a:solidFill>
                  <a:srgbClr val="002060"/>
                </a:solidFill>
              </a:rPr>
              <a:t>Who are you now?</a:t>
            </a:r>
          </a:p>
          <a:p>
            <a:r>
              <a:rPr lang="en-CA" dirty="0" smtClean="0">
                <a:solidFill>
                  <a:srgbClr val="002060"/>
                </a:solidFill>
              </a:rPr>
              <a:t>Pick Three things</a:t>
            </a:r>
            <a:endParaRPr lang="en-C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Partner-Up (new partner)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114" y="3931920"/>
            <a:ext cx="28479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864" y="1676400"/>
            <a:ext cx="247650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962400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50" y="16764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676401"/>
            <a:ext cx="2619375" cy="18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1311275"/>
          </a:xfrm>
        </p:spPr>
        <p:txBody>
          <a:bodyPr/>
          <a:lstStyle/>
          <a:p>
            <a:r>
              <a:rPr lang="en-US" sz="3600" dirty="0" smtClean="0"/>
              <a:t>1. Exercises </a:t>
            </a:r>
            <a:r>
              <a:rPr lang="en-US" sz="3600" dirty="0"/>
              <a:t>for </a:t>
            </a:r>
            <a:r>
              <a:rPr lang="en-US" sz="3600" dirty="0" smtClean="0"/>
              <a:t>Self-Awareness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97" y="1524000"/>
            <a:ext cx="8839200" cy="4495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Reflect on your four scores – surprises?  Discuss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Reflect </a:t>
            </a:r>
            <a:r>
              <a:rPr lang="en-US" sz="2800" dirty="0">
                <a:solidFill>
                  <a:schemeClr val="bg1"/>
                </a:solidFill>
              </a:rPr>
              <a:t>on how you feel right now?  </a:t>
            </a:r>
            <a:r>
              <a:rPr lang="en-US" sz="2800" dirty="0" smtClean="0">
                <a:solidFill>
                  <a:schemeClr val="bg1"/>
                </a:solidFill>
              </a:rPr>
              <a:t>Discuss</a:t>
            </a:r>
          </a:p>
          <a:p>
            <a:r>
              <a:rPr lang="en-US" sz="2800" dirty="0">
                <a:solidFill>
                  <a:schemeClr val="bg1"/>
                </a:solidFill>
              </a:rPr>
              <a:t>Visit your </a:t>
            </a:r>
            <a:r>
              <a:rPr lang="en-US" sz="2800" dirty="0" smtClean="0">
                <a:solidFill>
                  <a:schemeClr val="bg1"/>
                </a:solidFill>
              </a:rPr>
              <a:t>values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– what do you stand for (stand against) – pick 3!  Discuss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Homework: Make </a:t>
            </a:r>
            <a:r>
              <a:rPr lang="en-US" sz="2800" dirty="0">
                <a:solidFill>
                  <a:schemeClr val="bg1"/>
                </a:solidFill>
              </a:rPr>
              <a:t>a list of your daily </a:t>
            </a:r>
            <a:r>
              <a:rPr lang="en-US" sz="2800" dirty="0" smtClean="0">
                <a:solidFill>
                  <a:schemeClr val="bg1"/>
                </a:solidFill>
              </a:rPr>
              <a:t>emotions </a:t>
            </a:r>
            <a:r>
              <a:rPr lang="en-US" sz="2800" dirty="0">
                <a:solidFill>
                  <a:schemeClr val="bg1"/>
                </a:solidFill>
              </a:rPr>
              <a:t>list on the left by the hour / list on the right the context that surrounded </a:t>
            </a:r>
            <a:r>
              <a:rPr lang="en-US" sz="2800" dirty="0" smtClean="0">
                <a:solidFill>
                  <a:schemeClr val="bg1"/>
                </a:solidFill>
              </a:rPr>
              <a:t>them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Outcome: Awareness of how you are feeling.  Reflect </a:t>
            </a:r>
            <a:r>
              <a:rPr lang="en-US" sz="2400" dirty="0">
                <a:solidFill>
                  <a:schemeClr val="bg1"/>
                </a:solidFill>
              </a:rPr>
              <a:t>on why you do the things that you do?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33" y="304800"/>
            <a:ext cx="8941067" cy="60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63"/>
            <a:ext cx="9067800" cy="1311275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2. All talk and no feelings … 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Perceiving emotions (others)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0244" name="Picture 4" descr="http://l.yimg.com/g/images/spacebal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1037" y="3767137"/>
            <a:ext cx="9525" cy="9525"/>
          </a:xfrm>
          <a:prstGeom prst="rect">
            <a:avLst/>
          </a:prstGeom>
          <a:noFill/>
        </p:spPr>
      </p:pic>
      <p:pic>
        <p:nvPicPr>
          <p:cNvPr id="10" name="Picture 9" descr="116106613_7467ee53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4381" y="1493838"/>
            <a:ext cx="6580019" cy="493439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>
            <a:off x="1954381" y="2906223"/>
            <a:ext cx="6808619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1954381" y="3980730"/>
            <a:ext cx="6808619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1954381" y="5083960"/>
            <a:ext cx="6808619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1954381" y="6071331"/>
            <a:ext cx="6808619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069550"/>
            <a:ext cx="1954381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Determine what</a:t>
            </a:r>
          </a:p>
          <a:p>
            <a:r>
              <a:rPr lang="en-CA" b="1" dirty="0" smtClean="0">
                <a:solidFill>
                  <a:schemeClr val="bg1"/>
                </a:solidFill>
              </a:rPr>
              <a:t>Emotions are</a:t>
            </a:r>
          </a:p>
          <a:p>
            <a:r>
              <a:rPr lang="en-CA" b="1" dirty="0" smtClean="0">
                <a:solidFill>
                  <a:schemeClr val="bg1"/>
                </a:solidFill>
              </a:rPr>
              <a:t>Being displayed</a:t>
            </a:r>
            <a:endParaRPr lang="en-C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2. All talk and with feelings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0244" name="Picture 4" descr="http://l.yimg.com/g/images/spacebal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1037" y="3767137"/>
            <a:ext cx="9525" cy="9525"/>
          </a:xfrm>
          <a:prstGeom prst="rect">
            <a:avLst/>
          </a:prstGeom>
          <a:noFill/>
        </p:spPr>
      </p:pic>
      <p:pic>
        <p:nvPicPr>
          <p:cNvPr id="10" name="Picture 9" descr="116106613_7467ee53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5437" y="1185862"/>
            <a:ext cx="57912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1311275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2. Understanding Emotion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1587"/>
            <a:ext cx="9144000" cy="4495800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Sensing others’ feelings and perspective, and taking an active interest in their concerns.</a:t>
            </a:r>
          </a:p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ttentive to emotional cues and listen well.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What are the emotional clues we / you attend to?</a:t>
            </a:r>
            <a:r>
              <a:rPr lang="en-US" b="1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343400"/>
            <a:ext cx="5486400" cy="2720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2. Emotional Clues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Eyes, mouth, speed, voice, tone, posture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Culture  :)  :(  (^_^) (;_;)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Commercial: Looking for a mate who in everyday conversation can pick up even your most subtle </a:t>
            </a:r>
            <a:r>
              <a:rPr lang="en-US" i="1" dirty="0" smtClean="0">
                <a:solidFill>
                  <a:schemeClr val="bg1"/>
                </a:solidFill>
              </a:rPr>
              <a:t>emotional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cues</a:t>
            </a:r>
            <a:r>
              <a:rPr lang="en-US" dirty="0" smtClean="0">
                <a:solidFill>
                  <a:schemeClr val="bg1"/>
                </a:solidFill>
              </a:rPr>
              <a:t>? 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	A. Find a musician.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Time for some Emotional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Small group discussion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Should Management receive bonuses based upon short-term company performance?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59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Did we recognize </a:t>
            </a:r>
            <a:r>
              <a:rPr lang="en-US" dirty="0" smtClean="0">
                <a:solidFill>
                  <a:schemeClr val="bg1"/>
                </a:solidFill>
              </a:rPr>
              <a:t>the emotions </a:t>
            </a:r>
            <a:r>
              <a:rPr lang="en-US" dirty="0">
                <a:solidFill>
                  <a:schemeClr val="bg1"/>
                </a:solidFill>
              </a:rPr>
              <a:t>in others?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And the academy award goes to …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95600"/>
            <a:ext cx="5248292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Body 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36192"/>
            <a:ext cx="8686800" cy="498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Emotions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0292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Jan comes in to her office and throws her papers on her desk.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Claude comes in with coffee for both.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“Could you just fix the messed up Jackson file and have it on my desk by noon.”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Claude walks out with a three letter look.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608" y="1524000"/>
            <a:ext cx="3425952" cy="2279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560" y="3886200"/>
            <a:ext cx="3429000" cy="19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563"/>
            <a:ext cx="8991600" cy="1311275"/>
          </a:xfrm>
        </p:spPr>
        <p:txBody>
          <a:bodyPr/>
          <a:lstStyle/>
          <a:p>
            <a:pPr marL="0" indent="0"/>
            <a:r>
              <a:rPr lang="en-US" sz="3600" dirty="0"/>
              <a:t>2</a:t>
            </a:r>
            <a:r>
              <a:rPr lang="en-US" sz="3600" dirty="0" smtClean="0"/>
              <a:t>. Exercises </a:t>
            </a:r>
            <a:r>
              <a:rPr lang="en-US" sz="3600" dirty="0"/>
              <a:t>for Social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Live </a:t>
            </a:r>
            <a:r>
              <a:rPr lang="en-US" dirty="0">
                <a:solidFill>
                  <a:schemeClr val="bg1"/>
                </a:solidFill>
              </a:rPr>
              <a:t>in the Moment: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whatever situation, just be present, don't think about the past or the future, fully experience what is happening now.</a:t>
            </a:r>
          </a:p>
          <a:p>
            <a:r>
              <a:rPr lang="en-US" dirty="0">
                <a:solidFill>
                  <a:schemeClr val="bg1"/>
                </a:solidFill>
              </a:rPr>
              <a:t>Tour around for 15 minutes: observe the </a:t>
            </a:r>
            <a:r>
              <a:rPr lang="en-US" dirty="0" err="1">
                <a:solidFill>
                  <a:schemeClr val="bg1"/>
                </a:solidFill>
              </a:rPr>
              <a:t>behaviour</a:t>
            </a:r>
            <a:r>
              <a:rPr lang="en-US" dirty="0">
                <a:solidFill>
                  <a:schemeClr val="bg1"/>
                </a:solidFill>
              </a:rPr>
              <a:t> around you</a:t>
            </a:r>
          </a:p>
          <a:p>
            <a:r>
              <a:rPr lang="en-US" dirty="0">
                <a:solidFill>
                  <a:schemeClr val="bg1"/>
                </a:solidFill>
              </a:rPr>
              <a:t>Develop a back-pocket question: </a:t>
            </a:r>
            <a:r>
              <a:rPr lang="en-US" dirty="0" smtClean="0">
                <a:solidFill>
                  <a:schemeClr val="bg1"/>
                </a:solidFill>
              </a:rPr>
              <a:t>“What </a:t>
            </a:r>
            <a:r>
              <a:rPr lang="en-US" dirty="0">
                <a:solidFill>
                  <a:schemeClr val="bg1"/>
                </a:solidFill>
              </a:rPr>
              <a:t>do you think about </a:t>
            </a:r>
            <a:r>
              <a:rPr lang="en-US" dirty="0" smtClean="0">
                <a:solidFill>
                  <a:schemeClr val="bg1"/>
                </a:solidFill>
              </a:rPr>
              <a:t>_____?”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Manage Your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00200"/>
            <a:ext cx="3581400" cy="4953000"/>
          </a:xfrm>
        </p:spPr>
        <p:txBody>
          <a:bodyPr/>
          <a:lstStyle/>
          <a:p>
            <a:r>
              <a:rPr lang="en-US" dirty="0" smtClean="0"/>
              <a:t>Sticky Hot</a:t>
            </a:r>
          </a:p>
          <a:p>
            <a:r>
              <a:rPr lang="en-US" dirty="0" smtClean="0"/>
              <a:t>Get on, More squeeze in </a:t>
            </a:r>
          </a:p>
          <a:p>
            <a:r>
              <a:rPr lang="en-US" dirty="0" smtClean="0"/>
              <a:t>Poke in the back</a:t>
            </a:r>
          </a:p>
          <a:p>
            <a:r>
              <a:rPr lang="en-US" dirty="0" smtClean="0"/>
              <a:t>Twice</a:t>
            </a:r>
          </a:p>
          <a:p>
            <a:r>
              <a:rPr lang="en-US" dirty="0" smtClean="0"/>
              <a:t>Thrice</a:t>
            </a:r>
          </a:p>
          <a:p>
            <a:r>
              <a:rPr lang="en-US" dirty="0" smtClean="0"/>
              <a:t>Anger builds</a:t>
            </a:r>
          </a:p>
          <a:p>
            <a:r>
              <a:rPr lang="en-US" dirty="0" smtClean="0"/>
              <a:t>Turn to 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57400"/>
            <a:ext cx="5410200" cy="33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3. Manage your emotions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495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Become emotionally literate. Label your feelings, rather than labeling people or situations.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“I feel impatient” vs “This is ridiculous.”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Use your feelings to help make decisions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“How will I feel if I do this?”  “How will I feel if I don’t?”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Examine how you react to stressful situations.  Take more responsibility for your feelings</a:t>
            </a:r>
            <a:r>
              <a:rPr lang="en-US" sz="2800" dirty="0" smtClean="0"/>
              <a:t>.</a:t>
            </a:r>
            <a:r>
              <a:rPr lang="en-CA" sz="2800" dirty="0" smtClean="0"/>
              <a:t>  </a:t>
            </a:r>
          </a:p>
          <a:p>
            <a:pPr marL="0" indent="0">
              <a:buNone/>
            </a:pPr>
            <a:r>
              <a:rPr lang="en-CA" sz="2800" dirty="0" smtClean="0">
                <a:solidFill>
                  <a:srgbClr val="0070C0"/>
                </a:solidFill>
              </a:rPr>
              <a:t>“I feel angry” vs “You are making me angry.”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Find a way to stay calm.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3. EQ: Self-control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 Aware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Stay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composed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positive,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and unflappable even in trying moments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Helicopter effect </a:t>
            </a:r>
            <a:r>
              <a:rPr lang="en-US" dirty="0" smtClean="0">
                <a:solidFill>
                  <a:srgbClr val="0070C0"/>
                </a:solidFill>
              </a:rPr>
              <a:t>– rise above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Breathe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Relaxation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74" y="1515174"/>
            <a:ext cx="428625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493838"/>
            <a:ext cx="4191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458200" cy="1311275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4. Relationship Management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Impressions carry the day </a:t>
            </a:r>
            <a:r>
              <a:rPr lang="en-CA" dirty="0" smtClean="0">
                <a:solidFill>
                  <a:srgbClr val="0070C0"/>
                </a:solidFill>
              </a:rPr>
              <a:t>– be excited; message is secondary (emotion &gt; facts)</a:t>
            </a:r>
          </a:p>
          <a:p>
            <a:pPr lvl="1"/>
            <a:r>
              <a:rPr lang="en-CA" dirty="0" smtClean="0">
                <a:solidFill>
                  <a:srgbClr val="0070C0"/>
                </a:solidFill>
              </a:rPr>
              <a:t>Consumers buy on emotion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What are our strongest emotions?</a:t>
            </a:r>
          </a:p>
          <a:p>
            <a:pPr lvl="1"/>
            <a:r>
              <a:rPr lang="en-CA" dirty="0" smtClean="0">
                <a:solidFill>
                  <a:srgbClr val="0070C0"/>
                </a:solidFill>
              </a:rPr>
              <a:t>Hope, fear, joy, sadness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Task: Create an emotional argument to get your neighbour to do something.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Emotional Words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495800"/>
          </a:xfrm>
        </p:spPr>
        <p:txBody>
          <a:bodyPr/>
          <a:lstStyle/>
          <a:p>
            <a:pPr>
              <a:buNone/>
            </a:pPr>
            <a:r>
              <a:rPr lang="en-CA" dirty="0" smtClean="0">
                <a:solidFill>
                  <a:srgbClr val="0070C0"/>
                </a:solidFill>
              </a:rPr>
              <a:t>Alarmed, angry, apprehensive, awkward</a:t>
            </a:r>
          </a:p>
          <a:p>
            <a:pPr>
              <a:buNone/>
            </a:pPr>
            <a:r>
              <a:rPr lang="en-CA" dirty="0" smtClean="0">
                <a:solidFill>
                  <a:srgbClr val="0070C0"/>
                </a:solidFill>
              </a:rPr>
              <a:t>Bitter, bored, cheerful, curious, cynical</a:t>
            </a:r>
          </a:p>
          <a:p>
            <a:pPr>
              <a:buNone/>
            </a:pPr>
            <a:r>
              <a:rPr lang="en-CA" dirty="0" smtClean="0">
                <a:solidFill>
                  <a:srgbClr val="0070C0"/>
                </a:solidFill>
              </a:rPr>
              <a:t>Delighted, discouraged, eager, enraged, excited</a:t>
            </a:r>
          </a:p>
          <a:p>
            <a:pPr>
              <a:buNone/>
            </a:pPr>
            <a:r>
              <a:rPr lang="en-CA" dirty="0" smtClean="0">
                <a:solidFill>
                  <a:srgbClr val="0070C0"/>
                </a:solidFill>
              </a:rPr>
              <a:t>Frustrated, fatigued, grouchy, happy, hopeful, </a:t>
            </a:r>
            <a:endParaRPr lang="en-CA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rgbClr val="0070C0"/>
                </a:solidFill>
              </a:rPr>
              <a:t>Irked, intense, joyous, jealous, loving, lonely</a:t>
            </a:r>
          </a:p>
          <a:p>
            <a:pPr>
              <a:buNone/>
            </a:pPr>
            <a:r>
              <a:rPr lang="en-CA" dirty="0" smtClean="0">
                <a:solidFill>
                  <a:srgbClr val="0070C0"/>
                </a:solidFill>
              </a:rPr>
              <a:t>Mad, miserable, numb, nice, overwhelmed</a:t>
            </a:r>
          </a:p>
          <a:p>
            <a:pPr>
              <a:buNone/>
            </a:pPr>
            <a:r>
              <a:rPr lang="en-CA" dirty="0" smtClean="0">
                <a:solidFill>
                  <a:srgbClr val="0070C0"/>
                </a:solidFill>
              </a:rPr>
              <a:t>Pleased, proud, puzzled, queasy, rejected, sad</a:t>
            </a:r>
          </a:p>
          <a:p>
            <a:pPr>
              <a:buNone/>
            </a:pPr>
            <a:r>
              <a:rPr lang="en-CA" dirty="0" smtClean="0">
                <a:solidFill>
                  <a:srgbClr val="0070C0"/>
                </a:solidFill>
              </a:rPr>
              <a:t>Safe, scared, shy, shocked, sorry, surprised</a:t>
            </a:r>
          </a:p>
          <a:p>
            <a:pPr>
              <a:buNone/>
            </a:pPr>
            <a:r>
              <a:rPr lang="en-CA" dirty="0" smtClean="0">
                <a:solidFill>
                  <a:srgbClr val="0070C0"/>
                </a:solidFill>
              </a:rPr>
              <a:t>Troubled, upset, victorious, excited, yucky, zany </a:t>
            </a:r>
            <a:endParaRPr lang="en-C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Exercises for Relationship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Remember </a:t>
            </a:r>
            <a:r>
              <a:rPr lang="en-US" dirty="0">
                <a:solidFill>
                  <a:schemeClr val="bg1"/>
                </a:solidFill>
              </a:rPr>
              <a:t>the little things: please, thankyou, I’m sorry, say </a:t>
            </a:r>
            <a:r>
              <a:rPr lang="en-US" dirty="0" smtClean="0">
                <a:solidFill>
                  <a:schemeClr val="bg1"/>
                </a:solidFill>
              </a:rPr>
              <a:t>names.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When you care, show it: </a:t>
            </a:r>
            <a:r>
              <a:rPr lang="en-US" dirty="0" smtClean="0">
                <a:solidFill>
                  <a:schemeClr val="bg1"/>
                </a:solidFill>
              </a:rPr>
              <a:t>small </a:t>
            </a:r>
            <a:r>
              <a:rPr lang="en-US" dirty="0">
                <a:solidFill>
                  <a:schemeClr val="bg1"/>
                </a:solidFill>
              </a:rPr>
              <a:t>gestures to express your feelings and </a:t>
            </a:r>
            <a:r>
              <a:rPr lang="en-US" dirty="0" smtClean="0">
                <a:solidFill>
                  <a:schemeClr val="bg1"/>
                </a:solidFill>
              </a:rPr>
              <a:t>gratitude.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Explain your decisions, don't just make them: explain </a:t>
            </a:r>
            <a:r>
              <a:rPr lang="en-US" dirty="0" smtClean="0">
                <a:solidFill>
                  <a:schemeClr val="bg1"/>
                </a:solidFill>
              </a:rPr>
              <a:t>why.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Tough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Anyone have one lately?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Partner up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dirty="0" smtClean="0"/>
              <a:t>Tackle </a:t>
            </a:r>
            <a:r>
              <a:rPr lang="en-US" dirty="0"/>
              <a:t>tough conversations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First</a:t>
            </a:r>
            <a:r>
              <a:rPr lang="en-US" sz="2400" dirty="0">
                <a:solidFill>
                  <a:schemeClr val="bg1"/>
                </a:solidFill>
              </a:rPr>
              <a:t>, start with an agreement - what's the shared ground?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Then </a:t>
            </a:r>
            <a:r>
              <a:rPr lang="en-US" sz="2400" dirty="0">
                <a:solidFill>
                  <a:schemeClr val="bg1"/>
                </a:solidFill>
              </a:rPr>
              <a:t>ask the person to share their side or point of view.  Resist speaking up, listen fully to understand the other person, don't go on the defensive right away.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Now </a:t>
            </a:r>
            <a:r>
              <a:rPr lang="en-US" sz="2400" dirty="0">
                <a:solidFill>
                  <a:schemeClr val="bg1"/>
                </a:solidFill>
              </a:rPr>
              <a:t>help the other person understand your side - describe discomfort, thoughts, ideas, reasons etc.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Move </a:t>
            </a:r>
            <a:r>
              <a:rPr lang="en-US" sz="2400" dirty="0">
                <a:solidFill>
                  <a:schemeClr val="bg1"/>
                </a:solidFill>
              </a:rPr>
              <a:t>the conversation forward by finding common ground again based on what you've learned about each other's views.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Keep </a:t>
            </a:r>
            <a:r>
              <a:rPr lang="en-US" sz="2400" dirty="0">
                <a:solidFill>
                  <a:schemeClr val="bg1"/>
                </a:solidFill>
              </a:rPr>
              <a:t>in touch after this conversation and check in on progress made that you agreed upon together.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311275"/>
          </a:xfrm>
        </p:spPr>
        <p:txBody>
          <a:bodyPr/>
          <a:lstStyle/>
          <a:p>
            <a:r>
              <a:rPr lang="en-US" dirty="0" smtClean="0"/>
              <a:t>Emotions at Work (backstory)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1275"/>
            <a:ext cx="8991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Bad mood rising – Jan’s morning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Son failed exam – disappointment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Anger for not having paid attention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Anger for arguing with partner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Anger at driver who cut her off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Anger when walking in – reception area is messy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Jan: Not recognizing these emotions in self.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Claude: Not understanding how to deal with emotional signals.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Result: </a:t>
            </a:r>
            <a:r>
              <a:rPr lang="en-US" sz="2400" dirty="0">
                <a:solidFill>
                  <a:schemeClr val="bg1"/>
                </a:solidFill>
              </a:rPr>
              <a:t>Awkward moment </a:t>
            </a:r>
            <a:r>
              <a:rPr lang="en-US" sz="2400" dirty="0" smtClean="0">
                <a:solidFill>
                  <a:schemeClr val="bg1"/>
                </a:solidFill>
              </a:rPr>
              <a:t>and resulting poor productivity from Jan (and Claude).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PS Ever experienced something like this?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3"/>
            <a:ext cx="8763000" cy="1311275"/>
          </a:xfrm>
        </p:spPr>
        <p:txBody>
          <a:bodyPr/>
          <a:lstStyle/>
          <a:p>
            <a:r>
              <a:rPr lang="en-US" altLang="en-US" sz="3600" dirty="0"/>
              <a:t>Skill </a:t>
            </a:r>
            <a:r>
              <a:rPr lang="en-US" altLang="en-US" sz="3600" dirty="0" smtClean="0"/>
              <a:t>Development Opportunity </a:t>
            </a:r>
            <a:endParaRPr lang="en-US" altLang="en-US" sz="36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Pat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calls </a:t>
            </a:r>
            <a:r>
              <a:rPr lang="en-US" alt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Chris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into his/her office to discuss a challenge – Chris has not been performing well lately.  His/her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performance has dropped  off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. Pat is confident that Chris can do better.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Chris feels that Pat is unappreciative of the substantial progress s/he has made.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Before assuming the roles imagine how you would feel in such a circumstance - plan your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thoughts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and then play the role.</a:t>
            </a:r>
          </a:p>
        </p:txBody>
      </p:sp>
    </p:spTree>
    <p:extLst>
      <p:ext uri="{BB962C8B-B14F-4D97-AF65-F5344CB8AC3E}">
        <p14:creationId xmlns:p14="http://schemas.microsoft.com/office/powerpoint/2010/main" val="18179154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585" y="640556"/>
            <a:ext cx="8595783" cy="5607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EQ Takeaway Lessons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Rather 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than seeing jobs as purely rational undertakings,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you 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need to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assess the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‘emotional impact’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of each employee's job, and to design job assignments that take this into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account. </a:t>
            </a:r>
            <a:endParaRPr lang="en-US" sz="2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Organizations 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are not cold places that people enter just to work. Managers need to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create a positive and friendly emotional climate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, and to model this through their own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behavior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Selection of employees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 and teams needs to be based, in part,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on a positive emotional attitude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. Managers should select employees on the basis of their record for engendering a positive emotional attitude in their work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teams.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Managers should seek to train their employees to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improve their emotional intelligence skills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 and to engage in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healthy emotional expression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 at work.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563"/>
            <a:ext cx="8077200" cy="6203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04800"/>
            <a:ext cx="466473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are your Three?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28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2725"/>
            <a:ext cx="8077200" cy="1311275"/>
          </a:xfrm>
        </p:spPr>
        <p:txBody>
          <a:bodyPr/>
          <a:lstStyle/>
          <a:p>
            <a:r>
              <a:rPr lang="en-CA" dirty="0" smtClean="0"/>
              <a:t>Have </a:t>
            </a:r>
            <a:r>
              <a:rPr lang="en-CA" smtClean="0"/>
              <a:t>a great day!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8438"/>
            <a:ext cx="4343400" cy="4495800"/>
          </a:xfrm>
        </p:spPr>
        <p:txBody>
          <a:bodyPr/>
          <a:lstStyle/>
          <a:p>
            <a:r>
              <a:rPr lang="en-CA" dirty="0" smtClean="0"/>
              <a:t>bwright@brocku.ca</a:t>
            </a:r>
            <a:endParaRPr lang="en-CA" dirty="0"/>
          </a:p>
        </p:txBody>
      </p:sp>
      <p:pic>
        <p:nvPicPr>
          <p:cNvPr id="26626" name="Picture 2" descr="http://www.rd.com/images/content/2007/0703/slideSmile/slideSmile03_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3648075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Outcomes from Today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495800"/>
          </a:xfrm>
        </p:spPr>
        <p:txBody>
          <a:bodyPr/>
          <a:lstStyle/>
          <a:p>
            <a:r>
              <a:rPr lang="en-US" sz="2400" b="1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Self-Leadership:  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Awareness of self </a:t>
            </a:r>
            <a:endParaRPr lang="en-US" sz="2400" b="1" i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Communication</a:t>
            </a:r>
            <a:r>
              <a:rPr lang="en-US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Sending clear and convincing messages</a:t>
            </a:r>
            <a:r>
              <a:rPr lang="en-US" sz="24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Political </a:t>
            </a:r>
            <a:r>
              <a:rPr lang="en-US" sz="2400" b="1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Emotional Awareness</a:t>
            </a:r>
            <a:r>
              <a:rPr lang="en-US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400" b="1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Reading </a:t>
            </a:r>
            <a:r>
              <a:rPr lang="en-US" sz="24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individual and group’s </a:t>
            </a:r>
            <a:r>
              <a:rPr lang="en-US" sz="2400" b="1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emotional currents and power </a:t>
            </a:r>
            <a:r>
              <a:rPr lang="en-US" sz="24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relationships.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 Negotiating </a:t>
            </a:r>
            <a:r>
              <a:rPr lang="en-US" sz="2400" b="1" i="1" dirty="0">
                <a:solidFill>
                  <a:srgbClr val="0070C0"/>
                </a:solidFill>
              </a:rPr>
              <a:t>and resolving disagreements</a:t>
            </a:r>
            <a:r>
              <a:rPr lang="en-US" sz="2400" b="1" i="1" dirty="0" smtClean="0">
                <a:solidFill>
                  <a:srgbClr val="0070C0"/>
                </a:solidFill>
              </a:rPr>
              <a:t>.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endParaRPr lang="en-US" sz="2400" b="1" i="1" dirty="0" smtClean="0">
              <a:solidFill>
                <a:srgbClr val="000000"/>
              </a:solidFill>
            </a:endParaRPr>
          </a:p>
          <a:p>
            <a:pPr lvl="0"/>
            <a:endParaRPr lang="en-US" sz="2400" b="1" i="1" dirty="0" smtClean="0">
              <a:solidFill>
                <a:srgbClr val="0070C0"/>
              </a:solidFill>
            </a:endParaRPr>
          </a:p>
          <a:p>
            <a:pPr lvl="0"/>
            <a:r>
              <a:rPr lang="en-US" sz="2400" b="1" i="1" dirty="0" smtClean="0">
                <a:solidFill>
                  <a:srgbClr val="000000"/>
                </a:solidFill>
              </a:rPr>
              <a:t>Leadership</a:t>
            </a:r>
            <a:r>
              <a:rPr lang="en-US" sz="2400" b="1" i="1" dirty="0">
                <a:solidFill>
                  <a:srgbClr val="000000"/>
                </a:solidFill>
              </a:rPr>
              <a:t>:</a:t>
            </a:r>
            <a:r>
              <a:rPr lang="en-US" sz="2400" b="1" i="1" dirty="0">
                <a:solidFill>
                  <a:srgbClr val="919191"/>
                </a:solidFill>
              </a:rPr>
              <a:t> </a:t>
            </a:r>
            <a:r>
              <a:rPr lang="en-US" sz="2400" b="1" i="1" dirty="0">
                <a:solidFill>
                  <a:srgbClr val="0070C0"/>
                </a:solidFill>
              </a:rPr>
              <a:t>Inspiring and guiding groups and people.</a:t>
            </a:r>
          </a:p>
          <a:p>
            <a:pPr lvl="0"/>
            <a:endParaRPr lang="en-US" sz="2400" b="1" i="1" dirty="0">
              <a:solidFill>
                <a:srgbClr val="0070C0"/>
              </a:solidFill>
            </a:endParaRPr>
          </a:p>
          <a:p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1232" y="4267200"/>
            <a:ext cx="850556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Partner-Up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4559299"/>
            <a:ext cx="28479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37" y="1493838"/>
            <a:ext cx="247650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51" y="4114800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766887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799" y="25908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feeling does this photo illicit? Discuss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121340" cy="4324350"/>
          </a:xfrm>
        </p:spPr>
      </p:pic>
    </p:spTree>
    <p:extLst>
      <p:ext uri="{BB962C8B-B14F-4D97-AF65-F5344CB8AC3E}">
        <p14:creationId xmlns:p14="http://schemas.microsoft.com/office/powerpoint/2010/main" val="28813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feeling does this photo illicit? Discuss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33600"/>
            <a:ext cx="4691186" cy="31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feeling does this photo illicit? 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3946688" cy="510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king care of business design template">
  <a:themeElements>
    <a:clrScheme name="Default Design 10">
      <a:dk1>
        <a:srgbClr val="336699"/>
      </a:dk1>
      <a:lt1>
        <a:srgbClr val="919191"/>
      </a:lt1>
      <a:dk2>
        <a:srgbClr val="000000"/>
      </a:dk2>
      <a:lt2>
        <a:srgbClr val="8AABC4"/>
      </a:lt2>
      <a:accent1>
        <a:srgbClr val="E1EBEB"/>
      </a:accent1>
      <a:accent2>
        <a:srgbClr val="87A587"/>
      </a:accent2>
      <a:accent3>
        <a:srgbClr val="AAAAAA"/>
      </a:accent3>
      <a:accent4>
        <a:srgbClr val="7B7B7B"/>
      </a:accent4>
      <a:accent5>
        <a:srgbClr val="EEF3F3"/>
      </a:accent5>
      <a:accent6>
        <a:srgbClr val="7A957A"/>
      </a:accent6>
      <a:hlink>
        <a:srgbClr val="91AFFF"/>
      </a:hlink>
      <a:folHlink>
        <a:srgbClr val="F0B614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665B38"/>
        </a:dk1>
        <a:lt1>
          <a:srgbClr val="FFFFFF"/>
        </a:lt1>
        <a:dk2>
          <a:srgbClr val="000000"/>
        </a:dk2>
        <a:lt2>
          <a:srgbClr val="333333"/>
        </a:lt2>
        <a:accent1>
          <a:srgbClr val="F0ECDA"/>
        </a:accent1>
        <a:accent2>
          <a:srgbClr val="91AA91"/>
        </a:accent2>
        <a:accent3>
          <a:srgbClr val="FFFFFF"/>
        </a:accent3>
        <a:accent4>
          <a:srgbClr val="564C2E"/>
        </a:accent4>
        <a:accent5>
          <a:srgbClr val="F6F4EA"/>
        </a:accent5>
        <a:accent6>
          <a:srgbClr val="839A83"/>
        </a:accent6>
        <a:hlink>
          <a:srgbClr val="B98746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0F5DC"/>
        </a:accent1>
        <a:accent2>
          <a:srgbClr val="91AAFF"/>
        </a:accent2>
        <a:accent3>
          <a:srgbClr val="FFFFE9"/>
        </a:accent3>
        <a:accent4>
          <a:srgbClr val="000000"/>
        </a:accent4>
        <a:accent5>
          <a:srgbClr val="F6F9EB"/>
        </a:accent5>
        <a:accent6>
          <a:srgbClr val="839AE7"/>
        </a:accent6>
        <a:hlink>
          <a:srgbClr val="CD4B0A"/>
        </a:hlink>
        <a:folHlink>
          <a:srgbClr val="D791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7D8C64"/>
        </a:dk1>
        <a:lt1>
          <a:srgbClr val="FFFFFF"/>
        </a:lt1>
        <a:dk2>
          <a:srgbClr val="000000"/>
        </a:dk2>
        <a:lt2>
          <a:srgbClr val="808080"/>
        </a:lt2>
        <a:accent1>
          <a:srgbClr val="EBEBC8"/>
        </a:accent1>
        <a:accent2>
          <a:srgbClr val="7D917D"/>
        </a:accent2>
        <a:accent3>
          <a:srgbClr val="FFFFFF"/>
        </a:accent3>
        <a:accent4>
          <a:srgbClr val="6A7754"/>
        </a:accent4>
        <a:accent5>
          <a:srgbClr val="F3F3E0"/>
        </a:accent5>
        <a:accent6>
          <a:srgbClr val="718371"/>
        </a:accent6>
        <a:hlink>
          <a:srgbClr val="AFBE00"/>
        </a:hlink>
        <a:folHlink>
          <a:srgbClr val="F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2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698769"/>
        </a:dk1>
        <a:lt1>
          <a:srgbClr val="FFFFFF"/>
        </a:lt1>
        <a:dk2>
          <a:srgbClr val="808000"/>
        </a:dk2>
        <a:lt2>
          <a:srgbClr val="333333"/>
        </a:lt2>
        <a:accent1>
          <a:srgbClr val="BECDA5"/>
        </a:accent1>
        <a:accent2>
          <a:srgbClr val="A55037"/>
        </a:accent2>
        <a:accent3>
          <a:srgbClr val="FFFFFF"/>
        </a:accent3>
        <a:accent4>
          <a:srgbClr val="597259"/>
        </a:accent4>
        <a:accent5>
          <a:srgbClr val="DBE3CF"/>
        </a:accent5>
        <a:accent6>
          <a:srgbClr val="954831"/>
        </a:accent6>
        <a:hlink>
          <a:srgbClr val="F5F5DC"/>
        </a:hlink>
        <a:folHlink>
          <a:srgbClr val="C35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5A58"/>
        </a:dk1>
        <a:lt1>
          <a:srgbClr val="A08C73"/>
        </a:lt1>
        <a:dk2>
          <a:srgbClr val="008080"/>
        </a:dk2>
        <a:lt2>
          <a:srgbClr val="008080"/>
        </a:lt2>
        <a:accent1>
          <a:srgbClr val="D2EBEB"/>
        </a:accent1>
        <a:accent2>
          <a:srgbClr val="CDC873"/>
        </a:accent2>
        <a:accent3>
          <a:srgbClr val="AAC0C0"/>
        </a:accent3>
        <a:accent4>
          <a:srgbClr val="887761"/>
        </a:accent4>
        <a:accent5>
          <a:srgbClr val="E5F3F3"/>
        </a:accent5>
        <a:accent6>
          <a:srgbClr val="BAB568"/>
        </a:accent6>
        <a:hlink>
          <a:srgbClr val="7DB991"/>
        </a:hlink>
        <a:folHlink>
          <a:srgbClr val="F09B3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5A6900"/>
        </a:dk1>
        <a:lt1>
          <a:srgbClr val="666699"/>
        </a:lt1>
        <a:dk2>
          <a:srgbClr val="FF6600"/>
        </a:dk2>
        <a:lt2>
          <a:srgbClr val="3E3E5C"/>
        </a:lt2>
        <a:accent1>
          <a:srgbClr val="EBEBAF"/>
        </a:accent1>
        <a:accent2>
          <a:srgbClr val="B4C3AF"/>
        </a:accent2>
        <a:accent3>
          <a:srgbClr val="B8B8CA"/>
        </a:accent3>
        <a:accent4>
          <a:srgbClr val="4C5900"/>
        </a:accent4>
        <a:accent5>
          <a:srgbClr val="F3F3D4"/>
        </a:accent5>
        <a:accent6>
          <a:srgbClr val="A3B09E"/>
        </a:accent6>
        <a:hlink>
          <a:srgbClr val="FF7300"/>
        </a:hlink>
        <a:folHlink>
          <a:srgbClr val="C8C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36699"/>
        </a:dk1>
        <a:lt1>
          <a:srgbClr val="919191"/>
        </a:lt1>
        <a:dk2>
          <a:srgbClr val="000000"/>
        </a:dk2>
        <a:lt2>
          <a:srgbClr val="8AABC4"/>
        </a:lt2>
        <a:accent1>
          <a:srgbClr val="E1EBEB"/>
        </a:accent1>
        <a:accent2>
          <a:srgbClr val="87A587"/>
        </a:accent2>
        <a:accent3>
          <a:srgbClr val="AAAAAA"/>
        </a:accent3>
        <a:accent4>
          <a:srgbClr val="7B7B7B"/>
        </a:accent4>
        <a:accent5>
          <a:srgbClr val="EEF3F3"/>
        </a:accent5>
        <a:accent6>
          <a:srgbClr val="7A957A"/>
        </a:accent6>
        <a:hlink>
          <a:srgbClr val="91AFFF"/>
        </a:hlink>
        <a:folHlink>
          <a:srgbClr val="F0B61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Taking care of business design template</Template>
  <TotalTime>6407</TotalTime>
  <Words>1638</Words>
  <Application>Microsoft Office PowerPoint</Application>
  <PresentationFormat>On-screen Show (4:3)</PresentationFormat>
  <Paragraphs>173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Arial Black</vt:lpstr>
      <vt:lpstr>Calibri</vt:lpstr>
      <vt:lpstr>Times New Roman</vt:lpstr>
      <vt:lpstr>Wingdings 2</vt:lpstr>
      <vt:lpstr>Taking care of business design template</vt:lpstr>
      <vt:lpstr>EQ and YOU</vt:lpstr>
      <vt:lpstr>EQ and YOU</vt:lpstr>
      <vt:lpstr>Emotions at Work</vt:lpstr>
      <vt:lpstr>Emotions at Work (backstory) </vt:lpstr>
      <vt:lpstr>Outcomes from Today</vt:lpstr>
      <vt:lpstr>Partner-Up</vt:lpstr>
      <vt:lpstr>What feeling does this photo illicit? Discuss</vt:lpstr>
      <vt:lpstr>What feeling does this photo illicit? Discuss </vt:lpstr>
      <vt:lpstr>What feeling does this photo illicit? Discuss</vt:lpstr>
      <vt:lpstr>What feeling does this photo illicit? Discuss</vt:lpstr>
      <vt:lpstr>Individually List …</vt:lpstr>
      <vt:lpstr>List …</vt:lpstr>
      <vt:lpstr>Emotional Intelligence (EQ)</vt:lpstr>
      <vt:lpstr>EQ Business Case (Why important) </vt:lpstr>
      <vt:lpstr>Now as a picture …</vt:lpstr>
      <vt:lpstr>Now as in what does that mean for me …</vt:lpstr>
      <vt:lpstr>Who are you now?</vt:lpstr>
      <vt:lpstr>Emotional Intelligence: The 4 Branch Model</vt:lpstr>
      <vt:lpstr>PowerPoint Presentation</vt:lpstr>
      <vt:lpstr>Partner-Up (new partner)</vt:lpstr>
      <vt:lpstr>1. Exercises for Self-Awareness</vt:lpstr>
      <vt:lpstr>PowerPoint Presentation</vt:lpstr>
      <vt:lpstr>2. All talk and no feelings …  Perceiving emotions (others)</vt:lpstr>
      <vt:lpstr>2. All talk and with feelings</vt:lpstr>
      <vt:lpstr>2. Understanding Emotion</vt:lpstr>
      <vt:lpstr>2. Emotional Clues</vt:lpstr>
      <vt:lpstr>2. Time for some Emotional Exercises</vt:lpstr>
      <vt:lpstr>Debrief</vt:lpstr>
      <vt:lpstr>Body Language </vt:lpstr>
      <vt:lpstr>2. Exercises for Social Awareness</vt:lpstr>
      <vt:lpstr>3. Manage Your Emotions</vt:lpstr>
      <vt:lpstr>3. Manage your emotions</vt:lpstr>
      <vt:lpstr>3. EQ: Self-control</vt:lpstr>
      <vt:lpstr>Relaxation Exercise</vt:lpstr>
      <vt:lpstr>4. Relationship Management</vt:lpstr>
      <vt:lpstr>Emotional Words</vt:lpstr>
      <vt:lpstr>Exercises for Relationship Management</vt:lpstr>
      <vt:lpstr>Tough Conversation</vt:lpstr>
      <vt:lpstr>Task: Tackle tough conversations</vt:lpstr>
      <vt:lpstr>Skill Development Opportunity </vt:lpstr>
      <vt:lpstr>EQ Takeaway Lessons</vt:lpstr>
      <vt:lpstr>PowerPoint Presentation</vt:lpstr>
      <vt:lpstr>PowerPoint Presentation</vt:lpstr>
      <vt:lpstr>Have a great day!</vt:lpstr>
    </vt:vector>
  </TitlesOfParts>
  <Company>Faculty of Business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 and YOU</dc:title>
  <dc:creator>wright</dc:creator>
  <cp:lastModifiedBy>Barry Wright</cp:lastModifiedBy>
  <cp:revision>103</cp:revision>
  <dcterms:created xsi:type="dcterms:W3CDTF">2009-10-15T14:05:35Z</dcterms:created>
  <dcterms:modified xsi:type="dcterms:W3CDTF">2019-01-31T20:01:10Z</dcterms:modified>
</cp:coreProperties>
</file>