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703" r:id="rId5"/>
    <p:sldMasterId id="2147483717" r:id="rId6"/>
  </p:sldMasterIdLst>
  <p:notesMasterIdLst>
    <p:notesMasterId r:id="rId80"/>
  </p:notesMasterIdLst>
  <p:handoutMasterIdLst>
    <p:handoutMasterId r:id="rId81"/>
  </p:handoutMasterIdLst>
  <p:sldIdLst>
    <p:sldId id="694" r:id="rId7"/>
    <p:sldId id="690" r:id="rId8"/>
    <p:sldId id="730" r:id="rId9"/>
    <p:sldId id="639" r:id="rId10"/>
    <p:sldId id="693" r:id="rId11"/>
    <p:sldId id="692" r:id="rId12"/>
    <p:sldId id="640" r:id="rId13"/>
    <p:sldId id="642" r:id="rId14"/>
    <p:sldId id="726" r:id="rId15"/>
    <p:sldId id="727" r:id="rId16"/>
    <p:sldId id="643" r:id="rId17"/>
    <p:sldId id="644" r:id="rId18"/>
    <p:sldId id="645" r:id="rId19"/>
    <p:sldId id="646" r:id="rId20"/>
    <p:sldId id="647" r:id="rId21"/>
    <p:sldId id="649" r:id="rId22"/>
    <p:sldId id="650" r:id="rId23"/>
    <p:sldId id="651" r:id="rId24"/>
    <p:sldId id="653" r:id="rId25"/>
    <p:sldId id="654" r:id="rId26"/>
    <p:sldId id="655" r:id="rId27"/>
    <p:sldId id="657" r:id="rId28"/>
    <p:sldId id="659" r:id="rId29"/>
    <p:sldId id="722" r:id="rId30"/>
    <p:sldId id="660" r:id="rId31"/>
    <p:sldId id="661" r:id="rId32"/>
    <p:sldId id="662" r:id="rId33"/>
    <p:sldId id="663" r:id="rId34"/>
    <p:sldId id="664" r:id="rId35"/>
    <p:sldId id="665" r:id="rId36"/>
    <p:sldId id="666" r:id="rId37"/>
    <p:sldId id="667" r:id="rId38"/>
    <p:sldId id="668" r:id="rId39"/>
    <p:sldId id="669" r:id="rId40"/>
    <p:sldId id="672" r:id="rId41"/>
    <p:sldId id="673" r:id="rId42"/>
    <p:sldId id="674" r:id="rId43"/>
    <p:sldId id="677" r:id="rId44"/>
    <p:sldId id="678" r:id="rId45"/>
    <p:sldId id="679" r:id="rId46"/>
    <p:sldId id="699" r:id="rId47"/>
    <p:sldId id="680" r:id="rId48"/>
    <p:sldId id="681" r:id="rId49"/>
    <p:sldId id="698" r:id="rId50"/>
    <p:sldId id="725" r:id="rId51"/>
    <p:sldId id="682" r:id="rId52"/>
    <p:sldId id="683" r:id="rId53"/>
    <p:sldId id="723" r:id="rId54"/>
    <p:sldId id="724" r:id="rId55"/>
    <p:sldId id="728" r:id="rId56"/>
    <p:sldId id="701" r:id="rId57"/>
    <p:sldId id="721" r:id="rId58"/>
    <p:sldId id="702" r:id="rId59"/>
    <p:sldId id="703" r:id="rId60"/>
    <p:sldId id="731" r:id="rId61"/>
    <p:sldId id="704" r:id="rId62"/>
    <p:sldId id="708" r:id="rId63"/>
    <p:sldId id="732" r:id="rId64"/>
    <p:sldId id="733" r:id="rId65"/>
    <p:sldId id="710" r:id="rId66"/>
    <p:sldId id="734" r:id="rId67"/>
    <p:sldId id="714" r:id="rId68"/>
    <p:sldId id="735" r:id="rId69"/>
    <p:sldId id="736" r:id="rId70"/>
    <p:sldId id="737" r:id="rId71"/>
    <p:sldId id="738" r:id="rId72"/>
    <p:sldId id="739" r:id="rId73"/>
    <p:sldId id="740" r:id="rId74"/>
    <p:sldId id="741" r:id="rId75"/>
    <p:sldId id="687" r:id="rId76"/>
    <p:sldId id="324" r:id="rId77"/>
    <p:sldId id="688" r:id="rId78"/>
    <p:sldId id="729" r:id="rId79"/>
  </p:sldIdLst>
  <p:sldSz cx="12192000" cy="6858000"/>
  <p:notesSz cx="6934200" cy="9220200"/>
  <p:embeddedFontLst>
    <p:embeddedFont>
      <p:font typeface="游ゴシック" panose="020B0604020202020204" charset="-128"/>
      <p:regular r:id="rId82"/>
      <p:bold r:id="rId83"/>
    </p:embeddedFont>
    <p:embeddedFont>
      <p:font typeface="Calibri" panose="020F0502020204030204" pitchFamily="34" charset="0"/>
      <p:regular r:id="rId84"/>
      <p:bold r:id="rId85"/>
      <p:italic r:id="rId86"/>
      <p:boldItalic r:id="rId87"/>
    </p:embeddedFont>
    <p:embeddedFont>
      <p:font typeface="Trebuchet MS" panose="020B0603020202020204" pitchFamily="34" charset="0"/>
      <p:regular r:id="rId88"/>
      <p:bold r:id="rId89"/>
      <p:italic r:id="rId90"/>
      <p:boldItalic r:id="rId91"/>
    </p:embeddedFont>
    <p:embeddedFont>
      <p:font typeface="Corbel" panose="020B0503020204020204" pitchFamily="34" charset="0"/>
      <p:regular r:id="rId92"/>
      <p:bold r:id="rId93"/>
      <p:italic r:id="rId94"/>
      <p:boldItalic r:id="rId95"/>
    </p:embeddedFont>
    <p:embeddedFont>
      <p:font typeface="Franklin Gothic Book" panose="020B0503020102020204" pitchFamily="34" charset="0"/>
      <p:regular r:id="rId96"/>
      <p:italic r:id="rId97"/>
    </p:embeddedFont>
    <p:embeddedFont>
      <p:font typeface="MS PGothic" panose="020B0600070205080204" pitchFamily="34" charset="-128"/>
      <p:regular r:id="rId98"/>
    </p:embeddedFont>
    <p:embeddedFont>
      <p:font typeface="Calibri Light" panose="020F0302020204030204" pitchFamily="34" charset="0"/>
      <p:regular r:id="rId99"/>
      <p:italic r:id="rId100"/>
    </p:embeddedFont>
    <p:embeddedFont>
      <p:font typeface="Impact" panose="020B0806030902050204" pitchFamily="34" charset="0"/>
      <p:regular r:id="rId101"/>
    </p:embeddedFont>
    <p:embeddedFont>
      <p:font typeface="Arial Black" panose="020B0A04020102020204" pitchFamily="34" charset="0"/>
      <p:bold r:id="rId102"/>
    </p:embeddedFont>
    <p:embeddedFont>
      <p:font typeface="MS PGothic" panose="020B0600070205080204" pitchFamily="34" charset="-128"/>
      <p:regular r:id="rId9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1724" autoAdjust="0"/>
  </p:normalViewPr>
  <p:slideViewPr>
    <p:cSldViewPr snapToGrid="0">
      <p:cViewPr varScale="1">
        <p:scale>
          <a:sx n="106" d="100"/>
          <a:sy n="106" d="100"/>
        </p:scale>
        <p:origin x="11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2873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font" Target="fonts/font3.fntdata"/><Relationship Id="rId89" Type="http://schemas.openxmlformats.org/officeDocument/2006/relationships/font" Target="fonts/font8.fntdata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font" Target="fonts/font6.fntdata"/><Relationship Id="rId102" Type="http://schemas.openxmlformats.org/officeDocument/2006/relationships/font" Target="fonts/font21.fntdata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82" Type="http://schemas.openxmlformats.org/officeDocument/2006/relationships/font" Target="fonts/font1.fntdata"/><Relationship Id="rId90" Type="http://schemas.openxmlformats.org/officeDocument/2006/relationships/font" Target="fonts/font9.fntdata"/><Relationship Id="rId95" Type="http://schemas.openxmlformats.org/officeDocument/2006/relationships/font" Target="fonts/font14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100" Type="http://schemas.openxmlformats.org/officeDocument/2006/relationships/font" Target="fonts/font19.fntdata"/><Relationship Id="rId105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4.fntdata"/><Relationship Id="rId93" Type="http://schemas.openxmlformats.org/officeDocument/2006/relationships/font" Target="fonts/font12.fntdata"/><Relationship Id="rId98" Type="http://schemas.openxmlformats.org/officeDocument/2006/relationships/font" Target="fonts/font1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font" Target="fonts/font2.fntdata"/><Relationship Id="rId88" Type="http://schemas.openxmlformats.org/officeDocument/2006/relationships/font" Target="fonts/font7.fntdata"/><Relationship Id="rId91" Type="http://schemas.openxmlformats.org/officeDocument/2006/relationships/font" Target="fonts/font10.fntdata"/><Relationship Id="rId96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tableStyles" Target="tableStyle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handoutMaster" Target="handoutMasters/handoutMaster1.xml"/><Relationship Id="rId86" Type="http://schemas.openxmlformats.org/officeDocument/2006/relationships/font" Target="fonts/font5.fntdata"/><Relationship Id="rId94" Type="http://schemas.openxmlformats.org/officeDocument/2006/relationships/font" Target="fonts/font13.fntdata"/><Relationship Id="rId99" Type="http://schemas.openxmlformats.org/officeDocument/2006/relationships/font" Target="fonts/font18.fntdata"/><Relationship Id="rId101" Type="http://schemas.openxmlformats.org/officeDocument/2006/relationships/font" Target="fonts/font2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font" Target="fonts/font16.fntdata"/><Relationship Id="rId10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image" Target="../media/image10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image" Target="../media/image10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3E55DE-2B03-4BCE-8B46-22235832444E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B84327-9DD2-4C48-88B9-5C201018DE41}">
      <dgm:prSet phldrT="[Text]"/>
      <dgm:spPr/>
      <dgm:t>
        <a:bodyPr/>
        <a:lstStyle/>
        <a:p>
          <a:r>
            <a:rPr lang="en-US" dirty="0" smtClean="0"/>
            <a:t>Team</a:t>
          </a:r>
        </a:p>
        <a:p>
          <a:r>
            <a:rPr lang="en-US" dirty="0" smtClean="0"/>
            <a:t>Purpose</a:t>
          </a:r>
          <a:endParaRPr lang="en-US" dirty="0"/>
        </a:p>
      </dgm:t>
    </dgm:pt>
    <dgm:pt modelId="{1F32217C-AAF2-4F72-9A85-A3D7F1482172}" type="parTrans" cxnId="{ACE8A606-8AF2-4CC0-83C8-E7FE452BA83A}">
      <dgm:prSet/>
      <dgm:spPr/>
      <dgm:t>
        <a:bodyPr/>
        <a:lstStyle/>
        <a:p>
          <a:endParaRPr lang="en-US"/>
        </a:p>
      </dgm:t>
    </dgm:pt>
    <dgm:pt modelId="{C846C5B2-66C1-4047-A089-40F5750D9A18}" type="sibTrans" cxnId="{ACE8A606-8AF2-4CC0-83C8-E7FE452BA83A}">
      <dgm:prSet/>
      <dgm:spPr/>
      <dgm:t>
        <a:bodyPr/>
        <a:lstStyle/>
        <a:p>
          <a:endParaRPr lang="en-US"/>
        </a:p>
      </dgm:t>
    </dgm:pt>
    <dgm:pt modelId="{F1A2BC66-5607-4614-9938-B2A3CFA01AA0}">
      <dgm:prSet phldrT="[Text]"/>
      <dgm:spPr/>
      <dgm:t>
        <a:bodyPr/>
        <a:lstStyle/>
        <a:p>
          <a:endParaRPr lang="en-US" dirty="0"/>
        </a:p>
      </dgm:t>
    </dgm:pt>
    <dgm:pt modelId="{A9B4EFE9-4967-4FDC-AE62-30B1439225C7}" type="parTrans" cxnId="{97904CC5-4B06-41AE-A4BC-F676C132A5A1}">
      <dgm:prSet/>
      <dgm:spPr/>
      <dgm:t>
        <a:bodyPr/>
        <a:lstStyle/>
        <a:p>
          <a:endParaRPr lang="en-US"/>
        </a:p>
      </dgm:t>
    </dgm:pt>
    <dgm:pt modelId="{A3D90154-FCFE-4C2E-8602-B817662D3BB7}" type="sibTrans" cxnId="{97904CC5-4B06-41AE-A4BC-F676C132A5A1}">
      <dgm:prSet/>
      <dgm:spPr/>
      <dgm:t>
        <a:bodyPr/>
        <a:lstStyle/>
        <a:p>
          <a:endParaRPr lang="en-US"/>
        </a:p>
      </dgm:t>
    </dgm:pt>
    <dgm:pt modelId="{E92B71DE-80EF-4193-B989-29061B599C16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40DC395E-81EE-4416-876C-4976DB9A942F}" type="parTrans" cxnId="{B501DFD4-61FA-459B-B5DA-CEB4BDE68259}">
      <dgm:prSet/>
      <dgm:spPr/>
      <dgm:t>
        <a:bodyPr/>
        <a:lstStyle/>
        <a:p>
          <a:endParaRPr lang="en-US"/>
        </a:p>
      </dgm:t>
    </dgm:pt>
    <dgm:pt modelId="{E1F729A0-35A1-4D6C-BA7D-BA20760F6719}" type="sibTrans" cxnId="{B501DFD4-61FA-459B-B5DA-CEB4BDE68259}">
      <dgm:prSet/>
      <dgm:spPr/>
      <dgm:t>
        <a:bodyPr/>
        <a:lstStyle/>
        <a:p>
          <a:endParaRPr lang="en-US"/>
        </a:p>
      </dgm:t>
    </dgm:pt>
    <dgm:pt modelId="{B278DDB1-BC56-4245-A5B9-303A1A369ABB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4AA29AE8-C6FD-49E1-BB2A-D33D98940A55}" type="parTrans" cxnId="{4C534BA8-E820-4953-8037-4E3547D1D904}">
      <dgm:prSet/>
      <dgm:spPr/>
      <dgm:t>
        <a:bodyPr/>
        <a:lstStyle/>
        <a:p>
          <a:endParaRPr lang="en-US"/>
        </a:p>
      </dgm:t>
    </dgm:pt>
    <dgm:pt modelId="{BB990ADE-67DF-49FE-B9B1-3810FC2FE750}" type="sibTrans" cxnId="{4C534BA8-E820-4953-8037-4E3547D1D904}">
      <dgm:prSet/>
      <dgm:spPr/>
      <dgm:t>
        <a:bodyPr/>
        <a:lstStyle/>
        <a:p>
          <a:endParaRPr lang="en-US"/>
        </a:p>
      </dgm:t>
    </dgm:pt>
    <dgm:pt modelId="{A6D976BA-0E36-4AB3-913A-0077DBF8ADC8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A6D5E0B5-8C2F-48F3-A6EA-BF195DB2B2A3}" type="parTrans" cxnId="{AE4796B3-9373-47B0-A35E-DBF9A8C34EC4}">
      <dgm:prSet/>
      <dgm:spPr/>
      <dgm:t>
        <a:bodyPr/>
        <a:lstStyle/>
        <a:p>
          <a:endParaRPr lang="en-US"/>
        </a:p>
      </dgm:t>
    </dgm:pt>
    <dgm:pt modelId="{D4970748-4F7B-463F-829A-7DDF7429961B}" type="sibTrans" cxnId="{AE4796B3-9373-47B0-A35E-DBF9A8C34EC4}">
      <dgm:prSet/>
      <dgm:spPr/>
      <dgm:t>
        <a:bodyPr/>
        <a:lstStyle/>
        <a:p>
          <a:endParaRPr lang="en-US"/>
        </a:p>
      </dgm:t>
    </dgm:pt>
    <dgm:pt modelId="{722C7994-2E28-4DEB-A5F3-199C538F902B}" type="pres">
      <dgm:prSet presAssocID="{183E55DE-2B03-4BCE-8B46-22235832444E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50C589-D85C-4A8E-8D7A-74717C5DEE90}" type="pres">
      <dgm:prSet presAssocID="{183E55DE-2B03-4BCE-8B46-22235832444E}" presName="matrix" presStyleCnt="0"/>
      <dgm:spPr/>
    </dgm:pt>
    <dgm:pt modelId="{0A2834AD-167D-461E-A3EE-4E50757CD07A}" type="pres">
      <dgm:prSet presAssocID="{183E55DE-2B03-4BCE-8B46-22235832444E}" presName="tile1" presStyleLbl="node1" presStyleIdx="0" presStyleCnt="4"/>
      <dgm:spPr/>
      <dgm:t>
        <a:bodyPr/>
        <a:lstStyle/>
        <a:p>
          <a:endParaRPr lang="en-US"/>
        </a:p>
      </dgm:t>
    </dgm:pt>
    <dgm:pt modelId="{25B342E4-CD67-46E3-A9B7-B735874B0463}" type="pres">
      <dgm:prSet presAssocID="{183E55DE-2B03-4BCE-8B46-22235832444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95A67A-D66A-44DE-9F02-E82C58924A54}" type="pres">
      <dgm:prSet presAssocID="{183E55DE-2B03-4BCE-8B46-22235832444E}" presName="tile2" presStyleLbl="node1" presStyleIdx="1" presStyleCnt="4" custScaleX="43718" custScaleY="57756" custLinFactNeighborX="-18531" custLinFactNeighborY="-22422"/>
      <dgm:spPr/>
      <dgm:t>
        <a:bodyPr/>
        <a:lstStyle/>
        <a:p>
          <a:endParaRPr lang="en-US"/>
        </a:p>
      </dgm:t>
    </dgm:pt>
    <dgm:pt modelId="{779FAAEC-DED6-4F72-A02B-8DFC42D3C82F}" type="pres">
      <dgm:prSet presAssocID="{183E55DE-2B03-4BCE-8B46-22235832444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8D5F23-C42B-43F9-AD9C-B328C1EE2488}" type="pres">
      <dgm:prSet presAssocID="{183E55DE-2B03-4BCE-8B46-22235832444E}" presName="tile3" presStyleLbl="node1" presStyleIdx="2" presStyleCnt="4" custScaleX="63475" custScaleY="70870" custLinFactNeighborX="20027" custLinFactNeighborY="10257"/>
      <dgm:spPr/>
      <dgm:t>
        <a:bodyPr/>
        <a:lstStyle/>
        <a:p>
          <a:endParaRPr lang="en-US"/>
        </a:p>
      </dgm:t>
    </dgm:pt>
    <dgm:pt modelId="{B0D18E18-09D6-4345-820B-9BD492E1955F}" type="pres">
      <dgm:prSet presAssocID="{183E55DE-2B03-4BCE-8B46-22235832444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104C58-D248-4052-A2F3-306464EBF70E}" type="pres">
      <dgm:prSet presAssocID="{183E55DE-2B03-4BCE-8B46-22235832444E}" presName="tile4" presStyleLbl="node1" presStyleIdx="3" presStyleCnt="4"/>
      <dgm:spPr/>
      <dgm:t>
        <a:bodyPr/>
        <a:lstStyle/>
        <a:p>
          <a:endParaRPr lang="en-US"/>
        </a:p>
      </dgm:t>
    </dgm:pt>
    <dgm:pt modelId="{C251AC12-E13E-49A8-A143-AB9081455CF9}" type="pres">
      <dgm:prSet presAssocID="{183E55DE-2B03-4BCE-8B46-22235832444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E4F110-AE5D-44EC-8D0E-51D3C455BFF8}" type="pres">
      <dgm:prSet presAssocID="{183E55DE-2B03-4BCE-8B46-22235832444E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ACE8A606-8AF2-4CC0-83C8-E7FE452BA83A}" srcId="{183E55DE-2B03-4BCE-8B46-22235832444E}" destId="{17B84327-9DD2-4C48-88B9-5C201018DE41}" srcOrd="0" destOrd="0" parTransId="{1F32217C-AAF2-4F72-9A85-A3D7F1482172}" sibTransId="{C846C5B2-66C1-4047-A089-40F5750D9A18}"/>
    <dgm:cxn modelId="{4C534BA8-E820-4953-8037-4E3547D1D904}" srcId="{17B84327-9DD2-4C48-88B9-5C201018DE41}" destId="{B278DDB1-BC56-4245-A5B9-303A1A369ABB}" srcOrd="2" destOrd="0" parTransId="{4AA29AE8-C6FD-49E1-BB2A-D33D98940A55}" sibTransId="{BB990ADE-67DF-49FE-B9B1-3810FC2FE750}"/>
    <dgm:cxn modelId="{A8818FD6-4517-4906-B648-0CF6FE31AF0C}" type="presOf" srcId="{B278DDB1-BC56-4245-A5B9-303A1A369ABB}" destId="{B0D18E18-09D6-4345-820B-9BD492E1955F}" srcOrd="1" destOrd="0" presId="urn:microsoft.com/office/officeart/2005/8/layout/matrix1"/>
    <dgm:cxn modelId="{63C19746-C7DE-444D-85E8-D92A8EB3D28C}" type="presOf" srcId="{B278DDB1-BC56-4245-A5B9-303A1A369ABB}" destId="{598D5F23-C42B-43F9-AD9C-B328C1EE2488}" srcOrd="0" destOrd="0" presId="urn:microsoft.com/office/officeart/2005/8/layout/matrix1"/>
    <dgm:cxn modelId="{791CC25A-44ED-4AD2-8222-08A0F10B42E1}" type="presOf" srcId="{A6D976BA-0E36-4AB3-913A-0077DBF8ADC8}" destId="{C251AC12-E13E-49A8-A143-AB9081455CF9}" srcOrd="1" destOrd="0" presId="urn:microsoft.com/office/officeart/2005/8/layout/matrix1"/>
    <dgm:cxn modelId="{B7B26BCC-C769-42A0-A599-4D70B9425FC0}" type="presOf" srcId="{F1A2BC66-5607-4614-9938-B2A3CFA01AA0}" destId="{0A2834AD-167D-461E-A3EE-4E50757CD07A}" srcOrd="0" destOrd="0" presId="urn:microsoft.com/office/officeart/2005/8/layout/matrix1"/>
    <dgm:cxn modelId="{BA42AC21-D332-4A1A-9896-11FE3F3B59ED}" type="presOf" srcId="{E92B71DE-80EF-4193-B989-29061B599C16}" destId="{779FAAEC-DED6-4F72-A02B-8DFC42D3C82F}" srcOrd="1" destOrd="0" presId="urn:microsoft.com/office/officeart/2005/8/layout/matrix1"/>
    <dgm:cxn modelId="{97904CC5-4B06-41AE-A4BC-F676C132A5A1}" srcId="{17B84327-9DD2-4C48-88B9-5C201018DE41}" destId="{F1A2BC66-5607-4614-9938-B2A3CFA01AA0}" srcOrd="0" destOrd="0" parTransId="{A9B4EFE9-4967-4FDC-AE62-30B1439225C7}" sibTransId="{A3D90154-FCFE-4C2E-8602-B817662D3BB7}"/>
    <dgm:cxn modelId="{96E2FFDD-4CFB-49EA-9199-150AF524F9E3}" type="presOf" srcId="{183E55DE-2B03-4BCE-8B46-22235832444E}" destId="{722C7994-2E28-4DEB-A5F3-199C538F902B}" srcOrd="0" destOrd="0" presId="urn:microsoft.com/office/officeart/2005/8/layout/matrix1"/>
    <dgm:cxn modelId="{AE4796B3-9373-47B0-A35E-DBF9A8C34EC4}" srcId="{17B84327-9DD2-4C48-88B9-5C201018DE41}" destId="{A6D976BA-0E36-4AB3-913A-0077DBF8ADC8}" srcOrd="3" destOrd="0" parTransId="{A6D5E0B5-8C2F-48F3-A6EA-BF195DB2B2A3}" sibTransId="{D4970748-4F7B-463F-829A-7DDF7429961B}"/>
    <dgm:cxn modelId="{FF725942-761B-470F-913C-2512E679D2F4}" type="presOf" srcId="{F1A2BC66-5607-4614-9938-B2A3CFA01AA0}" destId="{25B342E4-CD67-46E3-A9B7-B735874B0463}" srcOrd="1" destOrd="0" presId="urn:microsoft.com/office/officeart/2005/8/layout/matrix1"/>
    <dgm:cxn modelId="{92B70805-518D-4DE6-B5F6-9A4A99BFA38B}" type="presOf" srcId="{17B84327-9DD2-4C48-88B9-5C201018DE41}" destId="{BBE4F110-AE5D-44EC-8D0E-51D3C455BFF8}" srcOrd="0" destOrd="0" presId="urn:microsoft.com/office/officeart/2005/8/layout/matrix1"/>
    <dgm:cxn modelId="{AB477EA2-823B-4CE4-A893-18A1D7328677}" type="presOf" srcId="{E92B71DE-80EF-4193-B989-29061B599C16}" destId="{E995A67A-D66A-44DE-9F02-E82C58924A54}" srcOrd="0" destOrd="0" presId="urn:microsoft.com/office/officeart/2005/8/layout/matrix1"/>
    <dgm:cxn modelId="{30ECB868-DD1C-4B28-8181-6F7025568605}" type="presOf" srcId="{A6D976BA-0E36-4AB3-913A-0077DBF8ADC8}" destId="{63104C58-D248-4052-A2F3-306464EBF70E}" srcOrd="0" destOrd="0" presId="urn:microsoft.com/office/officeart/2005/8/layout/matrix1"/>
    <dgm:cxn modelId="{B501DFD4-61FA-459B-B5DA-CEB4BDE68259}" srcId="{17B84327-9DD2-4C48-88B9-5C201018DE41}" destId="{E92B71DE-80EF-4193-B989-29061B599C16}" srcOrd="1" destOrd="0" parTransId="{40DC395E-81EE-4416-876C-4976DB9A942F}" sibTransId="{E1F729A0-35A1-4D6C-BA7D-BA20760F6719}"/>
    <dgm:cxn modelId="{6A79870D-492D-4F3A-8C15-4270374C75BD}" type="presParOf" srcId="{722C7994-2E28-4DEB-A5F3-199C538F902B}" destId="{DB50C589-D85C-4A8E-8D7A-74717C5DEE90}" srcOrd="0" destOrd="0" presId="urn:microsoft.com/office/officeart/2005/8/layout/matrix1"/>
    <dgm:cxn modelId="{CE750834-D19C-4157-87B1-87C45E8FC3BA}" type="presParOf" srcId="{DB50C589-D85C-4A8E-8D7A-74717C5DEE90}" destId="{0A2834AD-167D-461E-A3EE-4E50757CD07A}" srcOrd="0" destOrd="0" presId="urn:microsoft.com/office/officeart/2005/8/layout/matrix1"/>
    <dgm:cxn modelId="{27326A34-2182-4809-90C7-9E7742BF4B89}" type="presParOf" srcId="{DB50C589-D85C-4A8E-8D7A-74717C5DEE90}" destId="{25B342E4-CD67-46E3-A9B7-B735874B0463}" srcOrd="1" destOrd="0" presId="urn:microsoft.com/office/officeart/2005/8/layout/matrix1"/>
    <dgm:cxn modelId="{E21A0F46-5F0D-43F8-B178-D6F22CCAEC99}" type="presParOf" srcId="{DB50C589-D85C-4A8E-8D7A-74717C5DEE90}" destId="{E995A67A-D66A-44DE-9F02-E82C58924A54}" srcOrd="2" destOrd="0" presId="urn:microsoft.com/office/officeart/2005/8/layout/matrix1"/>
    <dgm:cxn modelId="{7EF8F82A-E5DA-4AC9-A552-6187C3416C19}" type="presParOf" srcId="{DB50C589-D85C-4A8E-8D7A-74717C5DEE90}" destId="{779FAAEC-DED6-4F72-A02B-8DFC42D3C82F}" srcOrd="3" destOrd="0" presId="urn:microsoft.com/office/officeart/2005/8/layout/matrix1"/>
    <dgm:cxn modelId="{36BA2330-6978-4FFB-9430-85553ABC312B}" type="presParOf" srcId="{DB50C589-D85C-4A8E-8D7A-74717C5DEE90}" destId="{598D5F23-C42B-43F9-AD9C-B328C1EE2488}" srcOrd="4" destOrd="0" presId="urn:microsoft.com/office/officeart/2005/8/layout/matrix1"/>
    <dgm:cxn modelId="{2AEA7445-0A6B-41CC-BA1D-3E34AF4231E6}" type="presParOf" srcId="{DB50C589-D85C-4A8E-8D7A-74717C5DEE90}" destId="{B0D18E18-09D6-4345-820B-9BD492E1955F}" srcOrd="5" destOrd="0" presId="urn:microsoft.com/office/officeart/2005/8/layout/matrix1"/>
    <dgm:cxn modelId="{AF81B24D-A6E3-41E8-822C-E22FA2A299A9}" type="presParOf" srcId="{DB50C589-D85C-4A8E-8D7A-74717C5DEE90}" destId="{63104C58-D248-4052-A2F3-306464EBF70E}" srcOrd="6" destOrd="0" presId="urn:microsoft.com/office/officeart/2005/8/layout/matrix1"/>
    <dgm:cxn modelId="{1580AA68-9F63-4B4D-89F1-6757E97BC804}" type="presParOf" srcId="{DB50C589-D85C-4A8E-8D7A-74717C5DEE90}" destId="{C251AC12-E13E-49A8-A143-AB9081455CF9}" srcOrd="7" destOrd="0" presId="urn:microsoft.com/office/officeart/2005/8/layout/matrix1"/>
    <dgm:cxn modelId="{C034A7B1-5B41-429C-B198-1E1EB5587A11}" type="presParOf" srcId="{722C7994-2E28-4DEB-A5F3-199C538F902B}" destId="{BBE4F110-AE5D-44EC-8D0E-51D3C455BFF8}" srcOrd="1" destOrd="0" presId="urn:microsoft.com/office/officeart/2005/8/layout/matrix1"/>
  </dgm:cxnLst>
  <dgm:bg>
    <a:solidFill>
      <a:srgbClr val="FFC00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2834AD-167D-461E-A3EE-4E50757CD07A}">
      <dsp:nvSpPr>
        <dsp:cNvPr id="0" name=""/>
        <dsp:cNvSpPr/>
      </dsp:nvSpPr>
      <dsp:spPr>
        <a:xfrm rot="16200000">
          <a:off x="675341" y="-675341"/>
          <a:ext cx="2716306" cy="406698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 dirty="0"/>
        </a:p>
      </dsp:txBody>
      <dsp:txXfrm rot="5400000">
        <a:off x="0" y="0"/>
        <a:ext cx="4066988" cy="2037229"/>
      </dsp:txXfrm>
    </dsp:sp>
    <dsp:sp modelId="{E995A67A-D66A-44DE-9F02-E82C58924A54}">
      <dsp:nvSpPr>
        <dsp:cNvPr id="0" name=""/>
        <dsp:cNvSpPr/>
      </dsp:nvSpPr>
      <dsp:spPr>
        <a:xfrm>
          <a:off x="4457826" y="0"/>
          <a:ext cx="1778006" cy="1568829"/>
        </a:xfrm>
        <a:prstGeom prst="round1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 dirty="0"/>
        </a:p>
      </dsp:txBody>
      <dsp:txXfrm>
        <a:off x="4457826" y="0"/>
        <a:ext cx="1778006" cy="1176622"/>
      </dsp:txXfrm>
    </dsp:sp>
    <dsp:sp modelId="{598D5F23-C42B-43F9-AD9C-B328C1EE2488}">
      <dsp:nvSpPr>
        <dsp:cNvPr id="0" name=""/>
        <dsp:cNvSpPr/>
      </dsp:nvSpPr>
      <dsp:spPr>
        <a:xfrm rot="10800000">
          <a:off x="1557229" y="3390547"/>
          <a:ext cx="2581520" cy="1925046"/>
        </a:xfrm>
        <a:prstGeom prst="round1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 dirty="0"/>
        </a:p>
      </dsp:txBody>
      <dsp:txXfrm rot="10800000">
        <a:off x="1557229" y="3871808"/>
        <a:ext cx="2581520" cy="1443784"/>
      </dsp:txXfrm>
    </dsp:sp>
    <dsp:sp modelId="{63104C58-D248-4052-A2F3-306464EBF70E}">
      <dsp:nvSpPr>
        <dsp:cNvPr id="0" name=""/>
        <dsp:cNvSpPr/>
      </dsp:nvSpPr>
      <dsp:spPr>
        <a:xfrm rot="5400000">
          <a:off x="4742329" y="2040964"/>
          <a:ext cx="2716306" cy="4066988"/>
        </a:xfrm>
        <a:prstGeom prst="round1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 dirty="0"/>
        </a:p>
      </dsp:txBody>
      <dsp:txXfrm rot="-5400000">
        <a:off x="4066988" y="3395382"/>
        <a:ext cx="4066988" cy="2037229"/>
      </dsp:txXfrm>
    </dsp:sp>
    <dsp:sp modelId="{BBE4F110-AE5D-44EC-8D0E-51D3C455BFF8}">
      <dsp:nvSpPr>
        <dsp:cNvPr id="0" name=""/>
        <dsp:cNvSpPr/>
      </dsp:nvSpPr>
      <dsp:spPr>
        <a:xfrm>
          <a:off x="2846891" y="2037229"/>
          <a:ext cx="2440193" cy="1358153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Team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Purpose</a:t>
          </a:r>
          <a:endParaRPr lang="en-US" sz="3100" kern="1200" dirty="0"/>
        </a:p>
      </dsp:txBody>
      <dsp:txXfrm>
        <a:off x="2913191" y="2103529"/>
        <a:ext cx="2307593" cy="12255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2611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04820" cy="4626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57590"/>
            <a:ext cx="3004820" cy="4626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045AF9E9-45A7-4B10-87D3-40BB705843F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03584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2611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2611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4597DFDF-648E-4489-A6B2-37B8B3F879C5}" type="datetimeFigureOut">
              <a:rPr lang="en-CA" smtClean="0"/>
              <a:t>16/08/2018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1675" y="1152525"/>
            <a:ext cx="5530850" cy="3111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437221"/>
            <a:ext cx="5547360" cy="3630454"/>
          </a:xfrm>
          <a:prstGeom prst="rect">
            <a:avLst/>
          </a:prstGeom>
        </p:spPr>
        <p:txBody>
          <a:bodyPr vert="horz" lIns="92309" tIns="46154" rIns="92309" bIns="46154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26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57590"/>
            <a:ext cx="3004820" cy="4626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14E57201-026B-40FA-9D5D-42F1AA8D9B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7846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Tyrosine_kinase_inhibitor" TargetMode="External"/><Relationship Id="rId3" Type="http://schemas.openxmlformats.org/officeDocument/2006/relationships/hyperlink" Target="https://en.wikipedia.org/wiki/HIV_infection" TargetMode="External"/><Relationship Id="rId7" Type="http://schemas.openxmlformats.org/officeDocument/2006/relationships/hyperlink" Target="https://en.wikipedia.org/wiki/Amprenavir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Antiretroviral_drug" TargetMode="External"/><Relationship Id="rId11" Type="http://schemas.openxmlformats.org/officeDocument/2006/relationships/hyperlink" Target="https://en.wikipedia.org/wiki/Soft_tissue_sarcoma" TargetMode="External"/><Relationship Id="rId5" Type="http://schemas.openxmlformats.org/officeDocument/2006/relationships/hyperlink" Target="https://en.wikipedia.org/wiki/Protease_inhibitor_(pharmacology)" TargetMode="External"/><Relationship Id="rId10" Type="http://schemas.openxmlformats.org/officeDocument/2006/relationships/hyperlink" Target="https://en.wikipedia.org/wiki/Renal_cell_carcinoma" TargetMode="External"/><Relationship Id="rId4" Type="http://schemas.openxmlformats.org/officeDocument/2006/relationships/hyperlink" Target="https://en.wikipedia.org/wiki/Pro-drug" TargetMode="External"/><Relationship Id="rId9" Type="http://schemas.openxmlformats.org/officeDocument/2006/relationships/hyperlink" Target="https://en.wikipedia.org/wiki/Angiogenesis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928">
              <a:defRPr/>
            </a:pPr>
            <a:r>
              <a:rPr lang="en-US" baseline="0" dirty="0" smtClean="0"/>
              <a:t>A graduate of the Goodman School of Business MBA program and was inducted into Beta Gamma Sigma. Previously, </a:t>
            </a:r>
          </a:p>
          <a:p>
            <a:pPr defTabSz="465928">
              <a:defRPr/>
            </a:pPr>
            <a:r>
              <a:rPr lang="en-US" baseline="0" dirty="0" smtClean="0"/>
              <a:t>I completed a Masters of Pharmaceutical Technology and a Bachelors of Pharmaceutical Science in the UK. Prior to this position, I worked for the Goodman Consulting group and I’ve held a number of technical and leadership roles within the pharmaceutical industry across the UK including, transfer manager, process development &amp; validation specialist, capital project management and industrialization lead. My specializations include; project management, operations management and product development. </a:t>
            </a:r>
          </a:p>
          <a:p>
            <a:pPr defTabSz="465928">
              <a:defRPr/>
            </a:pPr>
            <a:endParaRPr lang="en-US" baseline="0" dirty="0" smtClean="0"/>
          </a:p>
          <a:p>
            <a:pPr defTabSz="465928">
              <a:defRPr/>
            </a:pPr>
            <a:r>
              <a:rPr lang="en-CA" b="1" dirty="0" err="1" smtClean="0"/>
              <a:t>Fosamprenavir</a:t>
            </a:r>
            <a:r>
              <a:rPr lang="en-CA" dirty="0" smtClean="0"/>
              <a:t> (</a:t>
            </a:r>
            <a:r>
              <a:rPr lang="en-CA" b="1" dirty="0" err="1" smtClean="0"/>
              <a:t>Lexiva</a:t>
            </a:r>
            <a:r>
              <a:rPr lang="en-CA" dirty="0" smtClean="0"/>
              <a:t> in the U.S. and </a:t>
            </a:r>
            <a:r>
              <a:rPr lang="en-CA" b="1" dirty="0" err="1" smtClean="0"/>
              <a:t>Telzir</a:t>
            </a:r>
            <a:r>
              <a:rPr lang="en-CA" dirty="0" smtClean="0"/>
              <a:t> in Europe) is a drug for the treatment of </a:t>
            </a:r>
            <a:r>
              <a:rPr lang="en-CA" dirty="0" smtClean="0">
                <a:hlinkClick r:id="rId3" tooltip="HIV infection"/>
              </a:rPr>
              <a:t>HIV infections</a:t>
            </a:r>
            <a:r>
              <a:rPr lang="en-CA" dirty="0" smtClean="0"/>
              <a:t>. It is a </a:t>
            </a:r>
            <a:r>
              <a:rPr lang="en-CA" dirty="0" smtClean="0">
                <a:hlinkClick r:id="rId4" tooltip="Pro-drug"/>
              </a:rPr>
              <a:t>pro-drug</a:t>
            </a:r>
            <a:r>
              <a:rPr lang="en-CA" dirty="0" smtClean="0"/>
              <a:t> of the </a:t>
            </a:r>
            <a:r>
              <a:rPr lang="en-CA" dirty="0" smtClean="0">
                <a:hlinkClick r:id="rId5" tooltip="Protease inhibitor (pharmacology)"/>
              </a:rPr>
              <a:t>protease inhibitor</a:t>
            </a:r>
            <a:r>
              <a:rPr lang="en-CA" dirty="0" smtClean="0"/>
              <a:t> and </a:t>
            </a:r>
            <a:r>
              <a:rPr lang="en-CA" dirty="0" smtClean="0">
                <a:hlinkClick r:id="rId6" tooltip="Antiretroviral drug"/>
              </a:rPr>
              <a:t>antiretroviral drug</a:t>
            </a:r>
            <a:r>
              <a:rPr lang="en-CA" dirty="0" smtClean="0"/>
              <a:t> </a:t>
            </a:r>
            <a:r>
              <a:rPr lang="en-CA" dirty="0" err="1" smtClean="0">
                <a:hlinkClick r:id="rId7" tooltip="Amprenavir"/>
              </a:rPr>
              <a:t>amprenavir</a:t>
            </a:r>
            <a:r>
              <a:rPr lang="en-CA" dirty="0" smtClean="0"/>
              <a:t>. The FDA approved it October 20, 2003, while the EMA approved it on July 12, 2004. The human body metabolizes </a:t>
            </a:r>
            <a:r>
              <a:rPr lang="en-CA" dirty="0" err="1" smtClean="0"/>
              <a:t>fosamprenavir</a:t>
            </a:r>
            <a:r>
              <a:rPr lang="en-CA" dirty="0" smtClean="0"/>
              <a:t> in order to form </a:t>
            </a:r>
            <a:r>
              <a:rPr lang="en-CA" dirty="0" err="1" smtClean="0"/>
              <a:t>amprenavir</a:t>
            </a:r>
            <a:r>
              <a:rPr lang="en-CA" dirty="0" smtClean="0"/>
              <a:t>, which is the active ingredient. That </a:t>
            </a:r>
            <a:r>
              <a:rPr lang="en-CA" dirty="0" err="1" smtClean="0"/>
              <a:t>metabolization</a:t>
            </a:r>
            <a:r>
              <a:rPr lang="en-CA" dirty="0" smtClean="0"/>
              <a:t> increases the duration that </a:t>
            </a:r>
            <a:r>
              <a:rPr lang="en-CA" dirty="0" err="1" smtClean="0"/>
              <a:t>amprenavir</a:t>
            </a:r>
            <a:r>
              <a:rPr lang="en-CA" dirty="0" smtClean="0"/>
              <a:t> is available, making </a:t>
            </a:r>
            <a:r>
              <a:rPr lang="en-CA" dirty="0" err="1" smtClean="0"/>
              <a:t>fosamprenavir</a:t>
            </a:r>
            <a:r>
              <a:rPr lang="en-CA" dirty="0" smtClean="0"/>
              <a:t> a slow-release version of </a:t>
            </a:r>
            <a:r>
              <a:rPr lang="en-CA" dirty="0" err="1" smtClean="0"/>
              <a:t>amprenavir</a:t>
            </a:r>
            <a:r>
              <a:rPr lang="en-CA" dirty="0" smtClean="0"/>
              <a:t> and thus reducing the number of pills required versus standard </a:t>
            </a:r>
            <a:r>
              <a:rPr lang="en-CA" dirty="0" err="1" smtClean="0"/>
              <a:t>amprenavir</a:t>
            </a:r>
            <a:r>
              <a:rPr lang="en-CA" dirty="0" smtClean="0"/>
              <a:t>.</a:t>
            </a:r>
          </a:p>
          <a:p>
            <a:pPr defTabSz="465928">
              <a:defRPr/>
            </a:pPr>
            <a:endParaRPr lang="en-CA" dirty="0" smtClean="0"/>
          </a:p>
          <a:p>
            <a:pPr defTabSz="465928">
              <a:defRPr/>
            </a:pPr>
            <a:r>
              <a:rPr lang="en-CA" b="1" dirty="0" err="1" smtClean="0"/>
              <a:t>Pazopanib</a:t>
            </a:r>
            <a:r>
              <a:rPr lang="en-CA" dirty="0" smtClean="0"/>
              <a:t> (trade name </a:t>
            </a:r>
            <a:r>
              <a:rPr lang="en-CA" b="1" dirty="0" err="1" smtClean="0"/>
              <a:t>Votrient</a:t>
            </a:r>
            <a:r>
              <a:rPr lang="en-CA" dirty="0" smtClean="0"/>
              <a:t>) a potent and selective multi-targeted receptor </a:t>
            </a:r>
            <a:r>
              <a:rPr lang="en-CA" dirty="0" smtClean="0">
                <a:hlinkClick r:id="rId8" tooltip="Tyrosine kinase inhibitor"/>
              </a:rPr>
              <a:t>tyrosine kinase inhibitor</a:t>
            </a:r>
            <a:r>
              <a:rPr lang="en-CA" dirty="0" smtClean="0"/>
              <a:t> that blocks tumour growth and inhibits </a:t>
            </a:r>
            <a:r>
              <a:rPr lang="en-CA" dirty="0" smtClean="0">
                <a:hlinkClick r:id="rId9" tooltip="Angiogenesis"/>
              </a:rPr>
              <a:t>angiogenesis</a:t>
            </a:r>
            <a:r>
              <a:rPr lang="en-CA" dirty="0" smtClean="0"/>
              <a:t>. It has been approved for </a:t>
            </a:r>
            <a:r>
              <a:rPr lang="en-CA" dirty="0" smtClean="0">
                <a:hlinkClick r:id="rId10" tooltip="Renal cell carcinoma"/>
              </a:rPr>
              <a:t>renal cell carcinoma</a:t>
            </a:r>
            <a:r>
              <a:rPr lang="en-CA" dirty="0" smtClean="0"/>
              <a:t> and </a:t>
            </a:r>
            <a:r>
              <a:rPr lang="en-CA" dirty="0" smtClean="0">
                <a:hlinkClick r:id="rId11" tooltip="Soft tissue sarcoma"/>
              </a:rPr>
              <a:t>soft tissue sarcoma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3B5AA-C70E-9F48-A8C8-64CD500C3E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12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ExperienceChange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14, 2003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Change Management Simulation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fld id="{BFA4974E-7178-49C2-8CD9-6C73DC25D1A5}" type="slidenum">
              <a:rPr lang="en-US" altLang="en-US" smtClean="0"/>
              <a:pPr/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2037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57201-026B-40FA-9D5D-42F1AA8D9B64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2047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Common information effect</a:t>
            </a:r>
          </a:p>
          <a:p>
            <a:endParaRPr lang="en-CA" dirty="0" smtClean="0"/>
          </a:p>
          <a:p>
            <a:r>
              <a:rPr lang="en-CA" dirty="0" smtClean="0"/>
              <a:t>Why / why not?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57201-026B-40FA-9D5D-42F1AA8D9B64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9579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8B2218-2A1F-43C2-8211-05E6B238CCEF}" type="slidenum">
              <a:rPr lang="en-US" smtClean="0">
                <a:latin typeface="Times New Roman" pitchFamily="18" charset="0"/>
              </a:rPr>
              <a:pPr/>
              <a:t>63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 New Roman" pitchFamily="18" charset="0"/>
              <a:ea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8755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39900" y="701675"/>
            <a:ext cx="3508375" cy="1974850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2626" y="2830514"/>
            <a:ext cx="5705475" cy="6118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533" tIns="45766" rIns="91533" bIns="45766"/>
          <a:lstStyle/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800" dirty="0" smtClean="0">
                <a:ea typeface="ＭＳ Ｐゴシック" pitchFamily="-97" charset="-128"/>
              </a:rPr>
              <a:t>Use of only shared information supports a less optimal decision alternative whereas tapping into unshared information supports the best option.  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800" dirty="0" smtClean="0">
                <a:ea typeface="ＭＳ Ｐゴシック" pitchFamily="-97" charset="-128"/>
              </a:rPr>
              <a:t>Failure to discuss unshared info thus harms group decision quality</a:t>
            </a:r>
            <a:endParaRPr lang="en-US" dirty="0" smtClean="0">
              <a:ea typeface="ＭＳ Ｐゴシック" pitchFamily="-97" charset="-128"/>
            </a:endParaRPr>
          </a:p>
          <a:p>
            <a:pPr marL="219075" indent="-219075">
              <a:buFontTx/>
              <a:buChar char="•"/>
            </a:pPr>
            <a:endParaRPr lang="en-GB" dirty="0">
              <a:latin typeface="Times New Roman" pitchFamily="18" charset="0"/>
              <a:ea typeface="ＭＳ Ｐゴシック" pitchFamily="-97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663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ExperienceChange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14, 2003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Change Management Simulation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fld id="{BFA4974E-7178-49C2-8CD9-6C73DC25D1A5}" type="slidenum">
              <a:rPr lang="en-US" altLang="en-US" smtClean="0"/>
              <a:pPr/>
              <a:t>71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8032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54"/>
              </a:spcBef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majority of today will be hands-on learning in your simulation teams where you will be leading a change project. </a:t>
            </a:r>
          </a:p>
          <a:p>
            <a:pPr>
              <a:spcBef>
                <a:spcPts val="454"/>
              </a:spcBef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54"/>
              </a:spcBef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</a:pPr>
            <a:r>
              <a:rPr lang="en-CA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“What other expectations that you have of me to keep in mind in terms of how we run the day?”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9930" indent="-288435"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53739" indent="-230748"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15235" indent="-230748"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76731" indent="-230748"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38227" indent="-230748" defTabSz="7242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99723" indent="-230748" defTabSz="7242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61218" indent="-230748" defTabSz="7242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22715" indent="-230748" defTabSz="7242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724292" eaLnBrk="1" hangingPunct="1"/>
            <a:r>
              <a:rPr lang="en-US" altLang="en-US" sz="1200">
                <a:solidFill>
                  <a:srgbClr val="000000"/>
                </a:solidFill>
                <a:cs typeface="Arial" panose="020B0604020202020204" pitchFamily="34" charset="0"/>
              </a:rPr>
              <a:t>ExperienceChange</a:t>
            </a:r>
          </a:p>
        </p:txBody>
      </p:sp>
      <p:sp>
        <p:nvSpPr>
          <p:cNvPr id="15364" name="Date Placeholder 4"/>
          <p:cNvSpPr>
            <a:spLocks noGrp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9930" indent="-288435"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53739" indent="-230748"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15235" indent="-230748"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76731" indent="-230748"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38227" indent="-230748" defTabSz="7242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99723" indent="-230748" defTabSz="7242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61218" indent="-230748" defTabSz="7242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22715" indent="-230748" defTabSz="7242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724292" eaLnBrk="1" hangingPunct="1"/>
            <a:r>
              <a:rPr lang="en-US" altLang="en-US" sz="1200">
                <a:solidFill>
                  <a:srgbClr val="000000"/>
                </a:solidFill>
                <a:cs typeface="Arial" panose="020B0604020202020204" pitchFamily="34" charset="0"/>
              </a:rPr>
              <a:t>November 14, 2003</a:t>
            </a:r>
          </a:p>
        </p:txBody>
      </p:sp>
      <p:sp>
        <p:nvSpPr>
          <p:cNvPr id="15365" name="Footer Placeholder 5"/>
          <p:cNvSpPr>
            <a:spLocks noGrp="1"/>
          </p:cNvSpPr>
          <p:nvPr>
            <p:ph type="ftr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9930" indent="-288435"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53739" indent="-230748"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15235" indent="-230748"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76731" indent="-230748"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38227" indent="-230748" defTabSz="7242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99723" indent="-230748" defTabSz="7242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61218" indent="-230748" defTabSz="7242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22715" indent="-230748" defTabSz="7242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724292" eaLnBrk="1" hangingPunct="1"/>
            <a:r>
              <a:rPr lang="en-US" altLang="en-US" sz="1200">
                <a:solidFill>
                  <a:srgbClr val="000000"/>
                </a:solidFill>
                <a:cs typeface="Arial" panose="020B0604020202020204" pitchFamily="34" charset="0"/>
              </a:rPr>
              <a:t>Change Management Simulation</a:t>
            </a:r>
          </a:p>
        </p:txBody>
      </p:sp>
      <p:sp>
        <p:nvSpPr>
          <p:cNvPr id="15366" name="Slide Number Placeholder 6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9930" indent="-288435"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53739" indent="-230748"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15235" indent="-230748"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76731" indent="-230748"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38227" indent="-230748" defTabSz="7242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99723" indent="-230748" defTabSz="7242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61218" indent="-230748" defTabSz="7242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22715" indent="-230748" defTabSz="7242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3B6453E-DE17-4B8B-8B8C-8330B771542E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5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47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Provide a list of learning outcomes and seminar objectives.</a:t>
            </a:r>
          </a:p>
        </p:txBody>
      </p:sp>
      <p:sp>
        <p:nvSpPr>
          <p:cNvPr id="13315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9930" indent="-288435"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53739" indent="-230748"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15235" indent="-230748"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76731" indent="-230748"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38227" indent="-230748" defTabSz="7242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99723" indent="-230748" defTabSz="7242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61218" indent="-230748" defTabSz="7242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22715" indent="-230748" defTabSz="7242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724292" eaLnBrk="1" hangingPunct="1"/>
            <a:r>
              <a:rPr lang="en-US" altLang="en-US" sz="1200">
                <a:solidFill>
                  <a:srgbClr val="000000"/>
                </a:solidFill>
                <a:cs typeface="Arial" panose="020B0604020202020204" pitchFamily="34" charset="0"/>
              </a:rPr>
              <a:t>ExperienceChange</a:t>
            </a:r>
          </a:p>
        </p:txBody>
      </p:sp>
      <p:sp>
        <p:nvSpPr>
          <p:cNvPr id="13316" name="Date Placeholder 4"/>
          <p:cNvSpPr>
            <a:spLocks noGrp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9930" indent="-288435"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53739" indent="-230748"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15235" indent="-230748"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76731" indent="-230748"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38227" indent="-230748" defTabSz="7242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99723" indent="-230748" defTabSz="7242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61218" indent="-230748" defTabSz="7242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22715" indent="-230748" defTabSz="7242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724292" eaLnBrk="1" hangingPunct="1"/>
            <a:r>
              <a:rPr lang="en-US" altLang="en-US" sz="1200">
                <a:solidFill>
                  <a:srgbClr val="000000"/>
                </a:solidFill>
                <a:cs typeface="Arial" panose="020B0604020202020204" pitchFamily="34" charset="0"/>
              </a:rPr>
              <a:t>November 14, 2003</a:t>
            </a:r>
          </a:p>
        </p:txBody>
      </p:sp>
      <p:sp>
        <p:nvSpPr>
          <p:cNvPr id="13317" name="Footer Placeholder 5"/>
          <p:cNvSpPr>
            <a:spLocks noGrp="1"/>
          </p:cNvSpPr>
          <p:nvPr>
            <p:ph type="ftr" sz="quarter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9930" indent="-288435"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53739" indent="-230748"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15235" indent="-230748"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76731" indent="-230748"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38227" indent="-230748" defTabSz="7242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99723" indent="-230748" defTabSz="7242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61218" indent="-230748" defTabSz="7242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22715" indent="-230748" defTabSz="7242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724292" eaLnBrk="1" hangingPunct="1"/>
            <a:r>
              <a:rPr lang="en-US" altLang="en-US" sz="1200">
                <a:solidFill>
                  <a:srgbClr val="000000"/>
                </a:solidFill>
                <a:cs typeface="Arial" panose="020B0604020202020204" pitchFamily="34" charset="0"/>
              </a:rPr>
              <a:t>Change Management Simulation</a:t>
            </a:r>
          </a:p>
        </p:txBody>
      </p:sp>
      <p:sp>
        <p:nvSpPr>
          <p:cNvPr id="13318" name="Slide Number Placeholder 6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9930" indent="-288435"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53739" indent="-230748"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15235" indent="-230748"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76731" indent="-230748" eaLnBrk="0" hangingPunct="0"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38227" indent="-230748" defTabSz="7242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99723" indent="-230748" defTabSz="7242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61218" indent="-230748" defTabSz="7242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22715" indent="-230748" defTabSz="7242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1881" algn="l"/>
                <a:tab pos="905366" algn="l"/>
                <a:tab pos="1358850" algn="l"/>
                <a:tab pos="1812333" algn="l"/>
                <a:tab pos="2265817" algn="l"/>
                <a:tab pos="2719301" algn="l"/>
                <a:tab pos="3172785" algn="l"/>
                <a:tab pos="3626267" algn="l"/>
                <a:tab pos="4079751" algn="l"/>
                <a:tab pos="4533235" algn="l"/>
                <a:tab pos="4986719" algn="l"/>
                <a:tab pos="5440203" algn="l"/>
                <a:tab pos="5893686" algn="l"/>
                <a:tab pos="6347171" algn="l"/>
                <a:tab pos="6800653" algn="l"/>
                <a:tab pos="7254138" algn="l"/>
                <a:tab pos="7707621" algn="l"/>
                <a:tab pos="8161106" algn="l"/>
                <a:tab pos="8614588" algn="l"/>
                <a:tab pos="9068073" algn="l"/>
              </a:tabLst>
              <a:defRPr sz="71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957699D-E50C-48F3-A7F4-AF329FBA6CD0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6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369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57201-026B-40FA-9D5D-42F1AA8D9B64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2824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Common information effect</a:t>
            </a:r>
          </a:p>
          <a:p>
            <a:endParaRPr lang="en-CA" dirty="0" smtClean="0"/>
          </a:p>
          <a:p>
            <a:r>
              <a:rPr lang="en-CA" dirty="0" smtClean="0"/>
              <a:t>Why / why not?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57201-026B-40FA-9D5D-42F1AA8D9B64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6363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 smtClean="0"/>
              <a:t>You</a:t>
            </a:r>
            <a:r>
              <a:rPr lang="en-CA" baseline="0" dirty="0" smtClean="0"/>
              <a:t> have one buffer round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 smtClean="0"/>
              <a:t>Challenges: some could be analytical and some may required calculation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-   Physician: You don’t have to stay together,</a:t>
            </a:r>
            <a:r>
              <a:rPr lang="en-CA" baseline="0" dirty="0" smtClean="0"/>
              <a:t> but you </a:t>
            </a:r>
            <a:r>
              <a:rPr lang="en-US" dirty="0" smtClean="0"/>
              <a:t>cannot receive medical supplies if you are separated from the Physician.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57201-026B-40FA-9D5D-42F1AA8D9B64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641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Wolfgang </a:t>
            </a:r>
            <a:r>
              <a:rPr lang="en-CA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Bosbach</a:t>
            </a:r>
            <a:endParaRPr lang="en-CA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Edmund Hillary &amp;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Tenzing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Norgay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13956-C5C6-4F60-934F-1D845F9396CC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156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Mountaineers!</a:t>
            </a:r>
            <a:r>
              <a:rPr lang="en-CA" baseline="0" dirty="0" smtClean="0"/>
              <a:t> Pick your roles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57201-026B-40FA-9D5D-42F1AA8D9B64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446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ExperienceChange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14, 2003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Change Management Simulation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fld id="{BFA4974E-7178-49C2-8CD9-6C73DC25D1A5}" type="slidenum">
              <a:rPr lang="en-US" altLang="en-US" smtClean="0"/>
              <a:pPr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7328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908442"/>
            <a:ext cx="9144000" cy="1216593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 smtClean="0"/>
              <a:t>Click to add session title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224491"/>
            <a:ext cx="9144000" cy="659743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add instructor name and date</a:t>
            </a:r>
            <a:endParaRPr lang="en-CA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166623"/>
            <a:ext cx="12192000" cy="691377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1626053"/>
            <a:ext cx="12192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Alfa Slab One" panose="02000507050000020004" pitchFamily="2" charset="0"/>
              </a:rPr>
              <a:t>Goodman</a:t>
            </a:r>
            <a:r>
              <a:rPr lang="en-US" sz="1800" baseline="0" dirty="0" smtClean="0">
                <a:latin typeface="Alfa Slab One" panose="02000507050000020004" pitchFamily="2" charset="0"/>
              </a:rPr>
              <a:t> </a:t>
            </a:r>
            <a:r>
              <a:rPr lang="en-US" sz="1800" dirty="0" smtClean="0">
                <a:latin typeface="Alfa Slab One" panose="02000507050000020004" pitchFamily="2" charset="0"/>
              </a:rPr>
              <a:t>School of Business – Brock</a:t>
            </a:r>
            <a:r>
              <a:rPr lang="en-US" sz="1800" baseline="0" dirty="0" smtClean="0">
                <a:latin typeface="Alfa Slab One" panose="02000507050000020004" pitchFamily="2" charset="0"/>
              </a:rPr>
              <a:t> University’s Ancillary Services</a:t>
            </a:r>
            <a:endParaRPr lang="en-US" sz="1800" dirty="0" smtClean="0">
              <a:latin typeface="Alfa Slab One" panose="02000507050000020004" pitchFamily="2" charset="0"/>
            </a:endParaRPr>
          </a:p>
          <a:p>
            <a:pPr algn="ctr"/>
            <a:r>
              <a:rPr lang="en-US" sz="4000" baseline="0" dirty="0" smtClean="0">
                <a:latin typeface="Alfa Slab One" panose="02000507050000020004" pitchFamily="2" charset="0"/>
              </a:rPr>
              <a:t>Management Development Program</a:t>
            </a:r>
            <a:endParaRPr lang="en-CA" sz="4000" dirty="0">
              <a:latin typeface="Alfa Slab One" panose="02000507050000020004" pitchFamily="2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047894" y="4983690"/>
            <a:ext cx="3590692" cy="1104876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 smtClean="0"/>
              <a:t>Click icon to add partner logo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2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13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24024"/>
            <a:ext cx="3932237" cy="1133375"/>
          </a:xfrm>
        </p:spPr>
        <p:txBody>
          <a:bodyPr anchor="b"/>
          <a:lstStyle>
            <a:lvl1pPr>
              <a:defRPr sz="3200"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Trebuchet MS" panose="020B0603020202020204" pitchFamily="34" charset="0"/>
              </a:defRPr>
            </a:lvl1pPr>
            <a:lvl2pPr>
              <a:defRPr sz="2800">
                <a:latin typeface="Trebuchet MS" panose="020B0603020202020204" pitchFamily="34" charset="0"/>
              </a:defRPr>
            </a:lvl2pPr>
            <a:lvl3pPr>
              <a:defRPr sz="2400">
                <a:latin typeface="Trebuchet MS" panose="020B0603020202020204" pitchFamily="34" charset="0"/>
              </a:defRPr>
            </a:lvl3pPr>
            <a:lvl4pPr>
              <a:defRPr sz="2000">
                <a:latin typeface="Trebuchet MS" panose="020B0603020202020204" pitchFamily="34" charset="0"/>
              </a:defRPr>
            </a:lvl4pPr>
            <a:lvl5pPr>
              <a:defRPr sz="2000">
                <a:latin typeface="Trebuchet MS" panose="020B0603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Trebuchet MS" panose="020B0603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1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60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24024"/>
            <a:ext cx="3932237" cy="1133375"/>
          </a:xfrm>
        </p:spPr>
        <p:txBody>
          <a:bodyPr anchor="b"/>
          <a:lstStyle>
            <a:lvl1pPr>
              <a:defRPr sz="3200"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Trebuchet MS" panose="020B0603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Trebuchet MS" panose="020B0603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54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8147"/>
            <a:ext cx="10515600" cy="4750682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12192000" cy="1170877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17087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 smtClean="0"/>
              <a:t>Resources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1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17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4125950"/>
            <a:ext cx="9144000" cy="1505415"/>
          </a:xfrm>
        </p:spPr>
        <p:txBody>
          <a:bodyPr anchor="ctr">
            <a:noAutofit/>
          </a:bodyPr>
          <a:lstStyle>
            <a:lvl1pPr algn="ctr">
              <a:defRPr sz="40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 smtClean="0"/>
              <a:t>Click here to add contact information</a:t>
            </a:r>
            <a:endParaRPr lang="en-CA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769335" y="2475570"/>
            <a:ext cx="86533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rgbClr val="ED1C24"/>
                </a:solidFill>
                <a:latin typeface="Alfa Slab One" panose="02000507050000020004" pitchFamily="2" charset="0"/>
              </a:rPr>
              <a:t>THANK YOU</a:t>
            </a:r>
            <a:endParaRPr lang="en-CA" sz="9600" dirty="0">
              <a:solidFill>
                <a:srgbClr val="ED1C24"/>
              </a:solidFill>
              <a:latin typeface="Alfa Slab One" panose="02000507050000020004" pitchFamily="2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166623"/>
            <a:ext cx="12192000" cy="691377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2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43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bg>
      <p:bgPr>
        <a:solidFill>
          <a:srgbClr val="1399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2741" y="2129896"/>
            <a:ext cx="10525125" cy="14710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436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30, 2017</a:t>
            </a:r>
            <a:endParaRPr lang="nl-N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© 2017 President and Fellows of Harvard College.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7438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30, 2017</a:t>
            </a:r>
            <a:endParaRPr lang="nl-N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© 2017 President and Fellows of Harvard College.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5222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November 30,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Copyright © 2017 President and Fellows of Harvard College.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ED7427B-A19D-4692-9D91-3526950F68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44606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1" y="1568793"/>
            <a:ext cx="3293773" cy="4082707"/>
          </a:xfrm>
        </p:spPr>
        <p:txBody>
          <a:bodyPr/>
          <a:lstStyle>
            <a:lvl1pPr marL="0" indent="1323">
              <a:defRPr sz="2333">
                <a:latin typeface="Corbel"/>
                <a:cs typeface="Corbel"/>
              </a:defRPr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CA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482414" y="1568793"/>
            <a:ext cx="3293773" cy="4082707"/>
          </a:xfrm>
        </p:spPr>
        <p:txBody>
          <a:bodyPr/>
          <a:lstStyle>
            <a:lvl1pPr marL="0" indent="0">
              <a:defRPr sz="2333">
                <a:latin typeface="Corbel"/>
                <a:cs typeface="Corbel"/>
              </a:defRPr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CA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8196234" y="1566540"/>
            <a:ext cx="3293773" cy="4082707"/>
          </a:xfrm>
        </p:spPr>
        <p:txBody>
          <a:bodyPr/>
          <a:lstStyle>
            <a:lvl1pPr marL="0" indent="0">
              <a:tabLst/>
              <a:defRPr sz="2333">
                <a:latin typeface="Corbel"/>
                <a:cs typeface="Corbel"/>
              </a:defRPr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CA" dirty="0" smtClean="0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1"/>
            <a:ext cx="12192000" cy="1170877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4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28658"/>
            <a:ext cx="9144000" cy="1296377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 smtClean="0"/>
              <a:t>Click to add session title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224491"/>
            <a:ext cx="9144000" cy="659743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add instructor name and date</a:t>
            </a:r>
            <a:endParaRPr lang="en-CA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166623"/>
            <a:ext cx="12192000" cy="691377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Taking Careers to the Next Level</a:t>
            </a:r>
            <a:endParaRPr kumimoji="0" lang="en-CA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630382" y="1807716"/>
            <a:ext cx="10931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800" dirty="0" smtClean="0">
                <a:latin typeface="Alfa Slab One" panose="02000507050000020004" pitchFamily="2" charset="0"/>
              </a:rPr>
              <a:t>Goodman School of Business – Brock University's Ancillary Services </a:t>
            </a:r>
          </a:p>
          <a:p>
            <a:pPr algn="ctr"/>
            <a:r>
              <a:rPr lang="en-CA" sz="3600" dirty="0" smtClean="0">
                <a:latin typeface="Alfa Slab One" panose="02000507050000020004" pitchFamily="2" charset="0"/>
              </a:rPr>
              <a:t>Management Development Program</a:t>
            </a:r>
            <a:endParaRPr lang="en-CA" sz="3600" dirty="0">
              <a:latin typeface="Alfa Slab One" panose="02000507050000020004" pitchFamily="2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047894" y="4983690"/>
            <a:ext cx="3590692" cy="1104876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/>
              <a:t>Click icon to add partner logo</a:t>
            </a:r>
            <a:endParaRPr lang="en-CA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2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7738"/>
            <a:ext cx="10515600" cy="4801090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24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1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21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7738"/>
            <a:ext cx="10515600" cy="4801090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24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67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96"/>
          <a:stretch/>
        </p:blipFill>
        <p:spPr>
          <a:xfrm>
            <a:off x="3007232" y="0"/>
            <a:ext cx="9184768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0"/>
            <a:ext cx="3784447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209" y="1298621"/>
            <a:ext cx="3263741" cy="4368333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1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762104" y="0"/>
            <a:ext cx="8429896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3762104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209" y="1298621"/>
            <a:ext cx="3263741" cy="4368333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67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762104" y="0"/>
            <a:ext cx="8429896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3762104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209" y="1298621"/>
            <a:ext cx="3263741" cy="4368333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116" y="6190488"/>
            <a:ext cx="667512" cy="66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060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240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79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91771"/>
            <a:ext cx="5181600" cy="4885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91771"/>
            <a:ext cx="5181600" cy="4885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24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121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20219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Trebuchet MS" panose="020B06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026105"/>
            <a:ext cx="5157787" cy="4163558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20219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Trebuchet MS" panose="020B06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26105"/>
            <a:ext cx="5183188" cy="4163558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0"/>
            <a:ext cx="10515600" cy="92402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55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7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24024"/>
            <a:ext cx="3932237" cy="1133375"/>
          </a:xfrm>
        </p:spPr>
        <p:txBody>
          <a:bodyPr anchor="b"/>
          <a:lstStyle>
            <a:lvl1pPr>
              <a:defRPr sz="32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Trebuchet MS" panose="020B0603020202020204" pitchFamily="34" charset="0"/>
              </a:defRPr>
            </a:lvl1pPr>
            <a:lvl2pPr>
              <a:defRPr sz="2800">
                <a:latin typeface="Trebuchet MS" panose="020B0603020202020204" pitchFamily="34" charset="0"/>
              </a:defRPr>
            </a:lvl2pPr>
            <a:lvl3pPr>
              <a:defRPr sz="2400">
                <a:latin typeface="Trebuchet MS" panose="020B0603020202020204" pitchFamily="34" charset="0"/>
              </a:defRPr>
            </a:lvl3pPr>
            <a:lvl4pPr>
              <a:defRPr sz="2000">
                <a:latin typeface="Trebuchet MS" panose="020B0603020202020204" pitchFamily="34" charset="0"/>
              </a:defRPr>
            </a:lvl4pPr>
            <a:lvl5pPr>
              <a:defRPr sz="2000">
                <a:latin typeface="Trebuchet MS" panose="020B0603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Trebuchet MS" panose="020B0603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45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24024"/>
            <a:ext cx="3932237" cy="1133375"/>
          </a:xfrm>
        </p:spPr>
        <p:txBody>
          <a:bodyPr anchor="b"/>
          <a:lstStyle>
            <a:lvl1pPr>
              <a:defRPr sz="32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Trebuchet MS" panose="020B0603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Trebuchet MS" panose="020B0603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02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96"/>
          <a:stretch/>
        </p:blipFill>
        <p:spPr>
          <a:xfrm>
            <a:off x="3007232" y="0"/>
            <a:ext cx="9184768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0"/>
            <a:ext cx="3784447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209" y="1298621"/>
            <a:ext cx="3263741" cy="4368333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389" y="597452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88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8147"/>
            <a:ext cx="10515600" cy="4750682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12192000" cy="1170877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17087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Resources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73690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677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4125950"/>
            <a:ext cx="9144000" cy="1505415"/>
          </a:xfrm>
        </p:spPr>
        <p:txBody>
          <a:bodyPr anchor="ctr">
            <a:noAutofit/>
          </a:bodyPr>
          <a:lstStyle>
            <a:lvl1pPr algn="ctr">
              <a:defRPr sz="40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here to add instructor </a:t>
            </a:r>
            <a:br>
              <a:rPr lang="en-US" dirty="0"/>
            </a:br>
            <a:r>
              <a:rPr lang="en-US" dirty="0"/>
              <a:t>contact information</a:t>
            </a:r>
            <a:endParaRPr lang="en-CA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3024294" y="2475570"/>
            <a:ext cx="61434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>
                <a:solidFill>
                  <a:srgbClr val="ED1C24"/>
                </a:solidFill>
                <a:latin typeface="Alfa Slab One" panose="02000507050000020004" pitchFamily="2" charset="0"/>
              </a:rPr>
              <a:t>THANK YOU</a:t>
            </a:r>
            <a:endParaRPr lang="en-CA" sz="9600" dirty="0">
              <a:solidFill>
                <a:srgbClr val="ED1C24"/>
              </a:solidFill>
              <a:latin typeface="Alfa Slab One" panose="02000507050000020004" pitchFamily="2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166623"/>
            <a:ext cx="12192000" cy="691377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Taking Careers to the Next Level</a:t>
            </a:r>
            <a:endParaRPr kumimoji="0" lang="en-CA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2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71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1" y="1568793"/>
            <a:ext cx="3293773" cy="4082707"/>
          </a:xfrm>
        </p:spPr>
        <p:txBody>
          <a:bodyPr/>
          <a:lstStyle>
            <a:lvl1pPr marL="0" indent="1323">
              <a:defRPr sz="2333">
                <a:latin typeface="Corbel"/>
                <a:cs typeface="Corbel"/>
              </a:defRPr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CA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482414" y="1568793"/>
            <a:ext cx="3293773" cy="4082707"/>
          </a:xfrm>
        </p:spPr>
        <p:txBody>
          <a:bodyPr/>
          <a:lstStyle>
            <a:lvl1pPr marL="0" indent="0">
              <a:defRPr sz="2333">
                <a:latin typeface="Corbel"/>
                <a:cs typeface="Corbel"/>
              </a:defRPr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CA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8196234" y="1566540"/>
            <a:ext cx="3293773" cy="4082707"/>
          </a:xfrm>
        </p:spPr>
        <p:txBody>
          <a:bodyPr/>
          <a:lstStyle>
            <a:lvl1pPr marL="0" indent="0">
              <a:tabLst/>
              <a:defRPr sz="2333">
                <a:latin typeface="Corbel"/>
                <a:cs typeface="Corbel"/>
              </a:defRPr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CA" dirty="0" smtClean="0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1"/>
            <a:ext cx="12192000" cy="1170877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57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1EFFEF-BCB2-4EB4-B2EA-7F7F23F5B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4E85993-21DB-4054-882B-A1ADF6B1F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B11ADD1-88DA-492C-AB0A-E129C226E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30, 2017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C5FDD0-D553-4622-A806-46D1AF22E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2017 President and Fellows of Harvard College.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07E60FE-8AB8-4D2D-9470-F5060397C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EBC3-BEDD-4AEF-8401-C9D39600A9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0417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42468"/>
            <a:ext cx="12192000" cy="82027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F72C6E-23BC-4C84-A062-B5EDCE682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2468"/>
            <a:ext cx="10515600" cy="8202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35248A-2E42-4F14-BECD-9A062C190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2547"/>
            <a:ext cx="10515600" cy="4351338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0507C71-07B9-4EE4-BEBD-FA17636A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30, 2017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2D30CE-5E79-43F6-915E-080A3A51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2017 President and Fellows of Harvard College. 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73690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61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90B63E-DD56-4234-B4D0-D65EE9321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766C923-F662-40B3-85EE-66A4C89A9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3ABED66-DFFB-4D2C-9A6F-446CD52CB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30, 2017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DC4815-EE81-4DFF-9FD7-CF60305E5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2017 President and Fellows of Harvard College.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94D7CF-34D5-4A2D-92A5-6D4BEEE80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EBC3-BEDD-4AEF-8401-C9D39600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683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64A798-9D04-4B0E-A874-4E618557D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1A5844B-926C-4DC5-BA0F-AC8465EC83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33D60B4-9098-45EE-AD95-96509CA7B6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843B4B6-BFA8-46E4-BB07-03007D498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30, 2017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0A603BE-2199-497F-AE18-92A37E52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2017 President and Fellows of Harvard College. 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A4BBFBC-0802-400C-A22F-4BDCE473B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EBC3-BEDD-4AEF-8401-C9D39600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221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E4BA03-1C8B-45DD-8620-8C7556F49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7C19736-7AF6-40B9-BF9E-0ED15AD30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2764AE0-B040-4D3C-BC79-9C9EF715BA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D67F0FB-96E3-48D9-B8FA-5A3D7CFAC9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A56FB28-65A3-4A36-AF77-3CD46A9EBF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3075E96-C490-47A1-9AEB-EEE3ED4BD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30, 2017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C5654CF-3408-4898-89DF-E6943AD5E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2017 President and Fellows of Harvard College. 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08B7DEC-213C-4971-B1F5-54A3ABFF8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EBC3-BEDD-4AEF-8401-C9D39600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634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927AAC-3808-45DC-9D47-A0F8F73D1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40A2964-3555-4D27-9D41-B3D15FE38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30, 2017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C4903F4-F875-4E92-BF27-67D3D2D74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2017 President and Fellows of Harvard College. 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DD73B8E-38AD-4CC4-934D-9DBD520C6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EBC3-BEDD-4AEF-8401-C9D39600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898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C998E53-E177-42E2-89BA-811DACCAD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30, 2017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25E49E1-DA9D-43BC-94D5-30598B55F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2017 President and Fellows of Harvard College.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E501889-F42C-4DC2-BA64-89F3C609C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EBC3-BEDD-4AEF-8401-C9D39600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5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762104" y="0"/>
            <a:ext cx="8429896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3762104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209" y="1298621"/>
            <a:ext cx="3263741" cy="4368333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1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39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D23D9B-C72B-438E-A38D-E5B2EEDDB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814F9EE-6A5D-4B08-9D08-56A00AE27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A261F72-9B24-460B-9A20-987751765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C338478-C008-4E7F-8381-C11EB388C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30, 2017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1D29424-6772-44FA-891F-89AABECC0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2017 President and Fellows of Harvard College. 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4B31010-A9E6-49A3-953A-FDC2D8F9C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EBC3-BEDD-4AEF-8401-C9D39600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912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89A59F-863D-4600-AFF7-945658A50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447B750-CD13-4120-BD89-1B322ECC1E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1E2DBD3-DC6B-4B81-90F6-4AEB9B91C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1123CF5-974D-47FD-800C-5B63E032E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30, 2017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5F5D98E-EEC3-4B5F-A472-E3C568FE7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2017 President and Fellows of Harvard College. 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DF1BCF-D8DA-4A4F-87F7-9C2547BC0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EBC3-BEDD-4AEF-8401-C9D39600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297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C405C8-F74E-4C1E-9601-8D581A7D1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25D889D-44B3-477D-9A61-3C858FEE6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B2512A-AB06-4039-96C6-7214D283D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30, 2017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90F3E8-8498-46B4-80DE-91A9742C7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2017 President and Fellows of Harvard College.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33A635C-E4BA-4DAA-95E2-7AF1BDFDF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EBC3-BEDD-4AEF-8401-C9D39600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431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7D78ED4-247A-4A49-82E4-E7189970C0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6C989BB-E7A4-4C01-AFE0-67AD47487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B2A7462-381D-4944-BC32-467BAED9A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30, 2017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AA73510-924E-448D-9923-0DABA046D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2017 President and Fellows of Harvard College.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971E30-C0AB-443F-830A-E10C7DD54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EBC3-BEDD-4AEF-8401-C9D39600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779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312418"/>
            <a:ext cx="9144000" cy="1812617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 smtClean="0"/>
              <a:t>Click to add session title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224491"/>
            <a:ext cx="9144000" cy="659743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add instructor name and date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44" y="0"/>
            <a:ext cx="1520955" cy="182270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6166623"/>
            <a:ext cx="12192000" cy="691377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2266113" y="372745"/>
            <a:ext cx="95778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lfa Slab One" panose="02000507050000020004" pitchFamily="2" charset="0"/>
              </a:rPr>
              <a:t>GSB - NPC </a:t>
            </a:r>
          </a:p>
          <a:p>
            <a:r>
              <a:rPr lang="en-US" sz="2800" baseline="0" dirty="0" smtClean="0">
                <a:latin typeface="Alfa Slab One" panose="02000507050000020004" pitchFamily="2" charset="0"/>
              </a:rPr>
              <a:t>Professional Leadership Development Program</a:t>
            </a:r>
            <a:endParaRPr lang="en-CA" sz="2800" dirty="0">
              <a:latin typeface="Alfa Slab One" panose="02000507050000020004" pitchFamily="2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047894" y="4983690"/>
            <a:ext cx="3590692" cy="1104876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 smtClean="0"/>
              <a:t>Click icon to add partner logo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8307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762104" y="0"/>
            <a:ext cx="8429896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3762104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209" y="1298621"/>
            <a:ext cx="3263741" cy="4368333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389" y="5974524"/>
            <a:ext cx="667512" cy="799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64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240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1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87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91771"/>
            <a:ext cx="5181600" cy="48851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91771"/>
            <a:ext cx="5181600" cy="48851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24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1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24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20219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Trebuchet MS" panose="020B06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026105"/>
            <a:ext cx="5157787" cy="4163558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20219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Trebuchet MS" panose="020B06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26105"/>
            <a:ext cx="5183188" cy="4163558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0"/>
            <a:ext cx="10515600" cy="92402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1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79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1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69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November 30, 2017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Copyright © 2017 President and Fellows of Harvard College.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548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9" r:id="rId4"/>
    <p:sldLayoutId id="2147483671" r:id="rId5"/>
    <p:sldLayoutId id="2147483670" r:id="rId6"/>
    <p:sldLayoutId id="2147483652" r:id="rId7"/>
    <p:sldLayoutId id="2147483653" r:id="rId8"/>
    <p:sldLayoutId id="2147483655" r:id="rId9"/>
    <p:sldLayoutId id="2147483656" r:id="rId10"/>
    <p:sldLayoutId id="2147483657" r:id="rId11"/>
    <p:sldLayoutId id="2147483672" r:id="rId12"/>
    <p:sldLayoutId id="2147483668" r:id="rId13"/>
    <p:sldLayoutId id="2147483682" r:id="rId14"/>
    <p:sldLayoutId id="2147483683" r:id="rId15"/>
    <p:sldLayoutId id="2147483685" r:id="rId16"/>
    <p:sldLayoutId id="2147483702" r:id="rId17"/>
    <p:sldLayoutId id="2147483731" r:id="rId1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November 30, 2017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Copyright © 2017 President and Fellows of Harvard College. 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EF619821-10D7-4126-8A5C-EBED975DD8F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566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29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D611E25-A17E-4FFF-96B1-6D3DA8D6F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8C1EE72-D57C-4AF7-A5F4-5D8E72E13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85603E-F394-4B30-95D5-8531EC05F0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November 30, 2017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D1BA3C-5B18-40C2-8673-BED5D2A08D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© 2017 President and Fellows of Harvard College.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72809C-BFA4-4D11-804D-4230FCD42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BEBC3-BEDD-4AEF-8401-C9D39600A917}" type="slidenum">
              <a:rPr lang="en-US" smtClean="0"/>
              <a:t>‹#›</a:t>
            </a:fld>
            <a:endParaRPr lang="en-US"/>
          </a:p>
        </p:txBody>
      </p:sp>
      <p:pic>
        <p:nvPicPr>
          <p:cNvPr id="2052" name="Picture 4" descr="C:\Users\KEVIN~1.RUS\AppData\Local\Temp\SNAGHTML1281abc.PNG">
            <a:extLst>
              <a:ext uri="{FF2B5EF4-FFF2-40B4-BE49-F238E27FC236}">
                <a16:creationId xmlns="" xmlns:a16="http://schemas.microsoft.com/office/drawing/2014/main" id="{1AC00573-36AB-4211-971E-BFCFFB0816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43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18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30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PYeCltXpxw" TargetMode="Externa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13.png"/><Relationship Id="rId10" Type="http://schemas.openxmlformats.org/officeDocument/2006/relationships/image" Target="../media/image18.jp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hyperlink" Target="https://www.dropbox.com/s/v1yslg59i3uou3h/FINECUT_sizzle5_compressed.mp4?dl=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www.youtube.com/watch?v=jx3McZX4LTg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www.youtube.com/watch?v=b_MbZeOUEV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www.youtube.com/watch?v=bFKvB3Wnzg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hyperlink" Target="https://www.youtube.com/watch?v=2CgWdigs3t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hyperlink" Target="https://www.youtube.com/watch?v=OPoj--Nevk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0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73.png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0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hyperlink" Target="https://www.bing.com/videos/search?q=Ravel+Bolero+&amp;&amp;view=detail&amp;mid=FF99637E110D1C801FB8FF99637E110D1C801FB8&amp;&amp;FORM=VRDGAR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wmf"/><Relationship Id="rId4" Type="http://schemas.openxmlformats.org/officeDocument/2006/relationships/image" Target="../media/image130.w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199" y="88428"/>
            <a:ext cx="10515600" cy="1062836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How to </a:t>
            </a:r>
            <a:r>
              <a:rPr lang="en-CA" dirty="0" smtClean="0">
                <a:solidFill>
                  <a:schemeClr val="bg1"/>
                </a:solidFill>
              </a:rPr>
              <a:t>Access the Simulation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1341" t="12015" r="13290" b="22019"/>
          <a:stretch/>
        </p:blipFill>
        <p:spPr>
          <a:xfrm>
            <a:off x="644855" y="2667400"/>
            <a:ext cx="3126279" cy="39237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3"/>
          </p:nvPr>
        </p:nvPicPr>
        <p:blipFill rotWithShape="1">
          <a:blip r:embed="rId3"/>
          <a:srcRect l="34740" t="19821" r="34516" b="19893"/>
          <a:stretch/>
        </p:blipFill>
        <p:spPr>
          <a:xfrm>
            <a:off x="8415876" y="2669382"/>
            <a:ext cx="2999957" cy="3921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2"/>
          </p:nvPr>
        </p:nvPicPr>
        <p:blipFill rotWithShape="1">
          <a:blip r:embed="rId4"/>
          <a:srcRect l="20118" t="6051" r="33893"/>
          <a:stretch/>
        </p:blipFill>
        <p:spPr>
          <a:xfrm>
            <a:off x="4599685" y="2667401"/>
            <a:ext cx="2934573" cy="39237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65647" y="1250175"/>
            <a:ext cx="3484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CA" dirty="0" smtClean="0"/>
              <a:t>Copy and paste the e-mailed </a:t>
            </a:r>
            <a:r>
              <a:rPr lang="en-CA" dirty="0" err="1" smtClean="0"/>
              <a:t>coursepack</a:t>
            </a:r>
            <a:r>
              <a:rPr lang="en-CA" dirty="0" smtClean="0"/>
              <a:t> link using a </a:t>
            </a:r>
            <a:r>
              <a:rPr lang="en-CA" b="1" i="1" dirty="0" smtClean="0"/>
              <a:t>Chrome</a:t>
            </a:r>
            <a:r>
              <a:rPr lang="en-CA" dirty="0" smtClean="0"/>
              <a:t> or </a:t>
            </a:r>
            <a:r>
              <a:rPr lang="en-CA" i="1" dirty="0" smtClean="0"/>
              <a:t>Safari</a:t>
            </a:r>
            <a:r>
              <a:rPr lang="en-CA" dirty="0" smtClean="0"/>
              <a:t> browser.</a:t>
            </a:r>
          </a:p>
          <a:p>
            <a:pPr marL="342900" indent="-342900">
              <a:buAutoNum type="arabicParenR"/>
            </a:pPr>
            <a:r>
              <a:rPr lang="en-CA" dirty="0" smtClean="0"/>
              <a:t>Click on </a:t>
            </a:r>
            <a:r>
              <a:rPr lang="en-CA" b="1" i="1" dirty="0" smtClean="0"/>
              <a:t>Register</a:t>
            </a:r>
            <a:endParaRPr lang="en-CA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4428073" y="1250175"/>
            <a:ext cx="3217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CA" dirty="0" smtClean="0"/>
              <a:t>Program Length: </a:t>
            </a:r>
            <a:r>
              <a:rPr lang="en-CA" b="1" dirty="0" smtClean="0"/>
              <a:t>Part-time</a:t>
            </a:r>
          </a:p>
          <a:p>
            <a:pPr marL="342900" indent="-342900">
              <a:buAutoNum type="arabicParenR"/>
            </a:pPr>
            <a:r>
              <a:rPr lang="en-CA" dirty="0" smtClean="0"/>
              <a:t>Expected Graduation: </a:t>
            </a:r>
            <a:r>
              <a:rPr lang="en-CA" b="1" dirty="0" smtClean="0"/>
              <a:t>April 2019</a:t>
            </a:r>
          </a:p>
          <a:p>
            <a:pPr marL="342900" indent="-342900">
              <a:buAutoNum type="arabicParenR"/>
            </a:pPr>
            <a:endParaRPr lang="en-CA" dirty="0"/>
          </a:p>
        </p:txBody>
      </p:sp>
      <p:sp>
        <p:nvSpPr>
          <p:cNvPr id="16" name="TextBox 15"/>
          <p:cNvSpPr txBox="1"/>
          <p:nvPr/>
        </p:nvSpPr>
        <p:spPr>
          <a:xfrm>
            <a:off x="8302875" y="1250175"/>
            <a:ext cx="3217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CA" dirty="0" smtClean="0"/>
              <a:t>Sign in using your credentials</a:t>
            </a:r>
          </a:p>
          <a:p>
            <a:pPr marL="342900" indent="-342900">
              <a:buAutoNum type="arabicParenR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01688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31" y="1322304"/>
            <a:ext cx="8105274" cy="518269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Authentic Leaders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040200" y="2903620"/>
            <a:ext cx="3276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Our team has confidence in </a:t>
            </a:r>
            <a:endParaRPr lang="en-US" dirty="0" smtClean="0"/>
          </a:p>
          <a:p>
            <a:r>
              <a:rPr lang="en-US" dirty="0" smtClean="0"/>
              <a:t>performing </a:t>
            </a:r>
            <a:r>
              <a:rPr lang="en-US" dirty="0"/>
              <a:t>the job requirements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69228" y="994681"/>
            <a:ext cx="397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 </a:t>
            </a:r>
            <a:r>
              <a:rPr lang="en-US" dirty="0" smtClean="0"/>
              <a:t>feel ‘emotionally attached’ to </a:t>
            </a:r>
            <a:r>
              <a:rPr lang="en-US" dirty="0"/>
              <a:t>this team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74196" y="2903620"/>
            <a:ext cx="525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This team demonstrates the highest levels of integrity.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7306" y="996720"/>
            <a:ext cx="3416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Says exactly what he or she means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8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Open-systems Model for Team Effectiveness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761"/>
          <a:stretch/>
        </p:blipFill>
        <p:spPr>
          <a:xfrm>
            <a:off x="166716" y="1038325"/>
            <a:ext cx="11616267" cy="56399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57670" y="1381246"/>
            <a:ext cx="3034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Old but good – McGrath, 1964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48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Throughput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40561"/>
            <a:ext cx="4927600" cy="4114800"/>
          </a:xfrm>
        </p:spPr>
        <p:txBody>
          <a:bodyPr>
            <a:normAutofit/>
          </a:bodyPr>
          <a:lstStyle/>
          <a:p>
            <a:r>
              <a:rPr lang="en-US" dirty="0" smtClean="0"/>
              <a:t>Richard Hackman’s conditions — a </a:t>
            </a:r>
            <a:r>
              <a:rPr lang="en-US" dirty="0"/>
              <a:t>compelling direction, a strong </a:t>
            </a:r>
            <a:r>
              <a:rPr lang="en-US" dirty="0" smtClean="0"/>
              <a:t>structure, and </a:t>
            </a:r>
            <a:r>
              <a:rPr lang="en-US" dirty="0"/>
              <a:t>a supportive </a:t>
            </a:r>
            <a:r>
              <a:rPr lang="en-US" dirty="0" smtClean="0"/>
              <a:t>context.</a:t>
            </a:r>
          </a:p>
          <a:p>
            <a:r>
              <a:rPr lang="en-US" dirty="0" smtClean="0"/>
              <a:t>PLUS Shared Mindset (HBR)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2106" y="1594748"/>
            <a:ext cx="5411694" cy="4114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Direction:</a:t>
            </a:r>
            <a:r>
              <a:rPr lang="en-US" dirty="0" smtClean="0"/>
              <a:t> that energizes, orients and engages team members.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Structure</a:t>
            </a:r>
            <a:r>
              <a:rPr lang="en-US" dirty="0" smtClean="0"/>
              <a:t>: right members, right processes, right norms.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Context</a:t>
            </a:r>
            <a:r>
              <a:rPr lang="en-US" dirty="0" smtClean="0"/>
              <a:t>: right rewards, right information, right training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Mindset</a:t>
            </a:r>
            <a:r>
              <a:rPr lang="en-US" dirty="0" smtClean="0"/>
              <a:t>: common identity and common understanding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722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434" y="170310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hlinkClick r:id="rId2"/>
              </a:rPr>
              <a:t>Why we work determines how we work. </a:t>
            </a:r>
            <a:endParaRPr lang="en-US" dirty="0" smtClean="0"/>
          </a:p>
          <a:p>
            <a:r>
              <a:rPr lang="en-US" b="1" dirty="0" smtClean="0"/>
              <a:t>Play </a:t>
            </a:r>
            <a:r>
              <a:rPr lang="en-US" dirty="0" smtClean="0"/>
              <a:t>is when you are motivated by the work itself.  </a:t>
            </a:r>
          </a:p>
          <a:p>
            <a:r>
              <a:rPr lang="en-US" b="1" dirty="0" smtClean="0"/>
              <a:t>Purpose</a:t>
            </a:r>
            <a:r>
              <a:rPr lang="en-US" dirty="0" smtClean="0"/>
              <a:t> is when the direct outcome of the work fits your identity.</a:t>
            </a:r>
          </a:p>
          <a:p>
            <a:r>
              <a:rPr lang="en-US" b="1" dirty="0" smtClean="0"/>
              <a:t>Potential</a:t>
            </a:r>
            <a:r>
              <a:rPr lang="en-US" dirty="0" smtClean="0"/>
              <a:t> is when the outcome of the work benefits your identity.</a:t>
            </a:r>
          </a:p>
          <a:p>
            <a:pPr marL="0" indent="0">
              <a:buNone/>
            </a:pPr>
            <a:r>
              <a:rPr lang="en-US" dirty="0" smtClean="0"/>
              <a:t>		</a:t>
            </a:r>
            <a:r>
              <a:rPr lang="en-US" dirty="0" smtClean="0">
                <a:solidFill>
                  <a:srgbClr val="FF0000"/>
                </a:solidFill>
              </a:rPr>
              <a:t>Insight: Explain the why (for me and we) </a:t>
            </a:r>
            <a:r>
              <a:rPr lang="en-US" dirty="0" smtClean="0">
                <a:solidFill>
                  <a:srgbClr val="FFFF00"/>
                </a:solidFill>
              </a:rPr>
              <a:t>’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054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Research: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8747" y="1359599"/>
            <a:ext cx="10843054" cy="4351338"/>
          </a:xfrm>
        </p:spPr>
        <p:txBody>
          <a:bodyPr/>
          <a:lstStyle/>
          <a:p>
            <a:r>
              <a:rPr lang="en-US" b="1" dirty="0" smtClean="0"/>
              <a:t>Quality </a:t>
            </a:r>
            <a:r>
              <a:rPr lang="en-US" b="1" dirty="0"/>
              <a:t>of </a:t>
            </a:r>
            <a:r>
              <a:rPr lang="en-US" b="1" dirty="0" smtClean="0"/>
              <a:t>interactions</a:t>
            </a:r>
            <a:r>
              <a:rPr lang="en-US" dirty="0" smtClean="0"/>
              <a:t>: Most valued team skills include: active </a:t>
            </a:r>
            <a:r>
              <a:rPr lang="en-US" dirty="0"/>
              <a:t>l</a:t>
            </a:r>
            <a:r>
              <a:rPr lang="en-US" dirty="0" smtClean="0"/>
              <a:t>istening, collective problem solving, taking responsibility, giving positive feedback plus 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22400" y="2791524"/>
            <a:ext cx="8310391" cy="361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24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769" y="-233064"/>
            <a:ext cx="10515600" cy="1325563"/>
          </a:xfrm>
        </p:spPr>
        <p:txBody>
          <a:bodyPr/>
          <a:lstStyle/>
          <a:p>
            <a:r>
              <a:rPr lang="en-US" dirty="0" smtClean="0"/>
              <a:t>Team Research: Dysfunctions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835068"/>
            <a:ext cx="5067117" cy="4351338"/>
          </a:xfrm>
        </p:spPr>
        <p:txBody>
          <a:bodyPr>
            <a:normAutofit/>
          </a:bodyPr>
          <a:lstStyle/>
          <a:p>
            <a:r>
              <a:rPr lang="en-US" dirty="0"/>
              <a:t>Dysfunctional: 70% of workers say they have been on dysfunctional teams as a result </a:t>
            </a:r>
            <a:r>
              <a:rPr lang="en-US" dirty="0" smtClean="0"/>
              <a:t>of: </a:t>
            </a:r>
          </a:p>
          <a:p>
            <a:pPr lvl="1"/>
            <a:r>
              <a:rPr lang="en-US" dirty="0" smtClean="0"/>
              <a:t>absence </a:t>
            </a:r>
            <a:r>
              <a:rPr lang="en-US" dirty="0"/>
              <a:t>of trust, </a:t>
            </a:r>
            <a:endParaRPr lang="en-US" dirty="0" smtClean="0"/>
          </a:p>
          <a:p>
            <a:pPr lvl="1"/>
            <a:r>
              <a:rPr lang="en-US" dirty="0" smtClean="0"/>
              <a:t>high </a:t>
            </a:r>
            <a:r>
              <a:rPr lang="en-US" dirty="0"/>
              <a:t>conflict, </a:t>
            </a:r>
            <a:endParaRPr lang="en-US" dirty="0" smtClean="0"/>
          </a:p>
          <a:p>
            <a:pPr lvl="1"/>
            <a:r>
              <a:rPr lang="en-US" dirty="0" smtClean="0"/>
              <a:t>lack </a:t>
            </a:r>
            <a:r>
              <a:rPr lang="en-US" dirty="0"/>
              <a:t>of commitment, </a:t>
            </a:r>
            <a:endParaRPr lang="en-US" dirty="0" smtClean="0"/>
          </a:p>
          <a:p>
            <a:pPr lvl="1"/>
            <a:r>
              <a:rPr lang="en-US" dirty="0" smtClean="0"/>
              <a:t>low </a:t>
            </a:r>
            <a:r>
              <a:rPr lang="en-US" dirty="0"/>
              <a:t>accountability, </a:t>
            </a:r>
            <a:endParaRPr lang="en-US" dirty="0" smtClean="0"/>
          </a:p>
          <a:p>
            <a:pPr lvl="1"/>
            <a:r>
              <a:rPr lang="en-US" dirty="0" smtClean="0"/>
              <a:t>inattention </a:t>
            </a:r>
            <a:r>
              <a:rPr lang="en-US" dirty="0"/>
              <a:t>to results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67118" y="1340022"/>
            <a:ext cx="7124882" cy="534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3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 Trust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30853" y="1608953"/>
            <a:ext cx="6527113" cy="489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841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Conflict</a:t>
            </a:r>
            <a:r>
              <a:rPr lang="en-US" altLang="en-US" dirty="0" smtClean="0">
                <a:solidFill>
                  <a:srgbClr val="FF0000"/>
                </a:solidFill>
              </a:rPr>
              <a:t> </a:t>
            </a:r>
            <a:r>
              <a:rPr lang="en-US" altLang="en-US" dirty="0"/>
              <a:t>A</a:t>
            </a:r>
            <a:r>
              <a:rPr lang="en-US" altLang="en-US" dirty="0" smtClean="0"/>
              <a:t>pproaches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422400" y="1882347"/>
            <a:ext cx="10025449" cy="4229100"/>
          </a:xfrm>
        </p:spPr>
        <p:txBody>
          <a:bodyPr/>
          <a:lstStyle/>
          <a:p>
            <a:r>
              <a:rPr lang="en-US" altLang="en-US" dirty="0" smtClean="0"/>
              <a:t>Avoidance - withdrawal from conflict </a:t>
            </a:r>
          </a:p>
          <a:p>
            <a:r>
              <a:rPr lang="en-US" altLang="en-US" dirty="0" smtClean="0"/>
              <a:t>Accommodation - place other’s needs first </a:t>
            </a:r>
          </a:p>
          <a:p>
            <a:r>
              <a:rPr lang="en-US" altLang="en-US" dirty="0" smtClean="0"/>
              <a:t>Forcing - place one’s needs first</a:t>
            </a:r>
          </a:p>
          <a:p>
            <a:r>
              <a:rPr lang="en-US" altLang="en-US" dirty="0" smtClean="0"/>
              <a:t>Compromise - each gives up something of value </a:t>
            </a:r>
          </a:p>
          <a:p>
            <a:r>
              <a:rPr lang="en-US" altLang="en-US" dirty="0" smtClean="0"/>
              <a:t>Collaboration - seek solution which is advantageous to all parties</a:t>
            </a:r>
          </a:p>
          <a:p>
            <a:endParaRPr lang="en-US" altLang="en-US" dirty="0"/>
          </a:p>
          <a:p>
            <a:pPr marL="0" indent="0">
              <a:buNone/>
            </a:pPr>
            <a:r>
              <a:rPr lang="en-US" altLang="en-US" dirty="0" smtClean="0"/>
              <a:t>			Which one is BEST?  </a:t>
            </a:r>
          </a:p>
        </p:txBody>
      </p:sp>
    </p:spTree>
    <p:extLst>
      <p:ext uri="{BB962C8B-B14F-4D97-AF65-F5344CB8AC3E}">
        <p14:creationId xmlns:p14="http://schemas.microsoft.com/office/powerpoint/2010/main" val="1938282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Conflict Approaches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667000" y="1905000"/>
            <a:ext cx="7315200" cy="388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994026" y="2590800"/>
            <a:ext cx="2339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forcing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524000" y="3505200"/>
            <a:ext cx="1219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</a:rPr>
              <a:t>Satisfy own concern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3733800" y="6061075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400">
                <a:latin typeface="Times New Roman" panose="02020603050405020304" pitchFamily="18" charset="0"/>
              </a:rPr>
              <a:t>Desire to satisfy other’s concern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2590800" y="60198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low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8991600" y="59436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high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1524000" y="22098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high</a:t>
            </a: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1524000" y="54102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low</a:t>
            </a: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2971800" y="48768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3048000" y="480060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avoidance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5029200" y="38862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5257800" y="37338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compromise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7620000" y="49530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accommodate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7772400" y="26670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collaborate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>
            <a:off x="2743200" y="6019800"/>
            <a:ext cx="655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 flipV="1">
            <a:off x="2514600" y="2362200"/>
            <a:ext cx="0" cy="3429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6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When to Use …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631436"/>
            <a:ext cx="10732207" cy="4229100"/>
          </a:xfrm>
        </p:spPr>
        <p:txBody>
          <a:bodyPr>
            <a:noAutofit/>
          </a:bodyPr>
          <a:lstStyle/>
          <a:p>
            <a:r>
              <a:rPr lang="en-US" altLang="en-US" sz="3200" dirty="0"/>
              <a:t>Avoidance – neither person nor issue important </a:t>
            </a:r>
          </a:p>
          <a:p>
            <a:r>
              <a:rPr lang="en-US" altLang="en-US" sz="3200" dirty="0"/>
              <a:t>Accommodation – person important; issue not </a:t>
            </a:r>
          </a:p>
          <a:p>
            <a:r>
              <a:rPr lang="en-US" altLang="en-US" sz="3200" dirty="0"/>
              <a:t>Forcing – person less important; issue important</a:t>
            </a:r>
          </a:p>
          <a:p>
            <a:r>
              <a:rPr lang="en-US" altLang="en-US" sz="3200" dirty="0"/>
              <a:t>Compromise – both important; time shortage </a:t>
            </a:r>
          </a:p>
          <a:p>
            <a:r>
              <a:rPr lang="en-US" altLang="en-US" sz="3200" dirty="0"/>
              <a:t>Collaboration – both important; time available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183" y="4952719"/>
            <a:ext cx="2705100" cy="1685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820" y="5379524"/>
            <a:ext cx="476250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2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42186" y="-19373"/>
            <a:ext cx="7321855" cy="1106487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Abdul R. Rahimi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900" y="1087114"/>
            <a:ext cx="2275391" cy="211099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353" b="11012"/>
          <a:stretch/>
        </p:blipFill>
        <p:spPr bwMode="auto">
          <a:xfrm>
            <a:off x="672657" y="5399703"/>
            <a:ext cx="1448418" cy="12265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166" y="5425190"/>
            <a:ext cx="1535789" cy="1290754"/>
          </a:xfrm>
          <a:prstGeom prst="rect">
            <a:avLst/>
          </a:prstGeom>
          <a:noFill/>
        </p:spPr>
      </p:pic>
      <p:pic>
        <p:nvPicPr>
          <p:cNvPr id="10" name="Picture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44" y="5662266"/>
            <a:ext cx="1691395" cy="1053678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9"/>
          <a:stretch/>
        </p:blipFill>
        <p:spPr>
          <a:xfrm>
            <a:off x="642187" y="3469609"/>
            <a:ext cx="2452186" cy="1294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8" y="1204266"/>
            <a:ext cx="2310972" cy="2310972"/>
          </a:xfrm>
          <a:prstGeom prst="rect">
            <a:avLst/>
          </a:prstGeom>
        </p:spPr>
      </p:pic>
      <p:sp>
        <p:nvSpPr>
          <p:cNvPr id="15" name="AutoShape 2" descr="Image result for pazopanib gsk"/>
          <p:cNvSpPr>
            <a:spLocks noChangeAspect="1" noChangeArrowheads="1"/>
          </p:cNvSpPr>
          <p:nvPr/>
        </p:nvSpPr>
        <p:spPr bwMode="auto">
          <a:xfrm>
            <a:off x="14922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6" name="AutoShape 4" descr="Image result for pazopanib gsk"/>
          <p:cNvSpPr>
            <a:spLocks noChangeAspect="1" noChangeArrowheads="1"/>
          </p:cNvSpPr>
          <p:nvPr/>
        </p:nvSpPr>
        <p:spPr bwMode="auto">
          <a:xfrm>
            <a:off x="164465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7" name="AutoShape 6" descr="Image result for pazopanib gsk"/>
          <p:cNvSpPr>
            <a:spLocks noChangeAspect="1" noChangeArrowheads="1"/>
          </p:cNvSpPr>
          <p:nvPr/>
        </p:nvSpPr>
        <p:spPr bwMode="auto">
          <a:xfrm>
            <a:off x="179705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0"/>
          <a:stretch/>
        </p:blipFill>
        <p:spPr>
          <a:xfrm>
            <a:off x="3632218" y="992478"/>
            <a:ext cx="3932191" cy="1337155"/>
          </a:xfrm>
          <a:prstGeom prst="rect">
            <a:avLst/>
          </a:prstGeom>
        </p:spPr>
      </p:pic>
      <p:sp>
        <p:nvSpPr>
          <p:cNvPr id="19" name="AutoShape 8" descr="Image result for innojet"/>
          <p:cNvSpPr>
            <a:spLocks noChangeAspect="1" noChangeArrowheads="1"/>
          </p:cNvSpPr>
          <p:nvPr/>
        </p:nvSpPr>
        <p:spPr bwMode="auto">
          <a:xfrm>
            <a:off x="194945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224" y="3618930"/>
            <a:ext cx="3052562" cy="22894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14" y="3895097"/>
            <a:ext cx="2643723" cy="16277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059" y="2165952"/>
            <a:ext cx="4358510" cy="161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8" t="13021" r="31973" b="60244"/>
          <a:stretch/>
        </p:blipFill>
        <p:spPr>
          <a:xfrm>
            <a:off x="2321592" y="4099218"/>
            <a:ext cx="2785535" cy="101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5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10515600" cy="17907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Interaction of Norms and Cohesiveness on Performance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505200" y="1981200"/>
            <a:ext cx="6248400" cy="4038600"/>
          </a:xfrm>
          <a:prstGeom prst="rect">
            <a:avLst/>
          </a:prstGeom>
          <a:solidFill>
            <a:srgbClr val="FFFF99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3333CC"/>
                </a:solidFill>
                <a:latin typeface="Times New Roman" panose="02020603050405020304" pitchFamily="18" charset="0"/>
              </a:rPr>
              <a:t>Performance</a:t>
            </a:r>
            <a:endParaRPr lang="en-US" altLang="en-US" sz="2400">
              <a:solidFill>
                <a:srgbClr val="33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6400800" y="2095500"/>
            <a:ext cx="0" cy="1600200"/>
          </a:xfrm>
          <a:prstGeom prst="line">
            <a:avLst/>
          </a:prstGeom>
          <a:noFill/>
          <a:ln w="762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3581400" y="4015946"/>
            <a:ext cx="1828800" cy="0"/>
          </a:xfrm>
          <a:prstGeom prst="line">
            <a:avLst/>
          </a:prstGeom>
          <a:noFill/>
          <a:ln w="762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2133600" y="3581401"/>
            <a:ext cx="1379538" cy="954107"/>
          </a:xfrm>
          <a:prstGeom prst="rect">
            <a:avLst/>
          </a:prstGeom>
          <a:noFill/>
          <a:ln w="57150" cap="sq">
            <a:solidFill>
              <a:schemeClr val="tx2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Times New Roman" panose="02020603050405020304" pitchFamily="18" charset="0"/>
              </a:rPr>
              <a:t>Perf.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Times New Roman" panose="02020603050405020304" pitchFamily="18" charset="0"/>
              </a:rPr>
              <a:t>Norms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5105400" y="6096000"/>
            <a:ext cx="2198038" cy="523220"/>
          </a:xfrm>
          <a:prstGeom prst="rect">
            <a:avLst/>
          </a:prstGeom>
          <a:noFill/>
          <a:ln w="57150" cap="sq">
            <a:solidFill>
              <a:schemeClr val="tx2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Times New Roman" panose="02020603050405020304" pitchFamily="18" charset="0"/>
              </a:rPr>
              <a:t>Cohesiveness</a:t>
            </a:r>
          </a:p>
        </p:txBody>
      </p:sp>
      <p:sp>
        <p:nvSpPr>
          <p:cNvPr id="15369" name="WordArt 9"/>
          <p:cNvSpPr>
            <a:spLocks noChangeArrowheads="1" noChangeShapeType="1" noTextEdit="1"/>
          </p:cNvSpPr>
          <p:nvPr/>
        </p:nvSpPr>
        <p:spPr bwMode="auto">
          <a:xfrm>
            <a:off x="2590801" y="4953000"/>
            <a:ext cx="809625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Low</a:t>
            </a:r>
          </a:p>
        </p:txBody>
      </p:sp>
      <p:sp>
        <p:nvSpPr>
          <p:cNvPr id="15370" name="WordArt 10"/>
          <p:cNvSpPr>
            <a:spLocks noChangeArrowheads="1" noChangeShapeType="1" noTextEdit="1"/>
          </p:cNvSpPr>
          <p:nvPr/>
        </p:nvSpPr>
        <p:spPr bwMode="auto">
          <a:xfrm>
            <a:off x="4038600" y="6096000"/>
            <a:ext cx="838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Low</a:t>
            </a:r>
          </a:p>
        </p:txBody>
      </p:sp>
      <p:sp>
        <p:nvSpPr>
          <p:cNvPr id="15371" name="WordArt 11"/>
          <p:cNvSpPr>
            <a:spLocks noChangeArrowheads="1" noChangeShapeType="1" noTextEdit="1"/>
          </p:cNvSpPr>
          <p:nvPr/>
        </p:nvSpPr>
        <p:spPr bwMode="auto">
          <a:xfrm>
            <a:off x="2362200" y="2895600"/>
            <a:ext cx="9906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High</a:t>
            </a:r>
          </a:p>
        </p:txBody>
      </p:sp>
      <p:sp>
        <p:nvSpPr>
          <p:cNvPr id="15372" name="WordArt 12"/>
          <p:cNvSpPr>
            <a:spLocks noChangeArrowheads="1" noChangeShapeType="1" noTextEdit="1"/>
          </p:cNvSpPr>
          <p:nvPr/>
        </p:nvSpPr>
        <p:spPr bwMode="auto">
          <a:xfrm>
            <a:off x="7772400" y="6172200"/>
            <a:ext cx="1066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High</a:t>
            </a:r>
          </a:p>
        </p:txBody>
      </p:sp>
      <p:sp>
        <p:nvSpPr>
          <p:cNvPr id="15373" name="WordArt 13"/>
          <p:cNvSpPr>
            <a:spLocks noChangeArrowheads="1" noChangeShapeType="1" noTextEdit="1"/>
          </p:cNvSpPr>
          <p:nvPr/>
        </p:nvSpPr>
        <p:spPr bwMode="auto">
          <a:xfrm>
            <a:off x="4267200" y="4648200"/>
            <a:ext cx="108585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 cap="sq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Low</a:t>
            </a:r>
          </a:p>
        </p:txBody>
      </p:sp>
      <p:sp>
        <p:nvSpPr>
          <p:cNvPr id="15374" name="WordArt 14"/>
          <p:cNvSpPr>
            <a:spLocks noChangeArrowheads="1" noChangeShapeType="1" noTextEdit="1"/>
          </p:cNvSpPr>
          <p:nvPr/>
        </p:nvSpPr>
        <p:spPr bwMode="auto">
          <a:xfrm>
            <a:off x="7010400" y="2819400"/>
            <a:ext cx="116205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 cap="sq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High</a:t>
            </a:r>
          </a:p>
        </p:txBody>
      </p:sp>
      <p:sp>
        <p:nvSpPr>
          <p:cNvPr id="15375" name="WordArt 15"/>
          <p:cNvSpPr>
            <a:spLocks noChangeArrowheads="1" noChangeShapeType="1" noTextEdit="1"/>
          </p:cNvSpPr>
          <p:nvPr/>
        </p:nvSpPr>
        <p:spPr bwMode="auto">
          <a:xfrm>
            <a:off x="7086601" y="4495800"/>
            <a:ext cx="1457325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 cap="sq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Lowest</a:t>
            </a:r>
          </a:p>
        </p:txBody>
      </p:sp>
      <p:sp>
        <p:nvSpPr>
          <p:cNvPr id="15376" name="WordArt 16"/>
          <p:cNvSpPr>
            <a:spLocks noChangeArrowheads="1" noChangeShapeType="1" noTextEdit="1"/>
          </p:cNvSpPr>
          <p:nvPr/>
        </p:nvSpPr>
        <p:spPr bwMode="auto">
          <a:xfrm>
            <a:off x="4038601" y="2895600"/>
            <a:ext cx="1819275" cy="723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 cap="sq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Medium</a:t>
            </a:r>
          </a:p>
        </p:txBody>
      </p:sp>
      <p:sp>
        <p:nvSpPr>
          <p:cNvPr id="15377" name="Line 17"/>
          <p:cNvSpPr>
            <a:spLocks noChangeShapeType="1"/>
          </p:cNvSpPr>
          <p:nvPr/>
        </p:nvSpPr>
        <p:spPr bwMode="auto">
          <a:xfrm flipV="1">
            <a:off x="6400800" y="4343400"/>
            <a:ext cx="0" cy="1600200"/>
          </a:xfrm>
          <a:prstGeom prst="line">
            <a:avLst/>
          </a:prstGeom>
          <a:noFill/>
          <a:ln w="762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78" name="Line 18"/>
          <p:cNvSpPr>
            <a:spLocks noChangeShapeType="1"/>
          </p:cNvSpPr>
          <p:nvPr/>
        </p:nvSpPr>
        <p:spPr bwMode="auto">
          <a:xfrm flipH="1">
            <a:off x="7887730" y="4015946"/>
            <a:ext cx="1752600" cy="0"/>
          </a:xfrm>
          <a:prstGeom prst="line">
            <a:avLst/>
          </a:prstGeom>
          <a:noFill/>
          <a:ln w="762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79" name="Line 19"/>
          <p:cNvSpPr>
            <a:spLocks noChangeShapeType="1"/>
          </p:cNvSpPr>
          <p:nvPr/>
        </p:nvSpPr>
        <p:spPr bwMode="auto">
          <a:xfrm>
            <a:off x="3581400" y="4191000"/>
            <a:ext cx="1676400" cy="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80" name="Line 20"/>
          <p:cNvSpPr>
            <a:spLocks noChangeShapeType="1"/>
          </p:cNvSpPr>
          <p:nvPr/>
        </p:nvSpPr>
        <p:spPr bwMode="auto">
          <a:xfrm>
            <a:off x="7391400" y="4191000"/>
            <a:ext cx="1600200" cy="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81" name="Line 21"/>
          <p:cNvSpPr>
            <a:spLocks noChangeShapeType="1"/>
          </p:cNvSpPr>
          <p:nvPr/>
        </p:nvSpPr>
        <p:spPr bwMode="auto">
          <a:xfrm flipV="1">
            <a:off x="6248400" y="4343400"/>
            <a:ext cx="0" cy="167640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82" name="Line 22"/>
          <p:cNvSpPr>
            <a:spLocks noChangeShapeType="1"/>
          </p:cNvSpPr>
          <p:nvPr/>
        </p:nvSpPr>
        <p:spPr bwMode="auto">
          <a:xfrm flipV="1">
            <a:off x="6248400" y="2286000"/>
            <a:ext cx="0" cy="167640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83" name="Line 23"/>
          <p:cNvSpPr>
            <a:spLocks noChangeShapeType="1"/>
          </p:cNvSpPr>
          <p:nvPr/>
        </p:nvSpPr>
        <p:spPr bwMode="auto">
          <a:xfrm flipV="1">
            <a:off x="3657600" y="2438400"/>
            <a:ext cx="0" cy="3505200"/>
          </a:xfrm>
          <a:prstGeom prst="line">
            <a:avLst/>
          </a:prstGeom>
          <a:noFill/>
          <a:ln w="57150" cap="sq">
            <a:solidFill>
              <a:schemeClr val="bg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84" name="Line 24"/>
          <p:cNvSpPr>
            <a:spLocks noChangeShapeType="1"/>
          </p:cNvSpPr>
          <p:nvPr/>
        </p:nvSpPr>
        <p:spPr bwMode="auto">
          <a:xfrm>
            <a:off x="3657600" y="5943600"/>
            <a:ext cx="5257800" cy="0"/>
          </a:xfrm>
          <a:prstGeom prst="line">
            <a:avLst/>
          </a:prstGeom>
          <a:noFill/>
          <a:ln w="38100" cap="sq">
            <a:solidFill>
              <a:schemeClr val="bg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42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262" y="-244475"/>
            <a:ext cx="11184467" cy="1325563"/>
          </a:xfrm>
        </p:spPr>
        <p:txBody>
          <a:bodyPr/>
          <a:lstStyle/>
          <a:p>
            <a:r>
              <a:rPr lang="en-US" dirty="0" smtClean="0"/>
              <a:t>Team Work: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8104" y="1619156"/>
            <a:ext cx="4631267" cy="4351338"/>
          </a:xfrm>
        </p:spPr>
        <p:txBody>
          <a:bodyPr/>
          <a:lstStyle/>
          <a:p>
            <a:r>
              <a:rPr lang="en-US" dirty="0" smtClean="0"/>
              <a:t>What might we learn from </a:t>
            </a:r>
            <a:r>
              <a:rPr lang="en-US" dirty="0" smtClean="0">
                <a:solidFill>
                  <a:srgbClr val="FF0000"/>
                </a:solidFill>
              </a:rPr>
              <a:t>Google?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212" y="-163885"/>
            <a:ext cx="6911788" cy="77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7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275" y="1981200"/>
            <a:ext cx="11623589" cy="4114800"/>
          </a:xfrm>
        </p:spPr>
        <p:txBody>
          <a:bodyPr/>
          <a:lstStyle/>
          <a:p>
            <a:r>
              <a:rPr lang="en-US" dirty="0" smtClean="0"/>
              <a:t>Your BIG Insights on ‘</a:t>
            </a:r>
            <a:r>
              <a:rPr lang="en-US" dirty="0" err="1" smtClean="0"/>
              <a:t>Teamship</a:t>
            </a:r>
            <a:r>
              <a:rPr lang="en-US" dirty="0" smtClean="0"/>
              <a:t>’ Research?</a:t>
            </a:r>
          </a:p>
          <a:p>
            <a:endParaRPr lang="en-US" dirty="0"/>
          </a:p>
          <a:p>
            <a:r>
              <a:rPr lang="en-US" dirty="0" smtClean="0"/>
              <a:t>Reflect, then BIG group Share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37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815" y="-216182"/>
            <a:ext cx="10058400" cy="1431925"/>
          </a:xfrm>
        </p:spPr>
        <p:txBody>
          <a:bodyPr/>
          <a:lstStyle/>
          <a:p>
            <a:r>
              <a:rPr lang="en-US" dirty="0" smtClean="0"/>
              <a:t>Team 72 Canada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98750" y="1600585"/>
            <a:ext cx="42685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CA" sz="1600" i="1" dirty="0">
                <a:solidFill>
                  <a:prstClr val="white"/>
                </a:solidFill>
                <a:latin typeface="Calibri"/>
              </a:rPr>
              <a:t>“Everyone one of us guys, thirty-five guys who came out to play for Team Canada. We did it because we love our country and not for any other reason.”</a:t>
            </a:r>
            <a:r>
              <a:rPr lang="en-CA" sz="1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CA" sz="1600" b="1" dirty="0">
                <a:solidFill>
                  <a:prstClr val="white"/>
                </a:solidFill>
                <a:latin typeface="Calibri"/>
              </a:rPr>
              <a:t>Phil Esposito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158" y="1094292"/>
            <a:ext cx="5545737" cy="565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4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815" y="-216182"/>
            <a:ext cx="10058400" cy="1431925"/>
          </a:xfrm>
        </p:spPr>
        <p:txBody>
          <a:bodyPr/>
          <a:lstStyle/>
          <a:p>
            <a:r>
              <a:rPr lang="en-US" dirty="0"/>
              <a:t>The Best Team Ever.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0174" y="1805492"/>
            <a:ext cx="7628237" cy="4114800"/>
          </a:xfrm>
        </p:spPr>
        <p:txBody>
          <a:bodyPr/>
          <a:lstStyle/>
          <a:p>
            <a:r>
              <a:rPr lang="en-US" dirty="0"/>
              <a:t>In 1972 we overcame incredible adversity to emerge victorious.  </a:t>
            </a:r>
          </a:p>
          <a:p>
            <a:r>
              <a:rPr lang="en-US" dirty="0"/>
              <a:t>To do so we had to become a team, not just a collection of talented individuals. </a:t>
            </a:r>
          </a:p>
          <a:p>
            <a:r>
              <a:rPr lang="en-US" dirty="0"/>
              <a:t>We have looked back and extracted the lessons learned to help </a:t>
            </a:r>
            <a:r>
              <a:rPr lang="en-US" dirty="0" smtClean="0"/>
              <a:t>organizations to </a:t>
            </a:r>
            <a:r>
              <a:rPr lang="en-US" dirty="0"/>
              <a:t>unleash the </a:t>
            </a:r>
            <a:r>
              <a:rPr lang="en-US" dirty="0" smtClean="0"/>
              <a:t>Power </a:t>
            </a:r>
            <a:r>
              <a:rPr lang="en-US" dirty="0"/>
              <a:t>of </a:t>
            </a:r>
            <a:r>
              <a:rPr lang="en-US" dirty="0" smtClean="0"/>
              <a:t>28-8 Teamwork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98750" y="1600585"/>
            <a:ext cx="42685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CA" sz="1600" i="1" dirty="0">
                <a:solidFill>
                  <a:prstClr val="white"/>
                </a:solidFill>
                <a:latin typeface="Calibri"/>
              </a:rPr>
              <a:t>“Everyone one of us guys, thirty-five guys who came out to play for Team Canada. We did it because we love our country and not for any other reason.”</a:t>
            </a:r>
            <a:r>
              <a:rPr lang="en-CA" sz="1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CA" sz="1600" b="1" dirty="0">
                <a:solidFill>
                  <a:prstClr val="white"/>
                </a:solidFill>
                <a:latin typeface="Calibri"/>
              </a:rPr>
              <a:t>Phil Esposito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835" y="1805492"/>
            <a:ext cx="3180399" cy="324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0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3543" y="131085"/>
            <a:ext cx="12148457" cy="675718"/>
          </a:xfrm>
        </p:spPr>
        <p:txBody>
          <a:bodyPr>
            <a:normAutofit/>
          </a:bodyPr>
          <a:lstStyle/>
          <a:p>
            <a:pPr algn="ctr"/>
            <a:r>
              <a:rPr lang="en-CA" sz="3800" dirty="0" smtClean="0"/>
              <a:t>The Power of Teamwork is the Lasting Legacy of TC72</a:t>
            </a:r>
            <a:endParaRPr lang="en-CA" sz="3800" dirty="0"/>
          </a:p>
        </p:txBody>
      </p:sp>
      <p:sp>
        <p:nvSpPr>
          <p:cNvPr id="8" name="Text Placeholder 7"/>
          <p:cNvSpPr>
            <a:spLocks noGrp="1"/>
          </p:cNvSpPr>
          <p:nvPr>
            <p:ph sz="half" idx="1"/>
          </p:nvPr>
        </p:nvSpPr>
        <p:spPr>
          <a:xfrm>
            <a:off x="234239" y="4074924"/>
            <a:ext cx="3982914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2200" b="1" i="1" dirty="0"/>
              <a:t>"</a:t>
            </a:r>
            <a:r>
              <a:rPr lang="en-CA" sz="2200" i="1" dirty="0"/>
              <a:t>What that team did, I don't think there has been a greater feat in sports. It was an unbelievable comeback against a great Russian team. I've never seen anything like it.</a:t>
            </a:r>
            <a:r>
              <a:rPr lang="en-CA" sz="2200" b="1" i="1" dirty="0"/>
              <a:t>"</a:t>
            </a:r>
            <a:r>
              <a:rPr lang="en-CA" sz="2200" dirty="0"/>
              <a:t> </a:t>
            </a:r>
            <a:r>
              <a:rPr lang="en-CA" sz="2200" b="1" dirty="0"/>
              <a:t>Bobby Orr</a:t>
            </a: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4341062" y="4208946"/>
            <a:ext cx="3176359" cy="1479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2200" i="1" dirty="0">
                <a:solidFill>
                  <a:schemeClr val="bg1"/>
                </a:solidFill>
              </a:rPr>
              <a:t>"</a:t>
            </a:r>
            <a:r>
              <a:rPr lang="en-CA" sz="2200" i="1" dirty="0">
                <a:solidFill>
                  <a:schemeClr val="tx1"/>
                </a:solidFill>
              </a:rPr>
              <a:t>I </a:t>
            </a:r>
            <a:r>
              <a:rPr lang="en-CA" sz="2200" i="1" dirty="0" smtClean="0">
                <a:solidFill>
                  <a:schemeClr val="tx1"/>
                </a:solidFill>
              </a:rPr>
              <a:t>was </a:t>
            </a:r>
            <a:r>
              <a:rPr lang="en-CA" sz="2200" i="1" dirty="0">
                <a:solidFill>
                  <a:schemeClr val="tx1"/>
                </a:solidFill>
              </a:rPr>
              <a:t>a member of nine Stanley Cup teams, but this was the greatest experience of my career." </a:t>
            </a:r>
            <a:r>
              <a:rPr lang="en-CA" sz="2200" b="1" dirty="0">
                <a:solidFill>
                  <a:schemeClr val="tx1"/>
                </a:solidFill>
              </a:rPr>
              <a:t>Serge Savard</a:t>
            </a:r>
          </a:p>
        </p:txBody>
      </p:sp>
      <p:sp>
        <p:nvSpPr>
          <p:cNvPr id="10" name="Text Placeholder 7"/>
          <p:cNvSpPr txBox="1">
            <a:spLocks/>
          </p:cNvSpPr>
          <p:nvPr/>
        </p:nvSpPr>
        <p:spPr>
          <a:xfrm>
            <a:off x="7898141" y="4208944"/>
            <a:ext cx="3601730" cy="15001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b="1" i="1" dirty="0">
                <a:solidFill>
                  <a:schemeClr val="tx1"/>
                </a:solidFill>
              </a:rPr>
              <a:t>"</a:t>
            </a:r>
            <a:r>
              <a:rPr lang="en-CA" i="1" dirty="0">
                <a:solidFill>
                  <a:schemeClr val="tx1"/>
                </a:solidFill>
              </a:rPr>
              <a:t>It turned out to be more than just a hockey series. A lot of pride came into play - pride in yourself, pride in your team, pride in your country.</a:t>
            </a:r>
            <a:r>
              <a:rPr lang="en-CA" b="1" i="1" dirty="0">
                <a:solidFill>
                  <a:schemeClr val="tx1"/>
                </a:solidFill>
              </a:rPr>
              <a:t>"</a:t>
            </a:r>
            <a:r>
              <a:rPr lang="en-CA" dirty="0">
                <a:solidFill>
                  <a:schemeClr val="tx1"/>
                </a:solidFill>
              </a:rPr>
              <a:t>    </a:t>
            </a:r>
            <a:r>
              <a:rPr lang="en-CA" b="1" dirty="0">
                <a:solidFill>
                  <a:schemeClr val="tx1"/>
                </a:solidFill>
              </a:rPr>
              <a:t>Ed Johnston</a:t>
            </a:r>
          </a:p>
        </p:txBody>
      </p:sp>
      <p:pic>
        <p:nvPicPr>
          <p:cNvPr id="3074" name="Picture 2" descr="http://teamcanada1972.ca/img/players/johnston_he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756" y="1830237"/>
            <a:ext cx="1714500" cy="209550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teamcanada1972.ca/img/players/orr_he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269" y="1861609"/>
            <a:ext cx="1714500" cy="209550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teamcanada1972.ca/img/players/savard_he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92" y="1830238"/>
            <a:ext cx="1714500" cy="209550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2" r="37952"/>
          <a:stretch/>
        </p:blipFill>
        <p:spPr>
          <a:xfrm>
            <a:off x="7265972" y="2486020"/>
            <a:ext cx="1180619" cy="9544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2" r="37952"/>
          <a:stretch/>
        </p:blipFill>
        <p:spPr>
          <a:xfrm>
            <a:off x="3376996" y="2486021"/>
            <a:ext cx="1180619" cy="95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58" y="-76548"/>
            <a:ext cx="10515600" cy="1325563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The Story behind 28-8 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67" y="4577850"/>
            <a:ext cx="3512127" cy="2335876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079888" y="1522551"/>
            <a:ext cx="1761786" cy="2405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292" y="661533"/>
            <a:ext cx="2397444" cy="1451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3031" y="58275"/>
            <a:ext cx="2831225" cy="13472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6045" y="2237760"/>
            <a:ext cx="2817476" cy="18812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547" y="1505969"/>
            <a:ext cx="1698040" cy="24224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8014" y="4703939"/>
            <a:ext cx="4189010" cy="20945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36736" y="2237760"/>
            <a:ext cx="3060950" cy="18886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7" y="4482171"/>
            <a:ext cx="2443814" cy="16312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23966" y="1505968"/>
            <a:ext cx="1965248" cy="24224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419409" y="4008981"/>
            <a:ext cx="102944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Puck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594277" y="4008981"/>
            <a:ext cx="9268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Call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04547" y="4040887"/>
            <a:ext cx="18194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 Proud Grad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0165951" y="1594892"/>
            <a:ext cx="10025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Tour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41888" y="6297794"/>
            <a:ext cx="103464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Start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163449" y="4204172"/>
            <a:ext cx="23645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28-8 Legacy Program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7163" y="5095330"/>
            <a:ext cx="1176630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029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 the Stage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332" y="1537759"/>
            <a:ext cx="3272367" cy="2290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1" y="1537759"/>
            <a:ext cx="3133206" cy="2304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867" y="988675"/>
            <a:ext cx="5046133" cy="2838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33180"/>
            <a:ext cx="3513667" cy="2043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1831" y="4045655"/>
            <a:ext cx="3399367" cy="22662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3617" y="3962062"/>
            <a:ext cx="4088347" cy="26376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5284" y="2112625"/>
            <a:ext cx="4572000" cy="3429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6109" y="1487741"/>
            <a:ext cx="283845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4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hlinkClick r:id="rId2"/>
              </a:rPr>
              <a:t>September 1972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466" y="1690688"/>
            <a:ext cx="6290048" cy="4351338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smtClean="0"/>
              <a:t>Task:</a:t>
            </a:r>
          </a:p>
          <a:p>
            <a:pPr marL="0" indent="0">
              <a:buNone/>
            </a:pPr>
            <a:r>
              <a:rPr lang="en-US" sz="4000" dirty="0" smtClean="0"/>
              <a:t>Team </a:t>
            </a:r>
            <a:r>
              <a:rPr lang="en-US" sz="4000" dirty="0"/>
              <a:t>Lessons </a:t>
            </a:r>
            <a:r>
              <a:rPr lang="en-US" sz="4000" dirty="0" smtClean="0"/>
              <a:t>Learned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Training </a:t>
            </a:r>
            <a:r>
              <a:rPr lang="en-US" dirty="0"/>
              <a:t>Camp – Game 1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Games 2 – 3 – 4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Sweden and Moscow 5 – 6 – 7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Moscow </a:t>
            </a:r>
            <a:r>
              <a:rPr lang="en-US" dirty="0" smtClean="0"/>
              <a:t>8 and Home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367" y="2510616"/>
            <a:ext cx="4514335" cy="290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69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7246"/>
            <a:ext cx="10058400" cy="1431925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Lessons Learned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35276" y="168351"/>
            <a:ext cx="3530542" cy="43513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14" y="1445295"/>
            <a:ext cx="4225651" cy="56368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1696" y="3956949"/>
            <a:ext cx="5038005" cy="29010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7339" y="365125"/>
            <a:ext cx="3150593" cy="315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4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466" y="-220856"/>
            <a:ext cx="3932237" cy="1133375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Team Work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294" y="912519"/>
            <a:ext cx="10138611" cy="591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3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62" y="-226397"/>
            <a:ext cx="10058400" cy="1431925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Lessons learned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70" y="1580208"/>
            <a:ext cx="4890408" cy="2598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945" y="644979"/>
            <a:ext cx="5370284" cy="30207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212089"/>
            <a:ext cx="3714750" cy="2533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5207" y="3976592"/>
            <a:ext cx="3476981" cy="300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4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40" y="231488"/>
            <a:ext cx="10058400" cy="77256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Lessons Learned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44871" y="231487"/>
            <a:ext cx="3115516" cy="43513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740" y="1194982"/>
            <a:ext cx="2486025" cy="1838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226" y="1725202"/>
            <a:ext cx="3980223" cy="2981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7054" y="3426684"/>
            <a:ext cx="3854352" cy="25596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4871" y="4948788"/>
            <a:ext cx="1992085" cy="160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9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831" y="147609"/>
            <a:ext cx="10058400" cy="946086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Lessons Learned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636" y="104439"/>
            <a:ext cx="5905500" cy="3324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723" y="2262827"/>
            <a:ext cx="4378146" cy="3079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26" y="1690688"/>
            <a:ext cx="3014181" cy="19046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3405" y="3747710"/>
            <a:ext cx="5554436" cy="31232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8245" y="5250611"/>
            <a:ext cx="2772347" cy="19406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9883" y="1690688"/>
            <a:ext cx="2842711" cy="19046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7575" y="3428664"/>
            <a:ext cx="2578735" cy="19134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5142" y="5010188"/>
            <a:ext cx="3682871" cy="242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8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of the Century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70" y="1085850"/>
            <a:ext cx="10596282" cy="596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86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081" y="5005295"/>
            <a:ext cx="11738919" cy="1431925"/>
          </a:xfrm>
        </p:spPr>
        <p:txBody>
          <a:bodyPr>
            <a:normAutofit fontScale="90000"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1999: Voted </a:t>
            </a:r>
            <a:r>
              <a:rPr lang="en-US" sz="1800" dirty="0">
                <a:solidFill>
                  <a:schemeClr val="tx1"/>
                </a:solidFill>
              </a:rPr>
              <a:t>“The Team of the Century” by the Canadian </a:t>
            </a:r>
            <a:r>
              <a:rPr lang="en-US" sz="1800" dirty="0" smtClean="0">
                <a:solidFill>
                  <a:schemeClr val="tx1"/>
                </a:solidFill>
              </a:rPr>
              <a:t>Press/La Press </a:t>
            </a:r>
            <a:r>
              <a:rPr lang="en-US" sz="1800" dirty="0" err="1" smtClean="0">
                <a:solidFill>
                  <a:schemeClr val="tx1"/>
                </a:solidFill>
              </a:rPr>
              <a:t>Canadienne</a:t>
            </a: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2000: Team </a:t>
            </a:r>
            <a:r>
              <a:rPr lang="en-US" sz="1800" dirty="0">
                <a:solidFill>
                  <a:schemeClr val="tx1"/>
                </a:solidFill>
              </a:rPr>
              <a:t>Canada 1972 Royal Mint Millennium </a:t>
            </a:r>
            <a:r>
              <a:rPr lang="en-US" sz="1800" dirty="0" smtClean="0">
                <a:solidFill>
                  <a:schemeClr val="tx1"/>
                </a:solidFill>
              </a:rPr>
              <a:t>Tribute Monument</a:t>
            </a: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2005</a:t>
            </a:r>
            <a:r>
              <a:rPr lang="en-US" sz="1800" dirty="0" smtClean="0">
                <a:solidFill>
                  <a:schemeClr val="tx1"/>
                </a:solidFill>
              </a:rPr>
              <a:t>: Team </a:t>
            </a:r>
            <a:r>
              <a:rPr lang="en-US" sz="1800" dirty="0">
                <a:solidFill>
                  <a:schemeClr val="tx1"/>
                </a:solidFill>
              </a:rPr>
              <a:t>Canada 1972 is inducted into the Canada’s </a:t>
            </a:r>
            <a:r>
              <a:rPr lang="en-US" sz="1800" dirty="0" smtClean="0">
                <a:solidFill>
                  <a:schemeClr val="tx1"/>
                </a:solidFill>
              </a:rPr>
              <a:t>Sports Hall </a:t>
            </a:r>
            <a:r>
              <a:rPr lang="en-US" sz="1800" dirty="0">
                <a:solidFill>
                  <a:schemeClr val="tx1"/>
                </a:solidFill>
              </a:rPr>
              <a:t>of Fame, the first team to be inducted into the Hall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2012: Presented </a:t>
            </a:r>
            <a:r>
              <a:rPr lang="en-US" sz="1800" dirty="0">
                <a:solidFill>
                  <a:schemeClr val="tx1"/>
                </a:solidFill>
              </a:rPr>
              <a:t>with a Star on Canada’s Walk of Fame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2017: Canada </a:t>
            </a:r>
            <a:r>
              <a:rPr lang="en-US" sz="1800" dirty="0">
                <a:solidFill>
                  <a:schemeClr val="tx1"/>
                </a:solidFill>
              </a:rPr>
              <a:t>Post </a:t>
            </a:r>
            <a:r>
              <a:rPr lang="en-US" sz="1800" dirty="0" err="1">
                <a:solidFill>
                  <a:schemeClr val="tx1"/>
                </a:solidFill>
              </a:rPr>
              <a:t>honours</a:t>
            </a:r>
            <a:r>
              <a:rPr lang="en-US" sz="1800" dirty="0">
                <a:solidFill>
                  <a:schemeClr val="tx1"/>
                </a:solidFill>
              </a:rPr>
              <a:t> Team Canada 1972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2017: Thirteen </a:t>
            </a:r>
            <a:r>
              <a:rPr lang="en-US" sz="1800" dirty="0">
                <a:solidFill>
                  <a:schemeClr val="tx1"/>
                </a:solidFill>
              </a:rPr>
              <a:t>team members are recognized as members of </a:t>
            </a:r>
            <a:r>
              <a:rPr lang="en-US" sz="1800" dirty="0" smtClean="0">
                <a:solidFill>
                  <a:schemeClr val="tx1"/>
                </a:solidFill>
              </a:rPr>
              <a:t>the NHL’s </a:t>
            </a:r>
            <a:r>
              <a:rPr lang="en-US" sz="1800" dirty="0">
                <a:solidFill>
                  <a:schemeClr val="tx1"/>
                </a:solidFill>
              </a:rPr>
              <a:t>Top 100 Players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96" y="136525"/>
            <a:ext cx="6527089" cy="4486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8926" y="255587"/>
            <a:ext cx="28575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563" y="1985311"/>
            <a:ext cx="3514725" cy="1304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167" y="296567"/>
            <a:ext cx="1766215" cy="1306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836" y="160337"/>
            <a:ext cx="5095875" cy="895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3555" y="3376517"/>
            <a:ext cx="1921736" cy="124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3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Canada 72 Value Proposition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1849" y="1981200"/>
            <a:ext cx="11804821" cy="4114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Find Purpose:</a:t>
            </a:r>
            <a:r>
              <a:rPr lang="en-US" dirty="0"/>
              <a:t>  Ignite </a:t>
            </a:r>
            <a:r>
              <a:rPr lang="en-US" dirty="0" smtClean="0"/>
              <a:t>your </a:t>
            </a:r>
            <a:r>
              <a:rPr lang="en-US" dirty="0" err="1" smtClean="0"/>
              <a:t>O’Canada</a:t>
            </a:r>
            <a:r>
              <a:rPr lang="en-US" dirty="0" smtClean="0"/>
              <a:t> moment</a:t>
            </a:r>
            <a:endParaRPr lang="en-US" i="1" dirty="0"/>
          </a:p>
          <a:p>
            <a:r>
              <a:rPr lang="en-US" dirty="0">
                <a:solidFill>
                  <a:srgbClr val="FF0000"/>
                </a:solidFill>
              </a:rPr>
              <a:t>Come </a:t>
            </a:r>
            <a:r>
              <a:rPr lang="en-US" dirty="0" smtClean="0">
                <a:solidFill>
                  <a:srgbClr val="FF0000"/>
                </a:solidFill>
              </a:rPr>
              <a:t>Ready </a:t>
            </a:r>
            <a:r>
              <a:rPr lang="en-US" dirty="0">
                <a:solidFill>
                  <a:srgbClr val="FF0000"/>
                </a:solidFill>
              </a:rPr>
              <a:t>to Play:</a:t>
            </a:r>
            <a:r>
              <a:rPr lang="en-US" dirty="0"/>
              <a:t> </a:t>
            </a:r>
            <a:r>
              <a:rPr lang="en-US" dirty="0" smtClean="0"/>
              <a:t>Prepared, Engaged, Produce </a:t>
            </a:r>
            <a:endParaRPr lang="en-US" i="1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From </a:t>
            </a:r>
            <a:r>
              <a:rPr lang="en-US" dirty="0">
                <a:solidFill>
                  <a:srgbClr val="FF0000"/>
                </a:solidFill>
              </a:rPr>
              <a:t>Many to ONE:</a:t>
            </a:r>
            <a:r>
              <a:rPr lang="en-US" dirty="0"/>
              <a:t> </a:t>
            </a:r>
            <a:r>
              <a:rPr lang="en-US" dirty="0" smtClean="0"/>
              <a:t>Own Your Role PLUS Cohesion</a:t>
            </a:r>
            <a:r>
              <a:rPr lang="en-US" dirty="0"/>
              <a:t>, </a:t>
            </a:r>
            <a:r>
              <a:rPr lang="en-US" dirty="0" smtClean="0"/>
              <a:t>Selflessness, Trust </a:t>
            </a:r>
            <a:endParaRPr lang="en-US" i="1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Overcome </a:t>
            </a:r>
            <a:r>
              <a:rPr lang="en-US" dirty="0">
                <a:solidFill>
                  <a:srgbClr val="FF0000"/>
                </a:solidFill>
              </a:rPr>
              <a:t>Adversity:</a:t>
            </a:r>
            <a:r>
              <a:rPr lang="en-US" dirty="0"/>
              <a:t> </a:t>
            </a:r>
            <a:r>
              <a:rPr lang="en-US" dirty="0" smtClean="0"/>
              <a:t>Perseverance, Grit, Passion</a:t>
            </a:r>
            <a:endParaRPr lang="en-US" i="1" dirty="0"/>
          </a:p>
          <a:p>
            <a:r>
              <a:rPr lang="en-US" dirty="0">
                <a:solidFill>
                  <a:srgbClr val="FF0000"/>
                </a:solidFill>
              </a:rPr>
              <a:t>Playing to Win:</a:t>
            </a:r>
            <a:r>
              <a:rPr lang="en-US" dirty="0"/>
              <a:t> 28-8 </a:t>
            </a:r>
            <a:r>
              <a:rPr lang="en-US" dirty="0" smtClean="0"/>
              <a:t>Teammates </a:t>
            </a:r>
            <a:endParaRPr lang="en-US" i="1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Team Canada 72 Teamwork Model will help </a:t>
            </a:r>
            <a:r>
              <a:rPr lang="en-US" dirty="0" smtClean="0"/>
              <a:t>you </a:t>
            </a:r>
            <a:r>
              <a:rPr lang="en-US" dirty="0"/>
              <a:t>leverage the power of teamwork.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6445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4306986"/>
            <a:ext cx="11480800" cy="435133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 </a:t>
            </a:r>
            <a:r>
              <a:rPr lang="en-US" sz="2000" dirty="0"/>
              <a:t>September 1972, at the height of the Cold War, over 1,750 hockey fans from Canada fly to Moscow on a package tour offered by Air Canada to watch the remaining four Summit Series games at the </a:t>
            </a:r>
            <a:r>
              <a:rPr lang="en-US" sz="2000" dirty="0" err="1"/>
              <a:t>Luzhniki</a:t>
            </a:r>
            <a:r>
              <a:rPr lang="en-US" sz="2000" dirty="0"/>
              <a:t> Ice Palace. The package (offered in conjunction with Hockey Canada) includes transportation, accommodation and meals – and some of the best hockey ever played! On September 22, in game five, Canada led 4–1, but ended up losing 5–4. </a:t>
            </a:r>
            <a:r>
              <a:rPr lang="en-US" sz="2000" b="1" dirty="0">
                <a:solidFill>
                  <a:srgbClr val="FF0000"/>
                </a:solidFill>
              </a:rPr>
              <a:t>Despite the loss, all 3,000 Canadian fans sang the national anthem as Team Canada left the ice.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Canada won the remaining three games in a row, to take the series.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799" y="-809658"/>
            <a:ext cx="9025467" cy="500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9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8882" y="9322"/>
            <a:ext cx="10515600" cy="924025"/>
          </a:xfrm>
        </p:spPr>
        <p:txBody>
          <a:bodyPr/>
          <a:lstStyle/>
          <a:p>
            <a:r>
              <a:rPr lang="en-US" dirty="0" smtClean="0"/>
              <a:t>Find 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1638" y="2825006"/>
            <a:ext cx="8603048" cy="4114800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 smtClean="0"/>
              <a:t>TC72: Playing for Canada</a:t>
            </a:r>
          </a:p>
          <a:p>
            <a:endParaRPr lang="en-US" dirty="0" smtClean="0"/>
          </a:p>
          <a:p>
            <a:r>
              <a:rPr lang="en-US" dirty="0" smtClean="0"/>
              <a:t>Igniting Purpose by finding the Catalyst (vision)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Coach: Find ways to Embrace the Catalyst (vision)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5180" y="3178644"/>
            <a:ext cx="2912993" cy="3407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584" y="214499"/>
            <a:ext cx="2627870" cy="36643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1826" y="1242530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441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Come Ready to Play:  Add PEP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890" y="1238838"/>
            <a:ext cx="11134891" cy="498053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Prepared:</a:t>
            </a:r>
            <a:r>
              <a:rPr lang="en-US" sz="3200" dirty="0" smtClean="0"/>
              <a:t> </a:t>
            </a:r>
            <a:r>
              <a:rPr lang="en-US" sz="3200" dirty="0"/>
              <a:t>Understand that we need to Add Value; </a:t>
            </a:r>
            <a:r>
              <a:rPr lang="en-US" sz="3200" dirty="0" smtClean="0"/>
              <a:t>Draw </a:t>
            </a:r>
            <a:r>
              <a:rPr lang="en-US" sz="3200" dirty="0"/>
              <a:t>from </a:t>
            </a:r>
            <a:r>
              <a:rPr lang="en-US" sz="3200" dirty="0" smtClean="0"/>
              <a:t>your </a:t>
            </a:r>
            <a:r>
              <a:rPr lang="en-US" sz="3200" dirty="0"/>
              <a:t>Strengths; </a:t>
            </a:r>
            <a:r>
              <a:rPr lang="en-US" sz="3200" dirty="0" smtClean="0"/>
              <a:t>Have a Growth Mindset;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Engaged</a:t>
            </a:r>
            <a:r>
              <a:rPr lang="en-US" sz="3200" dirty="0">
                <a:solidFill>
                  <a:srgbClr val="FF0000"/>
                </a:solidFill>
              </a:rPr>
              <a:t>: </a:t>
            </a:r>
            <a:r>
              <a:rPr lang="en-US" sz="3200" dirty="0" smtClean="0"/>
              <a:t>Have non-negotiable daily routines; Span Boundaries – connect with others; (Recognize </a:t>
            </a:r>
            <a:r>
              <a:rPr lang="en-US" sz="3200" dirty="0"/>
              <a:t>the challenge of The Bad Apple – start by looking at </a:t>
            </a:r>
            <a:r>
              <a:rPr lang="en-US" sz="3200" dirty="0" smtClean="0"/>
              <a:t>self)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Produce:</a:t>
            </a:r>
            <a:r>
              <a:rPr lang="en-US" sz="3200" dirty="0"/>
              <a:t> Create a daily </a:t>
            </a:r>
            <a:r>
              <a:rPr lang="en-US" sz="3200" dirty="0" smtClean="0"/>
              <a:t>goal; </a:t>
            </a:r>
            <a:r>
              <a:rPr lang="en-US" sz="3200" dirty="0"/>
              <a:t>We </a:t>
            </a:r>
            <a:r>
              <a:rPr lang="en-US" sz="3200" dirty="0" smtClean="0"/>
              <a:t>are all Responsible for our own Work Ethic</a:t>
            </a:r>
            <a:r>
              <a:rPr lang="en-US" sz="3200" dirty="0"/>
              <a:t>; Positive </a:t>
            </a:r>
            <a:r>
              <a:rPr lang="en-US" sz="3200" dirty="0" smtClean="0"/>
              <a:t>Self-Talk; </a:t>
            </a:r>
          </a:p>
          <a:p>
            <a:endParaRPr lang="en-US" sz="3200" dirty="0" smtClean="0"/>
          </a:p>
          <a:p>
            <a:r>
              <a:rPr lang="en-US" sz="3200" dirty="0" smtClean="0"/>
              <a:t>Coach: Principled </a:t>
            </a:r>
            <a:r>
              <a:rPr lang="en-US" sz="3200" dirty="0"/>
              <a:t>leadership.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999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334" y="0"/>
            <a:ext cx="8280400" cy="6532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955"/>
            <a:ext cx="3725334" cy="560700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929449" y="0"/>
            <a:ext cx="8007178" cy="30659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8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Agenda: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2407" y="924025"/>
            <a:ext cx="10827185" cy="4114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0000"/>
                </a:solidFill>
              </a:rPr>
              <a:t>Purpose</a:t>
            </a:r>
          </a:p>
          <a:p>
            <a:r>
              <a:rPr lang="en-US" sz="3200" dirty="0" smtClean="0"/>
              <a:t>Build Teamwork Skills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FF0000"/>
                </a:solidFill>
              </a:rPr>
              <a:t>How </a:t>
            </a:r>
          </a:p>
          <a:p>
            <a:r>
              <a:rPr lang="en-US" sz="3200" dirty="0"/>
              <a:t>S</a:t>
            </a:r>
            <a:r>
              <a:rPr lang="en-US" sz="3200" dirty="0" smtClean="0"/>
              <a:t>tand </a:t>
            </a:r>
            <a:r>
              <a:rPr lang="en-US" sz="3200" dirty="0"/>
              <a:t>on the shoulders of </a:t>
            </a:r>
            <a:r>
              <a:rPr lang="en-US" sz="3200" dirty="0" smtClean="0"/>
              <a:t>giants: </a:t>
            </a:r>
          </a:p>
          <a:p>
            <a:pPr lvl="1"/>
            <a:r>
              <a:rPr lang="en-US" sz="3200" dirty="0" smtClean="0"/>
              <a:t>Review </a:t>
            </a:r>
            <a:r>
              <a:rPr lang="en-US" sz="3200" dirty="0"/>
              <a:t>Team Research</a:t>
            </a:r>
          </a:p>
          <a:p>
            <a:pPr lvl="1"/>
            <a:r>
              <a:rPr lang="en-US" sz="3200" dirty="0"/>
              <a:t>Summit Series</a:t>
            </a:r>
          </a:p>
          <a:p>
            <a:pPr lvl="1"/>
            <a:r>
              <a:rPr lang="en-US" sz="3200" dirty="0" smtClean="0"/>
              <a:t>Summit Everest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FF0000"/>
                </a:solidFill>
              </a:rPr>
              <a:t>What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 smtClean="0"/>
              <a:t>Draw </a:t>
            </a:r>
            <a:r>
              <a:rPr lang="en-US" sz="3200" dirty="0"/>
              <a:t>from the Themes – </a:t>
            </a:r>
            <a:r>
              <a:rPr lang="en-US" sz="3200" dirty="0" smtClean="0"/>
              <a:t>Draw </a:t>
            </a:r>
            <a:r>
              <a:rPr lang="en-US" sz="3200" dirty="0"/>
              <a:t>from your Wisdom – </a:t>
            </a:r>
            <a:r>
              <a:rPr lang="en-US" sz="3200" dirty="0" smtClean="0"/>
              <a:t>Draw </a:t>
            </a:r>
            <a:r>
              <a:rPr lang="en-US" sz="3200" dirty="0"/>
              <a:t>from each Other </a:t>
            </a:r>
          </a:p>
          <a:p>
            <a:r>
              <a:rPr lang="en-US" sz="3200" dirty="0" smtClean="0"/>
              <a:t>28-8 Teammates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597641" y="1149368"/>
            <a:ext cx="1512318" cy="12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3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Teamwork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Build on ‘Come Ready to Play’ theme</a:t>
            </a:r>
          </a:p>
          <a:p>
            <a:r>
              <a:rPr lang="en-US" dirty="0" smtClean="0"/>
              <a:t>Take out your phone (aka camera)</a:t>
            </a:r>
          </a:p>
          <a:p>
            <a:r>
              <a:rPr lang="en-US" dirty="0" smtClean="0"/>
              <a:t>FIVE minutes to take FIVE pictures that represent …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 personal strength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When you are at your best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 learning point from today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Area of personal challenge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 creative Selfie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3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5" y="924025"/>
            <a:ext cx="5335321" cy="423438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14726" y="924025"/>
            <a:ext cx="9601200" cy="4800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Come Ready to Play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417" y="4229100"/>
            <a:ext cx="5905500" cy="3314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4726" y="4229100"/>
            <a:ext cx="7124700" cy="287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7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 Many to One </a:t>
            </a:r>
            <a:r>
              <a:rPr lang="en-US" dirty="0"/>
              <a:t> </a:t>
            </a:r>
            <a:r>
              <a:rPr lang="en-US" dirty="0" smtClean="0"/>
              <a:t>(Play </a:t>
            </a:r>
            <a:r>
              <a:rPr lang="en-US" dirty="0"/>
              <a:t>the </a:t>
            </a:r>
            <a:r>
              <a:rPr lang="en-US" dirty="0" smtClean="0"/>
              <a:t>COST)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843" y="1052959"/>
            <a:ext cx="10908957" cy="5805041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 smtClean="0">
                <a:solidFill>
                  <a:srgbClr val="FF0000"/>
                </a:solidFill>
              </a:rPr>
              <a:t>Cohesion/Build Belonging:</a:t>
            </a:r>
            <a:r>
              <a:rPr lang="en-US" sz="3100" dirty="0" smtClean="0"/>
              <a:t> </a:t>
            </a:r>
          </a:p>
          <a:p>
            <a:pPr lvl="1"/>
            <a:r>
              <a:rPr lang="en-US" sz="3100" dirty="0" smtClean="0"/>
              <a:t>Shared </a:t>
            </a:r>
            <a:r>
              <a:rPr lang="en-US" sz="3100" dirty="0"/>
              <a:t>values and </a:t>
            </a:r>
            <a:r>
              <a:rPr lang="en-US" sz="3100" dirty="0" smtClean="0"/>
              <a:t>standards;</a:t>
            </a:r>
          </a:p>
          <a:p>
            <a:pPr lvl="1"/>
            <a:r>
              <a:rPr lang="en-US" sz="3100" dirty="0" smtClean="0"/>
              <a:t>Many </a:t>
            </a:r>
            <a:r>
              <a:rPr lang="en-US" sz="3100" dirty="0"/>
              <a:t>lines of </a:t>
            </a:r>
            <a:r>
              <a:rPr lang="en-US" sz="3100" dirty="0" smtClean="0"/>
              <a:t>sight results in diversity </a:t>
            </a:r>
            <a:r>
              <a:rPr lang="en-US" sz="3100" dirty="0"/>
              <a:t>of </a:t>
            </a:r>
            <a:r>
              <a:rPr lang="en-US" sz="3100" dirty="0" smtClean="0"/>
              <a:t>thought; </a:t>
            </a:r>
          </a:p>
          <a:p>
            <a:pPr lvl="1"/>
            <a:r>
              <a:rPr lang="en-US" sz="3100" dirty="0" smtClean="0"/>
              <a:t>Stronger </a:t>
            </a:r>
            <a:r>
              <a:rPr lang="en-US" sz="3100" dirty="0"/>
              <a:t>together (</a:t>
            </a:r>
            <a:r>
              <a:rPr lang="en-US" sz="3100" dirty="0" smtClean="0"/>
              <a:t>individual </a:t>
            </a:r>
            <a:r>
              <a:rPr lang="en-US" sz="3100" dirty="0"/>
              <a:t>stick versus </a:t>
            </a:r>
            <a:r>
              <a:rPr lang="en-US" sz="3100" dirty="0" smtClean="0"/>
              <a:t>bundle). </a:t>
            </a:r>
          </a:p>
          <a:p>
            <a:r>
              <a:rPr lang="en-US" sz="3100" dirty="0" smtClean="0">
                <a:solidFill>
                  <a:srgbClr val="FF0000"/>
                </a:solidFill>
              </a:rPr>
              <a:t>Ownership: </a:t>
            </a:r>
          </a:p>
          <a:p>
            <a:pPr lvl="1"/>
            <a:r>
              <a:rPr lang="en-US" sz="3100" dirty="0" smtClean="0"/>
              <a:t>Know and own your ROLE – play to your strengths;</a:t>
            </a:r>
          </a:p>
          <a:p>
            <a:pPr lvl="1"/>
            <a:r>
              <a:rPr lang="en-US" sz="3100" dirty="0" smtClean="0"/>
              <a:t>Focused on team </a:t>
            </a:r>
            <a:r>
              <a:rPr lang="en-US" sz="3100" dirty="0"/>
              <a:t>performance </a:t>
            </a:r>
            <a:r>
              <a:rPr lang="en-US" sz="3100" dirty="0" smtClean="0"/>
              <a:t>norms (</a:t>
            </a:r>
            <a:r>
              <a:rPr lang="en-US" sz="3100" dirty="0"/>
              <a:t>make a contract</a:t>
            </a:r>
            <a:r>
              <a:rPr lang="en-US" sz="3100" dirty="0" smtClean="0"/>
              <a:t>). </a:t>
            </a:r>
          </a:p>
          <a:p>
            <a:r>
              <a:rPr lang="en-US" sz="3100" dirty="0" smtClean="0">
                <a:solidFill>
                  <a:srgbClr val="FF0000"/>
                </a:solidFill>
              </a:rPr>
              <a:t>Selflessness/Build belonging:</a:t>
            </a:r>
            <a:r>
              <a:rPr lang="en-US" sz="3100" dirty="0" smtClean="0"/>
              <a:t> </a:t>
            </a:r>
          </a:p>
          <a:p>
            <a:pPr lvl="1"/>
            <a:r>
              <a:rPr lang="en-US" sz="3100" dirty="0" smtClean="0"/>
              <a:t>Dedicated </a:t>
            </a:r>
            <a:r>
              <a:rPr lang="en-US" sz="3100" dirty="0"/>
              <a:t>to Team success</a:t>
            </a:r>
            <a:r>
              <a:rPr lang="en-US" sz="3100" dirty="0" smtClean="0"/>
              <a:t>; </a:t>
            </a:r>
          </a:p>
          <a:p>
            <a:pPr lvl="1"/>
            <a:r>
              <a:rPr lang="en-US" sz="3100" dirty="0" smtClean="0"/>
              <a:t>The </a:t>
            </a:r>
            <a:r>
              <a:rPr lang="en-US" sz="3100" dirty="0"/>
              <a:t>best </a:t>
            </a:r>
            <a:r>
              <a:rPr lang="en-US" sz="3100" dirty="0" smtClean="0"/>
              <a:t>Team </a:t>
            </a:r>
            <a:r>
              <a:rPr lang="en-US" sz="3100" dirty="0"/>
              <a:t>members anticipate the needs of one another; </a:t>
            </a:r>
            <a:endParaRPr lang="en-US" sz="3100" dirty="0" smtClean="0"/>
          </a:p>
          <a:p>
            <a:pPr lvl="1"/>
            <a:r>
              <a:rPr lang="en-US" sz="3100" dirty="0" smtClean="0"/>
              <a:t>Continually communicate the Why. </a:t>
            </a:r>
          </a:p>
          <a:p>
            <a:r>
              <a:rPr lang="en-US" sz="3100" dirty="0">
                <a:solidFill>
                  <a:srgbClr val="FF0000"/>
                </a:solidFill>
              </a:rPr>
              <a:t>Trust: </a:t>
            </a:r>
            <a:endParaRPr lang="en-US" sz="3100" dirty="0" smtClean="0">
              <a:solidFill>
                <a:srgbClr val="FF0000"/>
              </a:solidFill>
            </a:endParaRPr>
          </a:p>
          <a:p>
            <a:pPr lvl="1"/>
            <a:r>
              <a:rPr lang="en-US" sz="3100" dirty="0" smtClean="0"/>
              <a:t>Count </a:t>
            </a:r>
            <a:r>
              <a:rPr lang="en-US" sz="3100" dirty="0"/>
              <a:t>on each other when it counts (DWYSYWD</a:t>
            </a:r>
            <a:r>
              <a:rPr lang="en-US" sz="3100" dirty="0" smtClean="0"/>
              <a:t>); </a:t>
            </a:r>
          </a:p>
          <a:p>
            <a:pPr lvl="1"/>
            <a:r>
              <a:rPr lang="en-US" sz="3100" dirty="0" smtClean="0"/>
              <a:t>High </a:t>
            </a:r>
            <a:r>
              <a:rPr lang="en-US" sz="3100" dirty="0"/>
              <a:t>integrity </a:t>
            </a:r>
            <a:r>
              <a:rPr lang="en-US" sz="3100" dirty="0" smtClean="0"/>
              <a:t>always.</a:t>
            </a:r>
          </a:p>
          <a:p>
            <a:endParaRPr lang="en-US" dirty="0"/>
          </a:p>
          <a:p>
            <a:r>
              <a:rPr lang="en-US" dirty="0" smtClean="0"/>
              <a:t>Coach</a:t>
            </a:r>
            <a:r>
              <a:rPr lang="en-US" dirty="0"/>
              <a:t>: Building </a:t>
            </a:r>
            <a:r>
              <a:rPr lang="en-US" dirty="0" smtClean="0"/>
              <a:t>TEAM Culture by helping them perform a ‘Work </a:t>
            </a:r>
            <a:r>
              <a:rPr lang="en-US" dirty="0"/>
              <a:t>with </a:t>
            </a:r>
            <a:r>
              <a:rPr lang="en-US" dirty="0" smtClean="0"/>
              <a:t>Excellence’ approach.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35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Teamwork time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207246" y="1308847"/>
            <a:ext cx="9377405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Build on the “From many to One” theme.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136" y="2137009"/>
            <a:ext cx="6144402" cy="341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3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Many to ONE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545106" y="3173506"/>
            <a:ext cx="2214282" cy="144331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693479056"/>
              </p:ext>
            </p:extLst>
          </p:nvPr>
        </p:nvGraphicFramePr>
        <p:xfrm>
          <a:off x="1960281" y="1425389"/>
          <a:ext cx="8133977" cy="5432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4988" y="2829703"/>
            <a:ext cx="1651466" cy="10654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7246" y="1531799"/>
            <a:ext cx="1713630" cy="11403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2620" y="2770452"/>
            <a:ext cx="1779181" cy="11839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4933" y="4141695"/>
            <a:ext cx="1316886" cy="137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5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166" y="439220"/>
            <a:ext cx="10853353" cy="14319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Added Insight: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Draw upon the Power of Teams in Two, Three, Six or more… </a:t>
            </a:r>
            <a:r>
              <a:rPr lang="en-US" dirty="0" smtClean="0"/>
              <a:t>, Six, 37.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684" y="2155522"/>
            <a:ext cx="10515600" cy="4801090"/>
          </a:xfrm>
        </p:spPr>
        <p:txBody>
          <a:bodyPr/>
          <a:lstStyle/>
          <a:p>
            <a:r>
              <a:rPr lang="en-US" dirty="0" smtClean="0"/>
              <a:t>Stapleton and White</a:t>
            </a:r>
          </a:p>
          <a:p>
            <a:r>
              <a:rPr lang="en-US" dirty="0" smtClean="0"/>
              <a:t>Ellis, Clarke and Henderson</a:t>
            </a:r>
          </a:p>
          <a:p>
            <a:r>
              <a:rPr lang="en-US" dirty="0" smtClean="0"/>
              <a:t>Park, Savard, Esposito, </a:t>
            </a:r>
            <a:r>
              <a:rPr lang="en-US" dirty="0" err="1" smtClean="0"/>
              <a:t>Cournoyer</a:t>
            </a:r>
            <a:r>
              <a:rPr lang="en-US" dirty="0" smtClean="0"/>
              <a:t>, Hull, and Dryden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84" y="3764177"/>
            <a:ext cx="4855347" cy="22511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604" y="3764177"/>
            <a:ext cx="3640095" cy="23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5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43" y="307182"/>
            <a:ext cx="10058400" cy="5982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Overcoming Adversity: Can-Do Attitude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953" y="2298957"/>
            <a:ext cx="11457776" cy="4801090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Grit</a:t>
            </a:r>
            <a:r>
              <a:rPr lang="en-US" sz="4000" dirty="0">
                <a:solidFill>
                  <a:srgbClr val="FF0000"/>
                </a:solidFill>
              </a:rPr>
              <a:t>: </a:t>
            </a:r>
            <a:r>
              <a:rPr lang="en-US" sz="4000" dirty="0"/>
              <a:t>Everyone has a bad day; Get up; </a:t>
            </a:r>
            <a:r>
              <a:rPr lang="en-US" sz="4000" dirty="0" err="1"/>
              <a:t>Surgite</a:t>
            </a:r>
            <a:r>
              <a:rPr lang="en-US" sz="4000" dirty="0"/>
              <a:t>. </a:t>
            </a:r>
            <a:endParaRPr lang="en-US" sz="4000" dirty="0" smtClean="0"/>
          </a:p>
          <a:p>
            <a:r>
              <a:rPr lang="en-US" sz="4000" dirty="0">
                <a:solidFill>
                  <a:srgbClr val="FF0000"/>
                </a:solidFill>
              </a:rPr>
              <a:t>Perseverance</a:t>
            </a:r>
            <a:r>
              <a:rPr lang="en-US" sz="4000" dirty="0" smtClean="0">
                <a:solidFill>
                  <a:srgbClr val="FF0000"/>
                </a:solidFill>
              </a:rPr>
              <a:t>: </a:t>
            </a:r>
            <a:r>
              <a:rPr lang="en-US" sz="4000" dirty="0" smtClean="0"/>
              <a:t>Scoreboard </a:t>
            </a:r>
            <a:r>
              <a:rPr lang="en-US" sz="4000" dirty="0"/>
              <a:t>– adjust when we know where we stand (results driven).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Passion</a:t>
            </a:r>
            <a:r>
              <a:rPr lang="en-US" sz="4000" dirty="0">
                <a:solidFill>
                  <a:srgbClr val="FF0000"/>
                </a:solidFill>
              </a:rPr>
              <a:t>:</a:t>
            </a:r>
            <a:r>
              <a:rPr lang="en-US" sz="4000" dirty="0"/>
              <a:t> </a:t>
            </a:r>
            <a:r>
              <a:rPr lang="en-US" sz="4000" dirty="0" smtClean="0"/>
              <a:t>Self-talk; Team Talk </a:t>
            </a:r>
            <a:r>
              <a:rPr lang="en-US" sz="4000" dirty="0"/>
              <a:t>– build each other up</a:t>
            </a:r>
            <a:r>
              <a:rPr lang="en-US" sz="4000" dirty="0" smtClean="0"/>
              <a:t>. </a:t>
            </a:r>
          </a:p>
          <a:p>
            <a:endParaRPr lang="en-US" sz="4000" dirty="0" smtClean="0"/>
          </a:p>
          <a:p>
            <a:r>
              <a:rPr lang="en-US" dirty="0" smtClean="0"/>
              <a:t>Coach: External support and encouragement.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5623" y="-128230"/>
            <a:ext cx="1799418" cy="23154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2248" y="5097101"/>
            <a:ext cx="320318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Time for an EE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6547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Teamwork time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983129" y="1057230"/>
            <a:ext cx="9377405" cy="52315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Build on the “Overcoming Adversity – </a:t>
            </a:r>
            <a:r>
              <a:rPr lang="en-US" dirty="0" err="1" smtClean="0"/>
              <a:t>Can-DO</a:t>
            </a:r>
            <a:r>
              <a:rPr lang="en-US" dirty="0" smtClean="0"/>
              <a:t>” Theme. </a:t>
            </a:r>
          </a:p>
          <a:p>
            <a:r>
              <a:rPr lang="en-US" dirty="0" smtClean="0"/>
              <a:t>10 </a:t>
            </a:r>
            <a:r>
              <a:rPr lang="en-US" dirty="0"/>
              <a:t>different NHL </a:t>
            </a:r>
            <a:r>
              <a:rPr lang="en-US" dirty="0" smtClean="0"/>
              <a:t>cultures – fractured group</a:t>
            </a:r>
          </a:p>
          <a:p>
            <a:r>
              <a:rPr lang="en-US" dirty="0" smtClean="0"/>
              <a:t>Underprepared physically nor emotionally – friendly series</a:t>
            </a:r>
          </a:p>
          <a:p>
            <a:r>
              <a:rPr lang="en-US" dirty="0" smtClean="0"/>
              <a:t>Poor scouting reports</a:t>
            </a:r>
          </a:p>
          <a:p>
            <a:r>
              <a:rPr lang="en-US" dirty="0" smtClean="0"/>
              <a:t>Different game – stick work, ice surface</a:t>
            </a:r>
          </a:p>
          <a:p>
            <a:r>
              <a:rPr lang="en-US" dirty="0" smtClean="0"/>
              <a:t>Injuries</a:t>
            </a:r>
          </a:p>
          <a:p>
            <a:r>
              <a:rPr lang="en-US" dirty="0" smtClean="0"/>
              <a:t>Booed on home ice; Ambassador name calling</a:t>
            </a:r>
          </a:p>
          <a:p>
            <a:r>
              <a:rPr lang="en-US" dirty="0"/>
              <a:t>Desertion – Strangers in a Strange land </a:t>
            </a:r>
          </a:p>
          <a:p>
            <a:r>
              <a:rPr lang="en-US" dirty="0" smtClean="0"/>
              <a:t>Officiating </a:t>
            </a:r>
            <a:r>
              <a:rPr lang="en-US" dirty="0"/>
              <a:t>– two referees (i.e. 31 versus 4)</a:t>
            </a:r>
          </a:p>
          <a:p>
            <a:r>
              <a:rPr lang="en-US" dirty="0" smtClean="0"/>
              <a:t>Stolen food, early morning phone calls, bugged rooms</a:t>
            </a:r>
          </a:p>
          <a:p>
            <a:r>
              <a:rPr lang="en-US" dirty="0" smtClean="0"/>
              <a:t>Broken promises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678" y="5543550"/>
            <a:ext cx="34861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0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28-8 Teammates: Playing to Win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141" y="1287738"/>
            <a:ext cx="8888506" cy="58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40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28-8 Teammates: Playing to Win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012" y="1295976"/>
            <a:ext cx="11102788" cy="48010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Fixed on the Goal (3 Priorities): </a:t>
            </a:r>
          </a:p>
          <a:p>
            <a:pPr marL="0" indent="0">
              <a:buNone/>
            </a:pPr>
            <a:r>
              <a:rPr lang="en-US" sz="3600" dirty="0" smtClean="0"/>
              <a:t>Design your own Summit Series Challenge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751" y="2757793"/>
            <a:ext cx="6135273" cy="4100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689" y="2757792"/>
            <a:ext cx="6150311" cy="41002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66767" r="40321" b="8046"/>
          <a:stretch/>
        </p:blipFill>
        <p:spPr>
          <a:xfrm>
            <a:off x="3961078" y="5684109"/>
            <a:ext cx="4164887" cy="98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56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387378" y="74599"/>
            <a:ext cx="10855854" cy="7969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ＭＳ Ｐゴシック" charset="0"/>
              </a:rPr>
              <a:t>Agenda: Timeline</a:t>
            </a:r>
            <a:endParaRPr lang="en-US" dirty="0">
              <a:ea typeface="ＭＳ Ｐゴシック" charset="0"/>
            </a:endParaRPr>
          </a:p>
        </p:txBody>
      </p:sp>
      <p:sp>
        <p:nvSpPr>
          <p:cNvPr id="48" name="Text Box 6"/>
          <p:cNvSpPr txBox="1">
            <a:spLocks noChangeArrowheads="1"/>
          </p:cNvSpPr>
          <p:nvPr/>
        </p:nvSpPr>
        <p:spPr bwMode="auto">
          <a:xfrm>
            <a:off x="3474041" y="2713707"/>
            <a:ext cx="151529" cy="5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000" tIns="39000" rIns="75000" bIns="39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598994" eaLnBrk="1" hangingPunct="1">
              <a:lnSpc>
                <a:spcPct val="90000"/>
              </a:lnSpc>
              <a:buSzPct val="100000"/>
              <a:defRPr/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  <a:p>
            <a:pPr defTabSz="598994" eaLnBrk="1" hangingPunct="1">
              <a:lnSpc>
                <a:spcPct val="90000"/>
              </a:lnSpc>
              <a:buSzPct val="100000"/>
              <a:defRPr/>
            </a:pPr>
            <a:endParaRPr lang="en-US" sz="1333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49" name="Text Box 8"/>
          <p:cNvSpPr txBox="1">
            <a:spLocks noChangeArrowheads="1"/>
          </p:cNvSpPr>
          <p:nvPr/>
        </p:nvSpPr>
        <p:spPr bwMode="auto">
          <a:xfrm>
            <a:off x="6395786" y="3739112"/>
            <a:ext cx="3870432" cy="46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000" tIns="39000" rIns="75000" bIns="39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598994" eaLnBrk="1" hangingPunct="1">
              <a:lnSpc>
                <a:spcPct val="90000"/>
              </a:lnSpc>
              <a:buSzPct val="100000"/>
              <a:defRPr/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rPr>
              <a:t>Climbing Mount Everest</a:t>
            </a:r>
            <a:endParaRPr lang="en-US" sz="1333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50" name="Text Box 10"/>
          <p:cNvSpPr txBox="1">
            <a:spLocks noChangeArrowheads="1"/>
          </p:cNvSpPr>
          <p:nvPr/>
        </p:nvSpPr>
        <p:spPr bwMode="auto">
          <a:xfrm>
            <a:off x="3151144" y="3798334"/>
            <a:ext cx="2651636" cy="46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000" tIns="39000" rIns="75000" bIns="39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598994" eaLnBrk="1" hangingPunct="1">
              <a:lnSpc>
                <a:spcPct val="90000"/>
              </a:lnSpc>
              <a:buSzPct val="100000"/>
              <a:defRPr/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rPr>
              <a:t>Team 72 Canada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52" name="Text Box 14"/>
          <p:cNvSpPr txBox="1">
            <a:spLocks noChangeArrowheads="1"/>
          </p:cNvSpPr>
          <p:nvPr/>
        </p:nvSpPr>
        <p:spPr bwMode="auto">
          <a:xfrm>
            <a:off x="10032092" y="2750608"/>
            <a:ext cx="1300818" cy="6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000" tIns="39000" rIns="75000" bIns="39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598994" eaLnBrk="1" hangingPunct="1">
              <a:lnSpc>
                <a:spcPct val="90000"/>
              </a:lnSpc>
              <a:buSzPct val="100000"/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rPr>
              <a:t>Debrief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  <a:p>
            <a:pPr defTabSz="598994" eaLnBrk="1" hangingPunct="1">
              <a:lnSpc>
                <a:spcPct val="90000"/>
              </a:lnSpc>
              <a:buSzPct val="100000"/>
              <a:defRPr/>
            </a:pPr>
            <a:endParaRPr lang="en-US" sz="1333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57" name="Rectangle 27"/>
          <p:cNvSpPr>
            <a:spLocks noChangeArrowheads="1"/>
          </p:cNvSpPr>
          <p:nvPr/>
        </p:nvSpPr>
        <p:spPr bwMode="auto">
          <a:xfrm>
            <a:off x="743479" y="3321229"/>
            <a:ext cx="804351" cy="277813"/>
          </a:xfrm>
          <a:prstGeom prst="rect">
            <a:avLst/>
          </a:prstGeom>
          <a:solidFill>
            <a:srgbClr val="BDBDBD"/>
          </a:solidFill>
          <a:ln w="9525">
            <a:solidFill>
              <a:srgbClr val="BDBDBD"/>
            </a:solidFill>
            <a:round/>
            <a:headEnd/>
            <a:tailEnd/>
          </a:ln>
        </p:spPr>
        <p:txBody>
          <a:bodyPr/>
          <a:lstStyle>
            <a:lvl1pPr defTabSz="1306513" eaLnBrk="0" hangingPunct="0"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1306513" eaLnBrk="0" hangingPunct="0"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1306513" eaLnBrk="0" hangingPunct="0"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1306513" eaLnBrk="0" hangingPunct="0"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1306513" eaLnBrk="0" hangingPunct="0"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2083">
              <a:solidFill>
                <a:schemeClr val="tx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29"/>
          <p:cNvSpPr>
            <a:spLocks noChangeArrowheads="1"/>
          </p:cNvSpPr>
          <p:nvPr/>
        </p:nvSpPr>
        <p:spPr bwMode="auto">
          <a:xfrm>
            <a:off x="1547830" y="3321229"/>
            <a:ext cx="3713094" cy="277813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txBody>
          <a:bodyPr/>
          <a:lstStyle>
            <a:lvl1pPr defTabSz="1306513" eaLnBrk="0" hangingPunct="0"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1306513" eaLnBrk="0" hangingPunct="0"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1306513" eaLnBrk="0" hangingPunct="0"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1306513" eaLnBrk="0" hangingPunct="0"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1306513" eaLnBrk="0" hangingPunct="0"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2083">
              <a:solidFill>
                <a:schemeClr val="tx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34"/>
          <p:cNvSpPr>
            <a:spLocks noChangeArrowheads="1"/>
          </p:cNvSpPr>
          <p:nvPr/>
        </p:nvSpPr>
        <p:spPr bwMode="auto">
          <a:xfrm>
            <a:off x="5279211" y="3321229"/>
            <a:ext cx="1072188" cy="277813"/>
          </a:xfrm>
          <a:prstGeom prst="rect">
            <a:avLst/>
          </a:prstGeom>
          <a:solidFill>
            <a:srgbClr val="BDBDBD"/>
          </a:solidFill>
          <a:ln w="9525">
            <a:solidFill>
              <a:srgbClr val="BDBDBD"/>
            </a:solidFill>
            <a:round/>
            <a:headEnd/>
            <a:tailEnd/>
          </a:ln>
        </p:spPr>
        <p:txBody>
          <a:bodyPr/>
          <a:lstStyle>
            <a:lvl1pPr defTabSz="1306513" eaLnBrk="0" hangingPunct="0"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1306513" eaLnBrk="0" hangingPunct="0"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1306513" eaLnBrk="0" hangingPunct="0"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1306513" eaLnBrk="0" hangingPunct="0"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1306513" eaLnBrk="0" hangingPunct="0"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2083">
              <a:solidFill>
                <a:schemeClr val="tx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36"/>
          <p:cNvSpPr>
            <a:spLocks noChangeArrowheads="1"/>
          </p:cNvSpPr>
          <p:nvPr/>
        </p:nvSpPr>
        <p:spPr bwMode="auto">
          <a:xfrm>
            <a:off x="6369686" y="3321229"/>
            <a:ext cx="3878245" cy="277813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txBody>
          <a:bodyPr/>
          <a:lstStyle>
            <a:lvl1pPr defTabSz="1306513" eaLnBrk="0" hangingPunct="0"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1306513" eaLnBrk="0" hangingPunct="0"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1306513" eaLnBrk="0" hangingPunct="0"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1306513" eaLnBrk="0" hangingPunct="0"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1306513" eaLnBrk="0" hangingPunct="0"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2083">
              <a:solidFill>
                <a:schemeClr val="tx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40"/>
          <p:cNvSpPr>
            <a:spLocks noChangeArrowheads="1"/>
          </p:cNvSpPr>
          <p:nvPr/>
        </p:nvSpPr>
        <p:spPr bwMode="auto">
          <a:xfrm>
            <a:off x="10266218" y="3314013"/>
            <a:ext cx="977014" cy="285029"/>
          </a:xfrm>
          <a:prstGeom prst="rect">
            <a:avLst/>
          </a:prstGeom>
          <a:solidFill>
            <a:srgbClr val="BDBDBD"/>
          </a:solidFill>
          <a:ln w="9525">
            <a:solidFill>
              <a:srgbClr val="BDBDBD"/>
            </a:solidFill>
            <a:round/>
            <a:headEnd/>
            <a:tailEnd/>
          </a:ln>
        </p:spPr>
        <p:txBody>
          <a:bodyPr/>
          <a:lstStyle>
            <a:lvl1pPr defTabSz="1306513" eaLnBrk="0" hangingPunct="0"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1306513" eaLnBrk="0" hangingPunct="0"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1306513" eaLnBrk="0" hangingPunct="0"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1306513" eaLnBrk="0" hangingPunct="0"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1306513" eaLnBrk="0" hangingPunct="0"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2083">
              <a:solidFill>
                <a:schemeClr val="tx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495770" y="2703912"/>
            <a:ext cx="2152013" cy="6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000" tIns="39000" rIns="75000" bIns="39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598994" eaLnBrk="1" hangingPunct="1">
              <a:lnSpc>
                <a:spcPct val="90000"/>
              </a:lnSpc>
              <a:buSzPct val="100000"/>
              <a:defRPr/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rPr>
              <a:t>Introduction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rPr>
              <a:t> </a:t>
            </a:r>
            <a:r>
              <a:rPr lang="en-US" sz="1333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rPr>
              <a:t/>
            </a:r>
            <a:br>
              <a:rPr lang="en-US" sz="1333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rPr>
            </a:br>
            <a:endParaRPr lang="en-US" sz="1333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5254162" y="2750608"/>
            <a:ext cx="1097237" cy="46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000" tIns="39000" rIns="75000" bIns="39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598994" eaLnBrk="1" hangingPunct="1">
              <a:lnSpc>
                <a:spcPct val="90000"/>
              </a:lnSpc>
              <a:buSzPct val="100000"/>
              <a:defRPr/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rPr>
              <a:t>Lunch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157" y="1033809"/>
            <a:ext cx="2664541" cy="1659851"/>
          </a:xfrm>
          <a:prstGeom prst="rect">
            <a:avLst/>
          </a:prstGeom>
        </p:spPr>
      </p:pic>
      <p:pic>
        <p:nvPicPr>
          <p:cNvPr id="33" name="Picture 2" descr="https://upload.wikimedia.org/wikipedia/commons/d/d1/Mount_Everest_as_seen_from_Drukair2_PLW_edit.jpg">
            <a:extLst>
              <a:ext uri="{FF2B5EF4-FFF2-40B4-BE49-F238E27FC236}">
                <a16:creationId xmlns="" xmlns:a16="http://schemas.microsoft.com/office/drawing/2014/main" id="{035F46FC-E9F9-4BA3-9E8A-44DE210AA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" r="3007"/>
          <a:stretch/>
        </p:blipFill>
        <p:spPr bwMode="auto">
          <a:xfrm>
            <a:off x="1927123" y="1068190"/>
            <a:ext cx="2674374" cy="16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team 72 cana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"/>
          <a:stretch/>
        </p:blipFill>
        <p:spPr bwMode="auto">
          <a:xfrm>
            <a:off x="1307689" y="4854180"/>
            <a:ext cx="1993555" cy="163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Image result for team 72 ca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9088" t="11379" r="6020"/>
          <a:stretch/>
        </p:blipFill>
        <p:spPr>
          <a:xfrm>
            <a:off x="5132439" y="4854180"/>
            <a:ext cx="2094272" cy="16375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6822" y="4602094"/>
            <a:ext cx="1947179" cy="19851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4157" y="3770004"/>
            <a:ext cx="1530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Research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543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Lunch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650" y="1411933"/>
            <a:ext cx="4552699" cy="455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8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Mt. </a:t>
            </a:r>
            <a:r>
              <a:rPr lang="en-US" dirty="0"/>
              <a:t>Everest / </a:t>
            </a:r>
            <a:r>
              <a:rPr lang="en-US" dirty="0" err="1"/>
              <a:t>Sagarmatha</a:t>
            </a:r>
            <a:r>
              <a:rPr lang="en-US" b="1" dirty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665" y="1134208"/>
            <a:ext cx="9340413" cy="524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1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199" y="88428"/>
            <a:ext cx="10515600" cy="1062836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How to </a:t>
            </a:r>
            <a:r>
              <a:rPr lang="en-CA" dirty="0" smtClean="0">
                <a:solidFill>
                  <a:schemeClr val="bg1"/>
                </a:solidFill>
              </a:rPr>
              <a:t>Access the Simulation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1341" t="12015" r="13290" b="22019"/>
          <a:stretch/>
        </p:blipFill>
        <p:spPr>
          <a:xfrm>
            <a:off x="644855" y="2667400"/>
            <a:ext cx="3126279" cy="39237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3"/>
          </p:nvPr>
        </p:nvPicPr>
        <p:blipFill rotWithShape="1">
          <a:blip r:embed="rId3"/>
          <a:srcRect l="34740" t="19821" r="34516" b="19893"/>
          <a:stretch/>
        </p:blipFill>
        <p:spPr>
          <a:xfrm>
            <a:off x="8415876" y="2669382"/>
            <a:ext cx="2999957" cy="3921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2"/>
          </p:nvPr>
        </p:nvPicPr>
        <p:blipFill rotWithShape="1">
          <a:blip r:embed="rId4"/>
          <a:srcRect l="20118" t="6051" r="33893"/>
          <a:stretch/>
        </p:blipFill>
        <p:spPr>
          <a:xfrm>
            <a:off x="4599685" y="2667401"/>
            <a:ext cx="2934573" cy="39237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65647" y="1250175"/>
            <a:ext cx="3484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CA" dirty="0" smtClean="0"/>
              <a:t>Copy and paste the e-mailed </a:t>
            </a:r>
            <a:r>
              <a:rPr lang="en-CA" dirty="0" err="1" smtClean="0"/>
              <a:t>coursepack</a:t>
            </a:r>
            <a:r>
              <a:rPr lang="en-CA" dirty="0" smtClean="0"/>
              <a:t> link using a </a:t>
            </a:r>
            <a:r>
              <a:rPr lang="en-CA" b="1" i="1" dirty="0" smtClean="0"/>
              <a:t>Chrome</a:t>
            </a:r>
            <a:r>
              <a:rPr lang="en-CA" dirty="0" smtClean="0"/>
              <a:t> or </a:t>
            </a:r>
            <a:r>
              <a:rPr lang="en-CA" i="1" dirty="0" smtClean="0"/>
              <a:t>Safari</a:t>
            </a:r>
            <a:r>
              <a:rPr lang="en-CA" dirty="0" smtClean="0"/>
              <a:t> browser.</a:t>
            </a:r>
          </a:p>
          <a:p>
            <a:pPr marL="342900" indent="-342900">
              <a:buAutoNum type="arabicParenR"/>
            </a:pPr>
            <a:r>
              <a:rPr lang="en-CA" dirty="0" smtClean="0"/>
              <a:t>Click on </a:t>
            </a:r>
            <a:r>
              <a:rPr lang="en-CA" b="1" i="1" dirty="0" smtClean="0"/>
              <a:t>Register</a:t>
            </a:r>
            <a:endParaRPr lang="en-CA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4428073" y="1250175"/>
            <a:ext cx="32178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CA" dirty="0" smtClean="0"/>
              <a:t>Program Length:        </a:t>
            </a:r>
            <a:r>
              <a:rPr lang="en-CA" b="1" dirty="0" smtClean="0"/>
              <a:t>Part-time</a:t>
            </a:r>
          </a:p>
          <a:p>
            <a:pPr marL="342900" indent="-342900">
              <a:buAutoNum type="arabicParenR"/>
            </a:pPr>
            <a:r>
              <a:rPr lang="en-CA" dirty="0" smtClean="0"/>
              <a:t>Expected Graduation: </a:t>
            </a:r>
            <a:r>
              <a:rPr lang="en-CA" b="1" dirty="0" smtClean="0"/>
              <a:t>April 2019</a:t>
            </a:r>
          </a:p>
          <a:p>
            <a:pPr marL="342900" indent="-342900">
              <a:buAutoNum type="arabicParenR"/>
            </a:pPr>
            <a:endParaRPr lang="en-CA" dirty="0"/>
          </a:p>
        </p:txBody>
      </p:sp>
      <p:sp>
        <p:nvSpPr>
          <p:cNvPr id="16" name="TextBox 15"/>
          <p:cNvSpPr txBox="1"/>
          <p:nvPr/>
        </p:nvSpPr>
        <p:spPr>
          <a:xfrm>
            <a:off x="8302875" y="1250175"/>
            <a:ext cx="3217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CA" dirty="0" smtClean="0"/>
              <a:t>Sign in using your credentials</a:t>
            </a:r>
          </a:p>
          <a:p>
            <a:pPr marL="342900" indent="-342900">
              <a:buAutoNum type="arabicParenR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8694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287738"/>
            <a:ext cx="4575629" cy="48010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sz="3200" dirty="0" smtClean="0"/>
              <a:t>Information privately held by individual team members, rather than shared by all, is often ignored or downplayed in team decisions to the detriment of team performance.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 smtClean="0"/>
              <a:t>True or False?</a:t>
            </a:r>
          </a:p>
          <a:p>
            <a:pPr marL="0" indent="0">
              <a:buNone/>
            </a:pPr>
            <a:r>
              <a:rPr lang="en-CA" dirty="0" smtClean="0"/>
              <a:t>Why / Why not?</a:t>
            </a:r>
          </a:p>
          <a:p>
            <a:endParaRPr lang="en-CA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 Your Experience of Teamwork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</a:extLst>
          </a:blip>
          <a:srcRect t="10786"/>
          <a:stretch/>
        </p:blipFill>
        <p:spPr>
          <a:xfrm>
            <a:off x="0" y="92333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" y="4996204"/>
            <a:ext cx="109028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b="1" dirty="0" smtClean="0">
                <a:solidFill>
                  <a:schemeClr val="bg1"/>
                </a:solidFill>
              </a:rPr>
              <a:t>Information </a:t>
            </a:r>
            <a:r>
              <a:rPr lang="en-CA" sz="3200" b="1" dirty="0">
                <a:solidFill>
                  <a:schemeClr val="bg1"/>
                </a:solidFill>
              </a:rPr>
              <a:t>privately held by individual team members, rather than shared by all, is often ignored or downplayed in team decisions to the detriment of team performance.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567" y="924025"/>
            <a:ext cx="40985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ln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True or </a:t>
            </a:r>
            <a:r>
              <a:rPr lang="en-CA" sz="4400" b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False…</a:t>
            </a:r>
            <a:endParaRPr lang="en-CA" sz="4400" b="1" dirty="0"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948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287738"/>
            <a:ext cx="5448300" cy="48010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dirty="0" smtClean="0"/>
              <a:t>Sim focus</a:t>
            </a:r>
          </a:p>
          <a:p>
            <a:r>
              <a:rPr lang="en-CA" sz="2000" dirty="0" smtClean="0"/>
              <a:t>Challenging </a:t>
            </a:r>
            <a:r>
              <a:rPr lang="en-CA" sz="2000" dirty="0"/>
              <a:t>expedition towards Mount Everest</a:t>
            </a:r>
          </a:p>
          <a:p>
            <a:r>
              <a:rPr lang="en-CA" sz="2000" dirty="0"/>
              <a:t>Series of critical decisions about timing and execution of climbing along to successive camps as you ascent</a:t>
            </a:r>
          </a:p>
          <a:p>
            <a:r>
              <a:rPr lang="en-CA" sz="2000" dirty="0" smtClean="0"/>
              <a:t>6-day </a:t>
            </a:r>
            <a:r>
              <a:rPr lang="en-CA" sz="2000" dirty="0"/>
              <a:t>ascent to summit of mount </a:t>
            </a:r>
            <a:r>
              <a:rPr lang="en-CA" sz="2000" dirty="0" smtClean="0"/>
              <a:t>Everest – there is one buffer round</a:t>
            </a:r>
            <a:endParaRPr lang="en-CA" sz="2000" dirty="0"/>
          </a:p>
          <a:p>
            <a:r>
              <a:rPr lang="en-CA" sz="2000" dirty="0" smtClean="0"/>
              <a:t>Discrete challenges – may require calculation, analysis …</a:t>
            </a:r>
          </a:p>
          <a:p>
            <a:r>
              <a:rPr lang="en-US" sz="2000" dirty="0" smtClean="0"/>
              <a:t>Do </a:t>
            </a:r>
            <a:r>
              <a:rPr lang="en-US" sz="2000" dirty="0"/>
              <a:t>not disengage if you are </a:t>
            </a:r>
            <a:r>
              <a:rPr lang="en-US" sz="2000" dirty="0" smtClean="0"/>
              <a:t>rescued – your team will still need your input </a:t>
            </a:r>
          </a:p>
          <a:p>
            <a:r>
              <a:rPr lang="en-US" sz="2000" dirty="0" smtClean="0"/>
              <a:t>Five </a:t>
            </a:r>
            <a:r>
              <a:rPr lang="en-US" sz="2000" dirty="0"/>
              <a:t>roles </a:t>
            </a:r>
            <a:r>
              <a:rPr lang="en-US" sz="2000" dirty="0" smtClean="0"/>
              <a:t>in teams of 5 or 6 – critically analyze role &amp; situational info</a:t>
            </a:r>
            <a:endParaRPr lang="en-CA" sz="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Everest </a:t>
            </a:r>
            <a:r>
              <a:rPr lang="en-US" dirty="0" smtClean="0"/>
              <a:t>Leadership &amp; Team Simulation</a:t>
            </a:r>
            <a:endParaRPr lang="en-CA" dirty="0"/>
          </a:p>
        </p:txBody>
      </p:sp>
      <p:pic>
        <p:nvPicPr>
          <p:cNvPr id="5" name="Picture 2" descr="https://upload.wikimedia.org/wikipedia/commons/d/d1/Mount_Everest_as_seen_from_Drukair2_PLW_edit.jpg">
            <a:extLst>
              <a:ext uri="{FF2B5EF4-FFF2-40B4-BE49-F238E27FC236}">
                <a16:creationId xmlns="" xmlns:a16="http://schemas.microsoft.com/office/drawing/2014/main" id="{035F46FC-E9F9-4BA3-9E8A-44DE210AA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946" y="4139692"/>
            <a:ext cx="3633384" cy="207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6547" t="16190" r="22263" b="8791"/>
          <a:stretch/>
        </p:blipFill>
        <p:spPr>
          <a:xfrm>
            <a:off x="6387545" y="1553029"/>
            <a:ext cx="4966255" cy="489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888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319455" y="1063129"/>
            <a:ext cx="7783451" cy="541835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Clr>
                <a:srgbClr val="FF0000"/>
              </a:buClr>
            </a:pPr>
            <a:r>
              <a:rPr lang="en-US" sz="2600" dirty="0"/>
              <a:t>Embrace your ROLE!</a:t>
            </a:r>
          </a:p>
          <a:p>
            <a:pPr>
              <a:lnSpc>
                <a:spcPct val="80000"/>
              </a:lnSpc>
              <a:buClr>
                <a:srgbClr val="FF0000"/>
              </a:buClr>
            </a:pPr>
            <a:r>
              <a:rPr lang="en-US" sz="2600" dirty="0" smtClean="0"/>
              <a:t>The </a:t>
            </a:r>
            <a:r>
              <a:rPr lang="en-US" sz="2600" dirty="0"/>
              <a:t>first two rounds are less eventful - FSNP </a:t>
            </a:r>
          </a:p>
          <a:p>
            <a:pPr>
              <a:lnSpc>
                <a:spcPct val="80000"/>
              </a:lnSpc>
              <a:buClr>
                <a:srgbClr val="FF0000"/>
              </a:buClr>
            </a:pPr>
            <a:r>
              <a:rPr lang="en-US" sz="2600" dirty="0" smtClean="0"/>
              <a:t>Take notes </a:t>
            </a:r>
            <a:r>
              <a:rPr lang="en-US" sz="2600" dirty="0"/>
              <a:t>– and/or </a:t>
            </a:r>
            <a:r>
              <a:rPr lang="en-US" sz="2600" dirty="0" smtClean="0"/>
              <a:t>use flipcharts </a:t>
            </a:r>
          </a:p>
          <a:p>
            <a:pPr>
              <a:lnSpc>
                <a:spcPct val="80000"/>
              </a:lnSpc>
              <a:buClr>
                <a:srgbClr val="FF0000"/>
              </a:buClr>
            </a:pPr>
            <a:r>
              <a:rPr lang="en-US" sz="2600" dirty="0" smtClean="0"/>
              <a:t>Individual and </a:t>
            </a:r>
            <a:r>
              <a:rPr lang="en-US" sz="2600" dirty="0"/>
              <a:t>team decisions to be made: </a:t>
            </a:r>
          </a:p>
          <a:p>
            <a:pPr marL="457200" lvl="1" indent="0">
              <a:lnSpc>
                <a:spcPct val="80000"/>
              </a:lnSpc>
              <a:buClr>
                <a:srgbClr val="FF0000"/>
              </a:buClr>
              <a:buNone/>
            </a:pPr>
            <a:r>
              <a:rPr lang="en-CA" sz="2600" dirty="0" smtClean="0">
                <a:solidFill>
                  <a:srgbClr val="FF0000"/>
                </a:solidFill>
              </a:rPr>
              <a:t>Review</a:t>
            </a:r>
            <a:r>
              <a:rPr lang="en-CA" sz="2600" dirty="0">
                <a:solidFill>
                  <a:srgbClr val="FF0000"/>
                </a:solidFill>
              </a:rPr>
              <a:t>, C</a:t>
            </a:r>
            <a:r>
              <a:rPr lang="en-CA" sz="2600" dirty="0" smtClean="0">
                <a:solidFill>
                  <a:srgbClr val="FF0000"/>
                </a:solidFill>
              </a:rPr>
              <a:t>ollate </a:t>
            </a:r>
            <a:r>
              <a:rPr lang="en-CA" sz="2600" dirty="0">
                <a:solidFill>
                  <a:srgbClr val="FF0000"/>
                </a:solidFill>
              </a:rPr>
              <a:t>and A</a:t>
            </a:r>
            <a:r>
              <a:rPr lang="en-CA" sz="2600" dirty="0" smtClean="0">
                <a:solidFill>
                  <a:srgbClr val="FF0000"/>
                </a:solidFill>
              </a:rPr>
              <a:t>nalyze </a:t>
            </a:r>
            <a:r>
              <a:rPr lang="en-CA" sz="2600" dirty="0">
                <a:solidFill>
                  <a:srgbClr val="FF0000"/>
                </a:solidFill>
              </a:rPr>
              <a:t>available information, </a:t>
            </a:r>
            <a:r>
              <a:rPr lang="en-CA" sz="2600" dirty="0" smtClean="0">
                <a:solidFill>
                  <a:srgbClr val="FF0000"/>
                </a:solidFill>
              </a:rPr>
              <a:t>diagnose</a:t>
            </a:r>
            <a:r>
              <a:rPr lang="en-CA" sz="2600" dirty="0">
                <a:solidFill>
                  <a:srgbClr val="FF0000"/>
                </a:solidFill>
              </a:rPr>
              <a:t>, recommend solution</a:t>
            </a:r>
          </a:p>
          <a:p>
            <a:pPr>
              <a:lnSpc>
                <a:spcPct val="80000"/>
              </a:lnSpc>
              <a:buClr>
                <a:srgbClr val="FF0000"/>
              </a:buClr>
            </a:pPr>
            <a:r>
              <a:rPr lang="en-US" sz="2600" dirty="0" smtClean="0"/>
              <a:t>Access </a:t>
            </a:r>
            <a:r>
              <a:rPr lang="en-US" sz="2600" dirty="0"/>
              <a:t>the simulation in </a:t>
            </a:r>
            <a:r>
              <a:rPr lang="en-US" sz="2600" b="1" dirty="0"/>
              <a:t>Chrome</a:t>
            </a:r>
            <a:r>
              <a:rPr lang="en-US" sz="2600" dirty="0"/>
              <a:t>, Safari … </a:t>
            </a:r>
            <a:r>
              <a:rPr lang="en-US" sz="2600" dirty="0" smtClean="0"/>
              <a:t>    </a:t>
            </a:r>
            <a:r>
              <a:rPr lang="en-US" sz="2600" dirty="0" smtClean="0">
                <a:solidFill>
                  <a:srgbClr val="FF0000"/>
                </a:solidFill>
              </a:rPr>
              <a:t>only </a:t>
            </a:r>
            <a:r>
              <a:rPr lang="en-US" sz="2600" dirty="0">
                <a:solidFill>
                  <a:srgbClr val="FF0000"/>
                </a:solidFill>
              </a:rPr>
              <a:t>open it on one browser tab at a time</a:t>
            </a:r>
          </a:p>
          <a:p>
            <a:pPr>
              <a:lnSpc>
                <a:spcPct val="80000"/>
              </a:lnSpc>
              <a:buClr>
                <a:srgbClr val="FF0000"/>
              </a:buClr>
            </a:pPr>
            <a:r>
              <a:rPr lang="en-US" sz="2600" dirty="0"/>
              <a:t>Complete surveys (Day 3 &amp; 6)</a:t>
            </a:r>
          </a:p>
          <a:p>
            <a:pPr>
              <a:lnSpc>
                <a:spcPct val="80000"/>
              </a:lnSpc>
              <a:buClr>
                <a:srgbClr val="FF0000"/>
              </a:buClr>
            </a:pPr>
            <a:r>
              <a:rPr lang="en-US" sz="2600" dirty="0" smtClean="0"/>
              <a:t>Much </a:t>
            </a:r>
            <a:r>
              <a:rPr lang="en-US" sz="2600" dirty="0"/>
              <a:t>like a true Everest climb, small mistakes can be costly</a:t>
            </a:r>
          </a:p>
          <a:p>
            <a:pPr>
              <a:lnSpc>
                <a:spcPct val="80000"/>
              </a:lnSpc>
              <a:buClr>
                <a:srgbClr val="FF0000"/>
              </a:buClr>
            </a:pPr>
            <a:r>
              <a:rPr lang="en-US" sz="2600" dirty="0"/>
              <a:t>Mange the TIME – </a:t>
            </a:r>
            <a:r>
              <a:rPr lang="en-US" sz="2600" i="1" dirty="0"/>
              <a:t>the Sun also SETS</a:t>
            </a:r>
          </a:p>
          <a:p>
            <a:pPr>
              <a:lnSpc>
                <a:spcPct val="80000"/>
              </a:lnSpc>
              <a:buClr>
                <a:srgbClr val="FF0000"/>
              </a:buClr>
            </a:pPr>
            <a:r>
              <a:rPr lang="en-US" sz="2600" dirty="0" smtClean="0"/>
              <a:t>Strategically </a:t>
            </a:r>
            <a:r>
              <a:rPr lang="en-US" sz="2600" dirty="0"/>
              <a:t>choose when to </a:t>
            </a:r>
            <a:r>
              <a:rPr lang="en-US" sz="2600" dirty="0" smtClean="0"/>
              <a:t>Call </a:t>
            </a:r>
            <a:r>
              <a:rPr lang="en-US" sz="2600" dirty="0"/>
              <a:t>a </a:t>
            </a:r>
            <a:r>
              <a:rPr lang="en-US" sz="2600" dirty="0" smtClean="0"/>
              <a:t>Friend </a:t>
            </a:r>
            <a:endParaRPr lang="en-US" sz="2600" dirty="0"/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Everest Simulation Tips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851" t="6353" b="8736"/>
          <a:stretch/>
        </p:blipFill>
        <p:spPr>
          <a:xfrm>
            <a:off x="7929618" y="3277524"/>
            <a:ext cx="3704194" cy="26801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618" y="981075"/>
            <a:ext cx="3708274" cy="229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Teams of 5 or 6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 dirty="0" smtClean="0"/>
              <a:t>Team leader</a:t>
            </a:r>
          </a:p>
          <a:p>
            <a:pPr marL="914400" lvl="2" indent="0">
              <a:buNone/>
            </a:pPr>
            <a:r>
              <a:rPr lang="en-CA" dirty="0" smtClean="0">
                <a:solidFill>
                  <a:srgbClr val="0070C0"/>
                </a:solidFill>
              </a:rPr>
              <a:t>Advances the simulation to the next round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 dirty="0" smtClean="0"/>
              <a:t>Marathoner</a:t>
            </a:r>
          </a:p>
          <a:p>
            <a:pPr marL="914400" lvl="2" indent="0">
              <a:buNone/>
            </a:pPr>
            <a:r>
              <a:rPr lang="en-CA" dirty="0" smtClean="0">
                <a:solidFill>
                  <a:srgbClr val="0070C0"/>
                </a:solidFill>
              </a:rPr>
              <a:t>Predicts weather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 dirty="0" smtClean="0"/>
              <a:t>Photographer</a:t>
            </a:r>
          </a:p>
          <a:p>
            <a:pPr marL="914400" lvl="2" indent="0">
              <a:buNone/>
            </a:pPr>
            <a:r>
              <a:rPr lang="en-CA" dirty="0" smtClean="0">
                <a:solidFill>
                  <a:srgbClr val="0070C0"/>
                </a:solidFill>
              </a:rPr>
              <a:t>Tweeter/Speaker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 dirty="0" smtClean="0"/>
              <a:t>Environmentalist</a:t>
            </a:r>
          </a:p>
          <a:p>
            <a:pPr marL="914400" lvl="2" indent="0">
              <a:buNone/>
            </a:pPr>
            <a:r>
              <a:rPr lang="en-CA" dirty="0" smtClean="0">
                <a:solidFill>
                  <a:srgbClr val="0070C0"/>
                </a:solidFill>
              </a:rPr>
              <a:t>Time keeper</a:t>
            </a:r>
            <a:endParaRPr lang="en-CA" dirty="0">
              <a:solidFill>
                <a:srgbClr val="0070C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CA" dirty="0" smtClean="0"/>
              <a:t>Physician</a:t>
            </a:r>
          </a:p>
          <a:p>
            <a:pPr marL="457200" lvl="1" indent="0">
              <a:buNone/>
            </a:pPr>
            <a:r>
              <a:rPr lang="en-CA" dirty="0" smtClean="0"/>
              <a:t>	</a:t>
            </a:r>
            <a:r>
              <a:rPr lang="en-CA" sz="2100" dirty="0">
                <a:solidFill>
                  <a:srgbClr val="0070C0"/>
                </a:solidFill>
              </a:rPr>
              <a:t>Dispenses medical supplies </a:t>
            </a:r>
          </a:p>
          <a:p>
            <a:pPr marL="457200" lvl="1" indent="0">
              <a:buNone/>
            </a:pPr>
            <a:endParaRPr lang="en-CA" sz="20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CA" sz="2000" dirty="0" smtClean="0"/>
              <a:t>N.B. Don’t </a:t>
            </a:r>
            <a:r>
              <a:rPr lang="en-CA" sz="2000" dirty="0"/>
              <a:t>have to </a:t>
            </a:r>
            <a:r>
              <a:rPr lang="en-CA" sz="2000" dirty="0" smtClean="0"/>
              <a:t>stay </a:t>
            </a:r>
            <a:r>
              <a:rPr lang="en-CA" sz="2000" dirty="0"/>
              <a:t>together, but cannot receive medical supplies if separated from the </a:t>
            </a:r>
            <a:r>
              <a:rPr lang="en-CA" sz="2000" dirty="0" smtClean="0"/>
              <a:t>physician</a:t>
            </a:r>
            <a:endParaRPr lang="en-CA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Leadership &amp; Teamwork Simulation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622" y="2026520"/>
            <a:ext cx="4446178" cy="295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5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When We </a:t>
            </a:r>
            <a:r>
              <a:rPr lang="en-US" altLang="en-US" dirty="0"/>
              <a:t>R</a:t>
            </a:r>
            <a:r>
              <a:rPr lang="en-US" altLang="en-US" dirty="0" smtClean="0"/>
              <a:t>egroup …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62000" y="1583533"/>
            <a:ext cx="6552407" cy="5274468"/>
          </a:xfrm>
          <a:prstGeom prst="rect">
            <a:avLst/>
          </a:prstGeom>
        </p:spPr>
        <p:txBody>
          <a:bodyPr lIns="0" tIns="0" rIns="0" bIns="0"/>
          <a:lstStyle>
            <a:lvl1pPr defTabSz="1306513" eaLnBrk="0" hangingPunct="0"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1306513" eaLnBrk="0" hangingPunct="0"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1306513" eaLnBrk="0" hangingPunct="0"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1306513" eaLnBrk="0" hangingPunct="0"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1306513" eaLnBrk="0" hangingPunct="0"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7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14000"/>
              </a:lnSpc>
              <a:buClr>
                <a:srgbClr val="FDC604"/>
              </a:buClr>
            </a:pPr>
            <a:r>
              <a:rPr lang="en-US" altLang="en-US" sz="2400" dirty="0">
                <a:solidFill>
                  <a:schemeClr val="tx1"/>
                </a:solidFill>
                <a:latin typeface="+mj-lt"/>
              </a:rPr>
              <a:t>In your teams, summarize your team experience into </a:t>
            </a:r>
            <a:r>
              <a:rPr lang="en-US" altLang="en-US" sz="2400" dirty="0" smtClean="0">
                <a:solidFill>
                  <a:schemeClr val="tx1"/>
                </a:solidFill>
                <a:latin typeface="+mj-lt"/>
              </a:rPr>
              <a:t>a 280 character </a:t>
            </a:r>
            <a:r>
              <a:rPr lang="en-US" altLang="en-US" sz="2400" dirty="0">
                <a:solidFill>
                  <a:schemeClr val="tx1"/>
                </a:solidFill>
                <a:latin typeface="+mj-lt"/>
              </a:rPr>
              <a:t>“tweet”.   We’ll share as a part of our report-in.  </a:t>
            </a:r>
            <a:br>
              <a:rPr lang="en-US" altLang="en-US" sz="2400" dirty="0">
                <a:solidFill>
                  <a:schemeClr val="tx1"/>
                </a:solidFill>
                <a:latin typeface="+mj-lt"/>
              </a:rPr>
            </a:br>
            <a:endParaRPr lang="en-US" altLang="en-US" sz="2400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14000"/>
              </a:lnSpc>
              <a:buClr>
                <a:srgbClr val="FDC604"/>
              </a:buClr>
            </a:pPr>
            <a:r>
              <a:rPr lang="en-US" altLang="en-US" sz="2400" dirty="0">
                <a:solidFill>
                  <a:schemeClr val="tx1"/>
                </a:solidFill>
                <a:latin typeface="+mj-lt"/>
              </a:rPr>
              <a:t>Extra applause for wit!</a:t>
            </a:r>
          </a:p>
          <a:p>
            <a:pPr>
              <a:lnSpc>
                <a:spcPct val="114000"/>
              </a:lnSpc>
              <a:buClr>
                <a:srgbClr val="FDC604"/>
              </a:buClr>
            </a:pPr>
            <a:endParaRPr lang="en-US" altLang="en-US" sz="2333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pic>
        <p:nvPicPr>
          <p:cNvPr id="82947" name="Content Placeholder 5" descr="twee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08" r="-2824"/>
          <a:stretch>
            <a:fillRect/>
          </a:stretch>
        </p:blipFill>
        <p:spPr bwMode="auto">
          <a:xfrm>
            <a:off x="8331466" y="1304125"/>
            <a:ext cx="2711979" cy="520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30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58"/>
            <a:ext cx="12192000" cy="684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Everest / </a:t>
            </a:r>
            <a:r>
              <a:rPr lang="en-US" dirty="0" err="1" smtClean="0"/>
              <a:t>Sagarmatha</a:t>
            </a:r>
            <a:r>
              <a:rPr lang="en-US" b="1" dirty="0" smtClean="0"/>
              <a:t> </a:t>
            </a:r>
            <a:r>
              <a:rPr lang="en-US" dirty="0" smtClean="0"/>
              <a:t>Simulation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4" y="983153"/>
            <a:ext cx="5962641" cy="58748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178" y="3807681"/>
            <a:ext cx="3496233" cy="25754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67305" y="1027025"/>
            <a:ext cx="30211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Day 1: 10 </a:t>
            </a:r>
            <a:r>
              <a:rPr lang="en-CA" sz="2800" dirty="0" err="1" smtClean="0"/>
              <a:t>mins</a:t>
            </a:r>
            <a:endParaRPr lang="en-CA" sz="2800" dirty="0" smtClean="0"/>
          </a:p>
          <a:p>
            <a:r>
              <a:rPr lang="en-CA" sz="2800" dirty="0" smtClean="0"/>
              <a:t>Day 2: 10 </a:t>
            </a:r>
            <a:r>
              <a:rPr lang="en-CA" sz="2800" dirty="0" err="1" smtClean="0"/>
              <a:t>mins</a:t>
            </a:r>
            <a:endParaRPr lang="en-CA" sz="2800" dirty="0" smtClean="0"/>
          </a:p>
          <a:p>
            <a:r>
              <a:rPr lang="en-CA" sz="2800" dirty="0" smtClean="0"/>
              <a:t>Day 3: 15 </a:t>
            </a:r>
            <a:r>
              <a:rPr lang="en-CA" sz="2800" dirty="0" err="1" smtClean="0"/>
              <a:t>mins</a:t>
            </a:r>
            <a:endParaRPr lang="en-CA" sz="2800" dirty="0" smtClean="0"/>
          </a:p>
          <a:p>
            <a:r>
              <a:rPr lang="en-CA" sz="2800" dirty="0" smtClean="0"/>
              <a:t>Day 4: 20 </a:t>
            </a:r>
            <a:r>
              <a:rPr lang="en-CA" sz="2800" dirty="0" err="1" smtClean="0"/>
              <a:t>mins</a:t>
            </a:r>
            <a:endParaRPr lang="en-CA" sz="2800" dirty="0" smtClean="0"/>
          </a:p>
          <a:p>
            <a:r>
              <a:rPr lang="en-CA" sz="2800" dirty="0" smtClean="0"/>
              <a:t>Day 5: 20 </a:t>
            </a:r>
            <a:r>
              <a:rPr lang="en-CA" sz="2800" dirty="0" err="1" smtClean="0"/>
              <a:t>mins</a:t>
            </a:r>
            <a:endParaRPr lang="en-CA" sz="2800" dirty="0" smtClean="0"/>
          </a:p>
          <a:p>
            <a:r>
              <a:rPr lang="en-CA" sz="2800" dirty="0" smtClean="0"/>
              <a:t>Day 6: 15 </a:t>
            </a:r>
            <a:r>
              <a:rPr lang="en-CA" sz="2800" dirty="0" err="1" smtClean="0"/>
              <a:t>mins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3893703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Diagonal Corner Rectangle 9"/>
          <p:cNvSpPr/>
          <p:nvPr/>
        </p:nvSpPr>
        <p:spPr bwMode="auto">
          <a:xfrm>
            <a:off x="762000" y="2301810"/>
            <a:ext cx="3295386" cy="3098271"/>
          </a:xfrm>
          <a:prstGeom prst="round2DiagRect">
            <a:avLst/>
          </a:prstGeom>
          <a:solidFill>
            <a:srgbClr val="ED1C2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>
              <a:buClr>
                <a:srgbClr val="1F8DB1"/>
              </a:buClr>
              <a:defRPr/>
            </a:pPr>
            <a:r>
              <a:rPr lang="en-US" altLang="ja-JP" sz="2400" b="1" dirty="0" smtClean="0">
                <a:solidFill>
                  <a:srgbClr val="FFFFFF"/>
                </a:solidFill>
                <a:latin typeface="Corbel"/>
                <a:ea typeface="ＭＳ Ｐゴシック" charset="0"/>
                <a:cs typeface="Corbel"/>
              </a:rPr>
              <a:t>Learn about building, participating in, and leading effective teams</a:t>
            </a:r>
            <a:endParaRPr lang="en-US" altLang="ja-JP" sz="2400" b="1" dirty="0">
              <a:solidFill>
                <a:srgbClr val="FFFFFF"/>
              </a:solidFill>
              <a:latin typeface="Corbel"/>
              <a:ea typeface="ＭＳ Ｐゴシック" charset="0"/>
              <a:cs typeface="Corbel"/>
            </a:endParaRPr>
          </a:p>
        </p:txBody>
      </p:sp>
      <p:sp>
        <p:nvSpPr>
          <p:cNvPr id="11" name="Round Diagonal Corner Rectangle 10"/>
          <p:cNvSpPr/>
          <p:nvPr/>
        </p:nvSpPr>
        <p:spPr bwMode="auto">
          <a:xfrm>
            <a:off x="4487334" y="2301810"/>
            <a:ext cx="3295386" cy="3098271"/>
          </a:xfrm>
          <a:prstGeom prst="round2DiagRect">
            <a:avLst/>
          </a:prstGeom>
          <a:solidFill>
            <a:srgbClr val="ED1C2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>
              <a:buClr>
                <a:srgbClr val="1F8DB1"/>
              </a:buClr>
              <a:defRPr/>
            </a:pPr>
            <a:r>
              <a:rPr lang="en-US" sz="2400" b="1" dirty="0">
                <a:solidFill>
                  <a:srgbClr val="FFFFFF"/>
                </a:solidFill>
                <a:latin typeface="Corbel"/>
                <a:ea typeface="ＭＳ Ｐゴシック" charset="0"/>
                <a:cs typeface="Corbel"/>
              </a:rPr>
              <a:t>Learn </a:t>
            </a:r>
            <a:r>
              <a:rPr lang="en-US" sz="2400" b="1" dirty="0" smtClean="0">
                <a:solidFill>
                  <a:srgbClr val="FFFFFF"/>
                </a:solidFill>
                <a:latin typeface="Corbel"/>
                <a:ea typeface="ＭＳ Ｐゴシック" charset="0"/>
                <a:cs typeface="Corbel"/>
              </a:rPr>
              <a:t>how teams can </a:t>
            </a:r>
            <a:r>
              <a:rPr lang="en-US" sz="2400" b="1" dirty="0">
                <a:solidFill>
                  <a:srgbClr val="FFFFFF"/>
                </a:solidFill>
                <a:latin typeface="Corbel"/>
                <a:ea typeface="ＭＳ Ｐゴシック" charset="0"/>
                <a:cs typeface="Corbel"/>
              </a:rPr>
              <a:t>solve problems </a:t>
            </a:r>
            <a:r>
              <a:rPr lang="en-US" sz="2400" b="1" dirty="0" smtClean="0">
                <a:solidFill>
                  <a:srgbClr val="FFFFFF"/>
                </a:solidFill>
                <a:latin typeface="Corbel"/>
                <a:ea typeface="ＭＳ Ｐゴシック" charset="0"/>
                <a:cs typeface="Corbel"/>
              </a:rPr>
              <a:t>and make decisions more effectively</a:t>
            </a:r>
            <a:endParaRPr lang="en-US" sz="2400" b="1" dirty="0">
              <a:solidFill>
                <a:srgbClr val="FFFFFF"/>
              </a:solidFill>
              <a:latin typeface="Corbel"/>
              <a:ea typeface="ＭＳ Ｐゴシック" charset="0"/>
              <a:cs typeface="Corbel"/>
            </a:endParaRPr>
          </a:p>
        </p:txBody>
      </p:sp>
      <p:sp>
        <p:nvSpPr>
          <p:cNvPr id="12" name="Round Diagonal Corner Rectangle 11"/>
          <p:cNvSpPr/>
          <p:nvPr/>
        </p:nvSpPr>
        <p:spPr bwMode="auto">
          <a:xfrm>
            <a:off x="8206053" y="2301810"/>
            <a:ext cx="3294063" cy="3098271"/>
          </a:xfrm>
          <a:prstGeom prst="round2DiagRect">
            <a:avLst/>
          </a:prstGeom>
          <a:solidFill>
            <a:srgbClr val="ED1C2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>
              <a:buClr>
                <a:srgbClr val="1F8DB1"/>
              </a:buClr>
              <a:defRPr/>
            </a:pPr>
            <a:r>
              <a:rPr lang="en-US" sz="2400" b="1" dirty="0">
                <a:solidFill>
                  <a:srgbClr val="FFFFFF"/>
                </a:solidFill>
                <a:latin typeface="Corbel"/>
                <a:ea typeface="ＭＳ Ｐゴシック" charset="0"/>
                <a:cs typeface="Corbel"/>
              </a:rPr>
              <a:t>Learn how </a:t>
            </a:r>
            <a:r>
              <a:rPr lang="en-US" sz="2400" b="1" dirty="0" smtClean="0">
                <a:solidFill>
                  <a:srgbClr val="FFFFFF"/>
                </a:solidFill>
                <a:latin typeface="Corbel"/>
                <a:ea typeface="ＭＳ Ｐゴシック" charset="0"/>
                <a:cs typeface="Corbel"/>
              </a:rPr>
              <a:t>to find purpose, come ready to play, overcome adversity, and be </a:t>
            </a:r>
          </a:p>
          <a:p>
            <a:pPr algn="ctr">
              <a:buClr>
                <a:srgbClr val="1F8DB1"/>
              </a:buClr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Corbel"/>
                <a:ea typeface="ＭＳ Ｐゴシック" charset="0"/>
                <a:cs typeface="Corbel"/>
              </a:rPr>
              <a:t>28-8 Teammates</a:t>
            </a:r>
            <a:endParaRPr lang="en-US" sz="2400" b="1" dirty="0">
              <a:solidFill>
                <a:srgbClr val="FFFFFF"/>
              </a:solidFill>
              <a:latin typeface="Corbel"/>
              <a:ea typeface="ＭＳ Ｐゴシック" charset="0"/>
              <a:cs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Corbel"/>
              </a:rPr>
              <a:t>Learning Objectives</a:t>
            </a:r>
            <a:endParaRPr lang="en-US" dirty="0">
              <a:ea typeface="+mj-ea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08518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5192" y="-4007"/>
            <a:ext cx="12202384" cy="686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21176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752740" y="4387586"/>
            <a:ext cx="10525125" cy="1338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1306513" rtl="0" eaLnBrk="0" fontAlgn="base" hangingPunct="0">
              <a:lnSpc>
                <a:spcPts val="72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Franklin Gothic Book"/>
              </a:defRPr>
            </a:lvl1pPr>
            <a:lvl2pPr algn="l" defTabSz="1306513" rtl="0" eaLnBrk="0" fontAlgn="base" hangingPunct="0">
              <a:lnSpc>
                <a:spcPts val="72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399C5"/>
                </a:solidFill>
                <a:latin typeface="Corbel" charset="0"/>
                <a:ea typeface="MS PGothic" panose="020B0600070205080204" pitchFamily="34" charset="-128"/>
                <a:cs typeface="Arial" charset="0"/>
              </a:defRPr>
            </a:lvl2pPr>
            <a:lvl3pPr algn="l" defTabSz="1306513" rtl="0" eaLnBrk="0" fontAlgn="base" hangingPunct="0">
              <a:lnSpc>
                <a:spcPts val="72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399C5"/>
                </a:solidFill>
                <a:latin typeface="Corbel" charset="0"/>
                <a:ea typeface="MS PGothic" panose="020B0600070205080204" pitchFamily="34" charset="-128"/>
                <a:cs typeface="Arial" charset="0"/>
              </a:defRPr>
            </a:lvl3pPr>
            <a:lvl4pPr algn="l" defTabSz="1306513" rtl="0" eaLnBrk="0" fontAlgn="base" hangingPunct="0">
              <a:lnSpc>
                <a:spcPts val="72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399C5"/>
                </a:solidFill>
                <a:latin typeface="Corbel" charset="0"/>
                <a:ea typeface="MS PGothic" panose="020B0600070205080204" pitchFamily="34" charset="-128"/>
                <a:cs typeface="Arial" charset="0"/>
              </a:defRPr>
            </a:lvl4pPr>
            <a:lvl5pPr algn="l" defTabSz="1306513" rtl="0" eaLnBrk="0" fontAlgn="base" hangingPunct="0">
              <a:lnSpc>
                <a:spcPts val="72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399C5"/>
                </a:solidFill>
                <a:latin typeface="Corbel" charset="0"/>
                <a:ea typeface="MS PGothic" panose="020B0600070205080204" pitchFamily="34" charset="-128"/>
                <a:cs typeface="Arial" charset="0"/>
              </a:defRPr>
            </a:lvl5pPr>
            <a:lvl6pPr marL="457200" algn="l" defTabSz="1306513" rtl="0" eaLnBrk="1" fontAlgn="base" hangingPunct="1">
              <a:lnSpc>
                <a:spcPts val="72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1C1C1C"/>
                </a:solidFill>
                <a:latin typeface="Trebuchet MS" charset="0"/>
                <a:ea typeface="ＭＳ Ｐゴシック" charset="0"/>
                <a:cs typeface="Arial" charset="0"/>
              </a:defRPr>
            </a:lvl6pPr>
            <a:lvl7pPr marL="914400" algn="l" defTabSz="1306513" rtl="0" eaLnBrk="1" fontAlgn="base" hangingPunct="1">
              <a:lnSpc>
                <a:spcPts val="72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1C1C1C"/>
                </a:solidFill>
                <a:latin typeface="Trebuchet MS" charset="0"/>
                <a:ea typeface="ＭＳ Ｐゴシック" charset="0"/>
                <a:cs typeface="Arial" charset="0"/>
              </a:defRPr>
            </a:lvl7pPr>
            <a:lvl8pPr marL="1371600" algn="l" defTabSz="1306513" rtl="0" eaLnBrk="1" fontAlgn="base" hangingPunct="1">
              <a:lnSpc>
                <a:spcPts val="72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1C1C1C"/>
                </a:solidFill>
                <a:latin typeface="Trebuchet MS" charset="0"/>
                <a:ea typeface="ＭＳ Ｐゴシック" charset="0"/>
                <a:cs typeface="Arial" charset="0"/>
              </a:defRPr>
            </a:lvl8pPr>
            <a:lvl9pPr marL="1828800" algn="l" defTabSz="1306513" rtl="0" eaLnBrk="1" fontAlgn="base" hangingPunct="1">
              <a:lnSpc>
                <a:spcPts val="72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1C1C1C"/>
                </a:solidFill>
                <a:latin typeface="Trebuchet MS" charset="0"/>
                <a:ea typeface="ＭＳ Ｐゴシック" charset="0"/>
                <a:cs typeface="Arial" charset="0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en-US" sz="6666" dirty="0">
                <a:ea typeface="+mj-ea"/>
              </a:rPr>
              <a:t>Debrief</a:t>
            </a:r>
          </a:p>
        </p:txBody>
      </p:sp>
    </p:spTree>
    <p:extLst>
      <p:ext uri="{BB962C8B-B14F-4D97-AF65-F5344CB8AC3E}">
        <p14:creationId xmlns:p14="http://schemas.microsoft.com/office/powerpoint/2010/main" val="208501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287738"/>
            <a:ext cx="7474027" cy="5030435"/>
          </a:xfrm>
        </p:spPr>
        <p:txBody>
          <a:bodyPr>
            <a:normAutofit/>
          </a:bodyPr>
          <a:lstStyle/>
          <a:p>
            <a:r>
              <a:rPr lang="en-CA" sz="3200" dirty="0" smtClean="0"/>
              <a:t>Did your team perform effectively during the simulation?</a:t>
            </a:r>
          </a:p>
          <a:p>
            <a:pPr lvl="1"/>
            <a:r>
              <a:rPr lang="en-CA" sz="3200" dirty="0" smtClean="0"/>
              <a:t>Why / why not</a:t>
            </a:r>
          </a:p>
          <a:p>
            <a:r>
              <a:rPr lang="en-CA" sz="3200" dirty="0" smtClean="0"/>
              <a:t>What were the success factors/impediments to team effectiveness?</a:t>
            </a:r>
          </a:p>
          <a:p>
            <a:r>
              <a:rPr lang="en-CA" sz="3200" dirty="0" smtClean="0"/>
              <a:t>How would you revise your approach if you had a second opportunity to work together on this type of challenge?</a:t>
            </a:r>
            <a:endParaRPr lang="en-CA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Debrief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996" y="1848509"/>
            <a:ext cx="3779848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6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287738"/>
            <a:ext cx="4575629" cy="48010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sz="3200" dirty="0" smtClean="0"/>
              <a:t>Information privately held by individual team members, rather than shared by all, is often ignored or downplayed in team decisions to the detriment of team performance.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 smtClean="0"/>
              <a:t>True or False?</a:t>
            </a:r>
          </a:p>
          <a:p>
            <a:pPr marL="0" indent="0">
              <a:buNone/>
            </a:pPr>
            <a:r>
              <a:rPr lang="en-CA" dirty="0" smtClean="0"/>
              <a:t>Why / Why not?</a:t>
            </a:r>
          </a:p>
          <a:p>
            <a:endParaRPr lang="en-CA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Common Information Effect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</a:extLst>
          </a:blip>
          <a:srcRect t="10786"/>
          <a:stretch/>
        </p:blipFill>
        <p:spPr>
          <a:xfrm>
            <a:off x="0" y="92333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9089" y="4943652"/>
            <a:ext cx="109028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800" b="1" dirty="0" smtClean="0">
                <a:solidFill>
                  <a:schemeClr val="bg1"/>
                </a:solidFill>
              </a:rPr>
              <a:t>Information </a:t>
            </a:r>
            <a:r>
              <a:rPr lang="en-CA" sz="2800" b="1" dirty="0">
                <a:solidFill>
                  <a:schemeClr val="bg1"/>
                </a:solidFill>
              </a:rPr>
              <a:t>privately held by individual team members, rather than shared by all, is often ignored or downplayed in team decisions to the detriment of team performance</a:t>
            </a:r>
            <a:r>
              <a:rPr lang="en-CA" sz="32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8602" y="850453"/>
            <a:ext cx="10410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True</a:t>
            </a:r>
            <a:endParaRPr lang="en-CA" sz="4000" b="1" dirty="0"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45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en-US" dirty="0">
                <a:latin typeface="+mn-lt"/>
              </a:rPr>
              <a:t>Common Information Effect</a:t>
            </a:r>
          </a:p>
        </p:txBody>
      </p:sp>
      <p:grpSp>
        <p:nvGrpSpPr>
          <p:cNvPr id="2" name="Group 4" descr="Picture showing second possible condition.  See caption below for description."/>
          <p:cNvGrpSpPr>
            <a:grpSpLocks/>
          </p:cNvGrpSpPr>
          <p:nvPr/>
        </p:nvGrpSpPr>
        <p:grpSpPr bwMode="auto">
          <a:xfrm>
            <a:off x="4302153" y="2111336"/>
            <a:ext cx="3742212" cy="3054880"/>
            <a:chOff x="2181" y="1785"/>
            <a:chExt cx="1617" cy="1509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181" y="1785"/>
              <a:ext cx="1299" cy="945"/>
              <a:chOff x="1637" y="1750"/>
              <a:chExt cx="1024" cy="654"/>
            </a:xfrm>
          </p:grpSpPr>
          <p:pic>
            <p:nvPicPr>
              <p:cNvPr id="8225" name="Picture 6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730" y="2055"/>
                <a:ext cx="229" cy="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26" name="Picture 7"/>
              <p:cNvPicPr>
                <a:picLocks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63" y="2084"/>
                <a:ext cx="253" cy="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27" name="Picture 8"/>
              <p:cNvPicPr>
                <a:picLocks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990" y="1750"/>
                <a:ext cx="253" cy="3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28" name="Line 9"/>
              <p:cNvSpPr>
                <a:spLocks noChangeShapeType="1"/>
              </p:cNvSpPr>
              <p:nvPr/>
            </p:nvSpPr>
            <p:spPr bwMode="auto">
              <a:xfrm>
                <a:off x="2003" y="2297"/>
                <a:ext cx="23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stealth" w="sm" len="sm"/>
                <a:tailEnd type="stealth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9" name="Line 10"/>
              <p:cNvSpPr>
                <a:spLocks noChangeShapeType="1"/>
              </p:cNvSpPr>
              <p:nvPr/>
            </p:nvSpPr>
            <p:spPr bwMode="auto">
              <a:xfrm flipV="1">
                <a:off x="1974" y="2099"/>
                <a:ext cx="115" cy="98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stealth" w="sm" len="sm"/>
                <a:tailEnd type="stealth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0" name="Line 11"/>
              <p:cNvSpPr>
                <a:spLocks noChangeShapeType="1"/>
              </p:cNvSpPr>
              <p:nvPr/>
            </p:nvSpPr>
            <p:spPr bwMode="auto">
              <a:xfrm flipH="1" flipV="1">
                <a:off x="2145" y="2103"/>
                <a:ext cx="101" cy="98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stealth" w="sm" len="sm"/>
                <a:tailEnd type="stealth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1" name="Text Box 12"/>
              <p:cNvSpPr txBox="1">
                <a:spLocks noChangeArrowheads="1"/>
              </p:cNvSpPr>
              <p:nvPr/>
            </p:nvSpPr>
            <p:spPr bwMode="auto">
              <a:xfrm>
                <a:off x="1968" y="1764"/>
                <a:ext cx="319" cy="1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A,C,B,D</a:t>
                </a:r>
              </a:p>
            </p:txBody>
          </p:sp>
          <p:sp>
            <p:nvSpPr>
              <p:cNvPr id="8232" name="Rectangle 13"/>
              <p:cNvSpPr>
                <a:spLocks noChangeArrowheads="1"/>
              </p:cNvSpPr>
              <p:nvPr/>
            </p:nvSpPr>
            <p:spPr bwMode="auto">
              <a:xfrm>
                <a:off x="1637" y="2048"/>
                <a:ext cx="314" cy="1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A,C,B,E</a:t>
                </a:r>
              </a:p>
            </p:txBody>
          </p:sp>
          <p:sp>
            <p:nvSpPr>
              <p:cNvPr id="8233" name="Rectangle 14"/>
              <p:cNvSpPr>
                <a:spLocks noChangeArrowheads="1"/>
              </p:cNvSpPr>
              <p:nvPr/>
            </p:nvSpPr>
            <p:spPr bwMode="auto">
              <a:xfrm>
                <a:off x="2344" y="2070"/>
                <a:ext cx="317" cy="1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A,C,D,F</a:t>
                </a:r>
              </a:p>
            </p:txBody>
          </p:sp>
        </p:grpSp>
        <p:sp>
          <p:nvSpPr>
            <p:cNvPr id="8224" name="Text Box 15"/>
            <p:cNvSpPr txBox="1">
              <a:spLocks noChangeArrowheads="1"/>
            </p:cNvSpPr>
            <p:nvPr/>
          </p:nvSpPr>
          <p:spPr bwMode="auto">
            <a:xfrm>
              <a:off x="2191" y="2829"/>
              <a:ext cx="1607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A,C: Common to all three people</a:t>
              </a:r>
            </a:p>
            <a:p>
              <a:r>
                <a:rPr lang="en-US" sz="1400" dirty="0"/>
                <a:t>B,D: Shared by two people</a:t>
              </a:r>
            </a:p>
            <a:p>
              <a:r>
                <a:rPr lang="en-US" sz="1400" dirty="0"/>
                <a:t>E,F:  Unique to one person</a:t>
              </a:r>
            </a:p>
          </p:txBody>
        </p:sp>
      </p:grpSp>
      <p:grpSp>
        <p:nvGrpSpPr>
          <p:cNvPr id="4" name="Group 16" descr="Picture showing third possible condition.  See caption below for description."/>
          <p:cNvGrpSpPr>
            <a:grpSpLocks/>
          </p:cNvGrpSpPr>
          <p:nvPr/>
        </p:nvGrpSpPr>
        <p:grpSpPr bwMode="auto">
          <a:xfrm>
            <a:off x="8341777" y="2158373"/>
            <a:ext cx="3645325" cy="2849490"/>
            <a:chOff x="3815" y="1770"/>
            <a:chExt cx="1381" cy="1389"/>
          </a:xfrm>
        </p:grpSpPr>
        <p:pic>
          <p:nvPicPr>
            <p:cNvPr id="8213" name="Picture 17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46" y="2227"/>
              <a:ext cx="291" cy="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14" name="Picture 18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23" y="2269"/>
              <a:ext cx="321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15" name="Picture 19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76" y="1786"/>
              <a:ext cx="321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16" name="Line 20"/>
            <p:cNvSpPr>
              <a:spLocks noChangeShapeType="1"/>
            </p:cNvSpPr>
            <p:nvPr/>
          </p:nvSpPr>
          <p:spPr bwMode="auto">
            <a:xfrm>
              <a:off x="4293" y="2576"/>
              <a:ext cx="292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 type="stealth" w="sm" len="sm"/>
              <a:tailEnd type="stealth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7" name="Line 21"/>
            <p:cNvSpPr>
              <a:spLocks noChangeShapeType="1"/>
            </p:cNvSpPr>
            <p:nvPr/>
          </p:nvSpPr>
          <p:spPr bwMode="auto">
            <a:xfrm flipV="1">
              <a:off x="4256" y="2290"/>
              <a:ext cx="146" cy="14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 type="stealth" w="sm" len="sm"/>
              <a:tailEnd type="stealth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8" name="Line 22"/>
            <p:cNvSpPr>
              <a:spLocks noChangeShapeType="1"/>
            </p:cNvSpPr>
            <p:nvPr/>
          </p:nvSpPr>
          <p:spPr bwMode="auto">
            <a:xfrm flipH="1" flipV="1">
              <a:off x="4473" y="2296"/>
              <a:ext cx="128" cy="14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 type="stealth" w="sm" len="sm"/>
              <a:tailEnd type="stealth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9" name="Text Box 23"/>
            <p:cNvSpPr txBox="1">
              <a:spLocks noChangeArrowheads="1"/>
            </p:cNvSpPr>
            <p:nvPr/>
          </p:nvSpPr>
          <p:spPr bwMode="auto">
            <a:xfrm>
              <a:off x="4197" y="1770"/>
              <a:ext cx="52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/>
                <a:t>A,B,C,D,E,F</a:t>
              </a:r>
            </a:p>
          </p:txBody>
        </p:sp>
        <p:sp>
          <p:nvSpPr>
            <p:cNvPr id="8220" name="Rectangle 24"/>
            <p:cNvSpPr>
              <a:spLocks noChangeArrowheads="1"/>
            </p:cNvSpPr>
            <p:nvPr/>
          </p:nvSpPr>
          <p:spPr bwMode="auto">
            <a:xfrm>
              <a:off x="3815" y="2210"/>
              <a:ext cx="52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/>
                <a:t>A,B,C,D,E,F</a:t>
              </a:r>
            </a:p>
          </p:txBody>
        </p:sp>
        <p:sp>
          <p:nvSpPr>
            <p:cNvPr id="8221" name="Rectangle 25"/>
            <p:cNvSpPr>
              <a:spLocks noChangeArrowheads="1"/>
            </p:cNvSpPr>
            <p:nvPr/>
          </p:nvSpPr>
          <p:spPr bwMode="auto">
            <a:xfrm>
              <a:off x="4676" y="2224"/>
              <a:ext cx="52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/>
                <a:t>A,B,C,D,E,F</a:t>
              </a:r>
            </a:p>
          </p:txBody>
        </p:sp>
        <p:sp>
          <p:nvSpPr>
            <p:cNvPr id="8222" name="Text Box 26"/>
            <p:cNvSpPr txBox="1">
              <a:spLocks noChangeArrowheads="1"/>
            </p:cNvSpPr>
            <p:nvPr/>
          </p:nvSpPr>
          <p:spPr bwMode="auto">
            <a:xfrm>
              <a:off x="3882" y="2829"/>
              <a:ext cx="125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All information fully-shared</a:t>
              </a:r>
            </a:p>
            <a:p>
              <a:r>
                <a:rPr lang="en-US" sz="1400" dirty="0"/>
                <a:t>by all three people.</a:t>
              </a:r>
            </a:p>
          </p:txBody>
        </p:sp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1037232" y="2249712"/>
            <a:ext cx="3179652" cy="2787770"/>
            <a:chOff x="598" y="1784"/>
            <a:chExt cx="1284" cy="1375"/>
          </a:xfrm>
        </p:grpSpPr>
        <p:grpSp>
          <p:nvGrpSpPr>
            <p:cNvPr id="6" name="Group 28"/>
            <p:cNvGrpSpPr>
              <a:grpSpLocks/>
            </p:cNvGrpSpPr>
            <p:nvPr/>
          </p:nvGrpSpPr>
          <p:grpSpPr bwMode="auto">
            <a:xfrm>
              <a:off x="598" y="1784"/>
              <a:ext cx="1140" cy="939"/>
              <a:chOff x="1646" y="1750"/>
              <a:chExt cx="898" cy="650"/>
            </a:xfrm>
          </p:grpSpPr>
          <p:pic>
            <p:nvPicPr>
              <p:cNvPr id="8204" name="Picture 29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730" y="2055"/>
                <a:ext cx="229" cy="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05" name="Picture 30"/>
              <p:cNvPicPr>
                <a:picLocks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66" y="2080"/>
                <a:ext cx="253" cy="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06" name="Picture 31"/>
              <p:cNvPicPr>
                <a:picLocks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990" y="1750"/>
                <a:ext cx="253" cy="3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07" name="Line 32"/>
              <p:cNvSpPr>
                <a:spLocks noChangeShapeType="1"/>
              </p:cNvSpPr>
              <p:nvPr/>
            </p:nvSpPr>
            <p:spPr bwMode="auto">
              <a:xfrm>
                <a:off x="2003" y="2297"/>
                <a:ext cx="23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stealth" w="sm" len="sm"/>
                <a:tailEnd type="stealth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8" name="Line 33"/>
              <p:cNvSpPr>
                <a:spLocks noChangeShapeType="1"/>
              </p:cNvSpPr>
              <p:nvPr/>
            </p:nvSpPr>
            <p:spPr bwMode="auto">
              <a:xfrm flipV="1">
                <a:off x="1974" y="2099"/>
                <a:ext cx="115" cy="98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stealth" w="sm" len="sm"/>
                <a:tailEnd type="stealth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9" name="Line 34"/>
              <p:cNvSpPr>
                <a:spLocks noChangeShapeType="1"/>
              </p:cNvSpPr>
              <p:nvPr/>
            </p:nvSpPr>
            <p:spPr bwMode="auto">
              <a:xfrm flipH="1" flipV="1">
                <a:off x="2145" y="2103"/>
                <a:ext cx="101" cy="98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stealth" w="sm" len="sm"/>
                <a:tailEnd type="stealth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0" name="Text Box 35"/>
              <p:cNvSpPr txBox="1">
                <a:spLocks noChangeArrowheads="1"/>
              </p:cNvSpPr>
              <p:nvPr/>
            </p:nvSpPr>
            <p:spPr bwMode="auto">
              <a:xfrm>
                <a:off x="2042" y="1753"/>
                <a:ext cx="186" cy="1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A,D</a:t>
                </a:r>
              </a:p>
            </p:txBody>
          </p:sp>
          <p:sp>
            <p:nvSpPr>
              <p:cNvPr id="8211" name="Rectangle 36"/>
              <p:cNvSpPr>
                <a:spLocks noChangeArrowheads="1"/>
              </p:cNvSpPr>
              <p:nvPr/>
            </p:nvSpPr>
            <p:spPr bwMode="auto">
              <a:xfrm>
                <a:off x="1646" y="2061"/>
                <a:ext cx="178" cy="1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B,E</a:t>
                </a:r>
              </a:p>
            </p:txBody>
          </p:sp>
          <p:sp>
            <p:nvSpPr>
              <p:cNvPr id="8212" name="Rectangle 37"/>
              <p:cNvSpPr>
                <a:spLocks noChangeArrowheads="1"/>
              </p:cNvSpPr>
              <p:nvPr/>
            </p:nvSpPr>
            <p:spPr bwMode="auto">
              <a:xfrm>
                <a:off x="2364" y="2080"/>
                <a:ext cx="180" cy="1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C,F</a:t>
                </a:r>
              </a:p>
            </p:txBody>
          </p:sp>
        </p:grpSp>
        <p:sp>
          <p:nvSpPr>
            <p:cNvPr id="8203" name="Text Box 38"/>
            <p:cNvSpPr txBox="1">
              <a:spLocks noChangeArrowheads="1"/>
            </p:cNvSpPr>
            <p:nvPr/>
          </p:nvSpPr>
          <p:spPr bwMode="auto">
            <a:xfrm>
              <a:off x="630" y="2829"/>
              <a:ext cx="125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No overlap of information</a:t>
              </a:r>
            </a:p>
            <a:p>
              <a:r>
                <a:rPr lang="en-US" sz="1400" dirty="0"/>
                <a:t>between three people</a:t>
              </a:r>
            </a:p>
          </p:txBody>
        </p:sp>
      </p:grpSp>
      <p:sp>
        <p:nvSpPr>
          <p:cNvPr id="8199" name="Text Box 39"/>
          <p:cNvSpPr txBox="1">
            <a:spLocks noChangeArrowheads="1"/>
          </p:cNvSpPr>
          <p:nvPr/>
        </p:nvSpPr>
        <p:spPr bwMode="auto">
          <a:xfrm>
            <a:off x="1965577" y="1385091"/>
            <a:ext cx="76567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/>
              <a:t>Three Possible Initial-Distribution Conditions</a:t>
            </a:r>
          </a:p>
        </p:txBody>
      </p:sp>
      <p:sp>
        <p:nvSpPr>
          <p:cNvPr id="8200" name="Rectangle 41"/>
          <p:cNvSpPr>
            <a:spLocks noChangeArrowheads="1"/>
          </p:cNvSpPr>
          <p:nvPr/>
        </p:nvSpPr>
        <p:spPr bwMode="auto">
          <a:xfrm>
            <a:off x="9132580" y="2315939"/>
            <a:ext cx="217355" cy="419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8201" name="Rectangle 43"/>
          <p:cNvSpPr>
            <a:spLocks noChangeArrowheads="1"/>
          </p:cNvSpPr>
          <p:nvPr/>
        </p:nvSpPr>
        <p:spPr bwMode="auto">
          <a:xfrm>
            <a:off x="7972117" y="1880964"/>
            <a:ext cx="217355" cy="419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1216" y="5637283"/>
            <a:ext cx="110550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a typeface="ＭＳ Ｐゴシック" pitchFamily="-97" charset="-128"/>
              </a:rPr>
              <a:t>Groups tend to spend too little time discussing </a:t>
            </a:r>
            <a:r>
              <a:rPr lang="en-US" sz="2800" b="1" u="sng" dirty="0">
                <a:solidFill>
                  <a:srgbClr val="FF0000"/>
                </a:solidFill>
                <a:ea typeface="ＭＳ Ｐゴシック" pitchFamily="-97" charset="-128"/>
              </a:rPr>
              <a:t>unshared</a:t>
            </a:r>
            <a:r>
              <a:rPr lang="en-US" sz="2800" b="1" dirty="0">
                <a:solidFill>
                  <a:srgbClr val="FF0000"/>
                </a:solidFill>
                <a:ea typeface="ＭＳ Ｐゴシック" pitchFamily="-97" charset="-128"/>
              </a:rPr>
              <a:t> (unique, uncommon) information.</a:t>
            </a:r>
          </a:p>
        </p:txBody>
      </p:sp>
      <p:sp>
        <p:nvSpPr>
          <p:cNvPr id="7" name="Oval 6"/>
          <p:cNvSpPr/>
          <p:nvPr/>
        </p:nvSpPr>
        <p:spPr>
          <a:xfrm>
            <a:off x="4017045" y="1983912"/>
            <a:ext cx="3370819" cy="3575158"/>
          </a:xfrm>
          <a:prstGeom prst="ellipse">
            <a:avLst/>
          </a:prstGeom>
          <a:noFill/>
          <a:ln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307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Why the Discussion Bias?</a:t>
            </a:r>
          </a:p>
        </p:txBody>
      </p:sp>
      <p:sp>
        <p:nvSpPr>
          <p:cNvPr id="9219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4488" indent="-344488">
              <a:buFont typeface="Wingdings" pitchFamily="2" charset="2"/>
              <a:buAutoNum type="arabicPeriod"/>
            </a:pPr>
            <a:r>
              <a:rPr lang="en-US" dirty="0">
                <a:ea typeface="ＭＳ Ｐゴシック" pitchFamily="-97" charset="-128"/>
              </a:rPr>
              <a:t>Probability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>
                <a:ea typeface="ＭＳ Ｐゴシック" pitchFamily="-97" charset="-128"/>
              </a:rPr>
              <a:t>2</a:t>
            </a:r>
            <a:r>
              <a:rPr lang="en-US" dirty="0">
                <a:ea typeface="ＭＳ Ｐゴシック" pitchFamily="-97" charset="-128"/>
              </a:rPr>
              <a:t>. Mutual Enhancement</a:t>
            </a:r>
          </a:p>
          <a:p>
            <a:pPr lvl="1" eaLnBrk="1" hangingPunct="1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800" dirty="0">
                <a:ea typeface="ＭＳ Ｐゴシック" pitchFamily="-97" charset="-128"/>
              </a:rPr>
              <a:t>Discussing shared information feels good!</a:t>
            </a:r>
          </a:p>
          <a:p>
            <a:pPr lvl="1" eaLnBrk="1" hangingPunct="1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800" dirty="0">
                <a:ea typeface="ＭＳ Ｐゴシック" pitchFamily="-97" charset="-128"/>
              </a:rPr>
              <a:t>Members are judged as more task competent &amp; credible after discussing shared instead of unshared information.</a:t>
            </a:r>
          </a:p>
          <a:p>
            <a:pPr lvl="1" eaLnBrk="1" hangingPunct="1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800" dirty="0">
                <a:ea typeface="ＭＳ Ｐゴシック" pitchFamily="-97" charset="-128"/>
              </a:rPr>
              <a:t>Shared information is judged as more important, accurate, and decision-relevant than unshared info</a:t>
            </a:r>
            <a:r>
              <a:rPr lang="en-US" sz="2800" dirty="0" smtClean="0">
                <a:ea typeface="ＭＳ Ｐゴシック" pitchFamily="-97" charset="-128"/>
              </a:rPr>
              <a:t>.</a:t>
            </a:r>
          </a:p>
          <a:p>
            <a:pPr>
              <a:buNone/>
            </a:pPr>
            <a:r>
              <a:rPr lang="en-US" dirty="0">
                <a:ea typeface="ＭＳ Ｐゴシック" pitchFamily="-97" charset="-128"/>
              </a:rPr>
              <a:t>3. Bias for Preference-consistent </a:t>
            </a:r>
            <a:r>
              <a:rPr lang="en-US" dirty="0" smtClean="0">
                <a:ea typeface="ＭＳ Ｐゴシック" pitchFamily="-97" charset="-128"/>
              </a:rPr>
              <a:t>Information</a:t>
            </a:r>
            <a:endParaRPr lang="en-US" dirty="0">
              <a:ea typeface="ＭＳ Ｐゴシック" pitchFamily="-97" charset="-128"/>
            </a:endParaRP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800" dirty="0">
                <a:ea typeface="ＭＳ Ｐゴシック" pitchFamily="-97" charset="-128"/>
              </a:rPr>
              <a:t>Members prefer to discuss information that is consistent with their preferences (an example of the confirmation bias)</a:t>
            </a:r>
          </a:p>
          <a:p>
            <a:pPr marL="0" indent="0">
              <a:buNone/>
            </a:pPr>
            <a:endParaRPr lang="en-US" dirty="0" smtClean="0">
              <a:ea typeface="ＭＳ Ｐゴシック" pitchFamily="-97" charset="-128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ea typeface="ＭＳ Ｐゴシック" pitchFamily="-97" charset="-128"/>
              </a:rPr>
              <a:t>Some </a:t>
            </a:r>
            <a:r>
              <a:rPr lang="en-US" dirty="0">
                <a:solidFill>
                  <a:srgbClr val="FF0000"/>
                </a:solidFill>
                <a:ea typeface="ＭＳ Ｐゴシック" pitchFamily="-97" charset="-128"/>
              </a:rPr>
              <a:t>Groups Miss Optimal Solutions</a:t>
            </a:r>
            <a:r>
              <a:rPr lang="en-US" dirty="0" smtClean="0">
                <a:solidFill>
                  <a:srgbClr val="FF0000"/>
                </a:solidFill>
                <a:ea typeface="ＭＳ Ｐゴシック" pitchFamily="-97" charset="-128"/>
              </a:rPr>
              <a:t>:</a:t>
            </a:r>
            <a:r>
              <a:rPr lang="en-US" dirty="0" smtClean="0">
                <a:ea typeface="ＭＳ Ｐゴシック" pitchFamily="-97" charset="-128"/>
              </a:rPr>
              <a:t> </a:t>
            </a:r>
          </a:p>
          <a:p>
            <a:pPr marL="0" indent="0">
              <a:buNone/>
            </a:pPr>
            <a:r>
              <a:rPr lang="en-US" dirty="0">
                <a:ea typeface="ＭＳ Ｐゴシック" pitchFamily="-97" charset="-128"/>
              </a:rPr>
              <a:t>	</a:t>
            </a:r>
            <a:r>
              <a:rPr lang="en-US" dirty="0" smtClean="0">
                <a:ea typeface="ＭＳ Ｐゴシック" pitchFamily="-97" charset="-128"/>
              </a:rPr>
              <a:t>Tapping </a:t>
            </a:r>
            <a:r>
              <a:rPr lang="en-US" dirty="0">
                <a:ea typeface="ＭＳ Ｐゴシック" pitchFamily="-97" charset="-128"/>
              </a:rPr>
              <a:t>into unshared information supports the best option</a:t>
            </a:r>
          </a:p>
        </p:txBody>
      </p:sp>
    </p:spTree>
    <p:extLst>
      <p:ext uri="{BB962C8B-B14F-4D97-AF65-F5344CB8AC3E}">
        <p14:creationId xmlns:p14="http://schemas.microsoft.com/office/powerpoint/2010/main" val="238366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Common Information Effect</a:t>
            </a:r>
            <a:endParaRPr lang="en-US" sz="3200" dirty="0">
              <a:latin typeface="+mn-lt"/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287738"/>
            <a:ext cx="5887733" cy="4801090"/>
          </a:xfrm>
        </p:spPr>
        <p:txBody>
          <a:bodyPr>
            <a:normAutofit/>
          </a:bodyPr>
          <a:lstStyle/>
          <a:p>
            <a:pPr marL="0" indent="0">
              <a:buClr>
                <a:srgbClr val="FF0000"/>
              </a:buClr>
              <a:buNone/>
            </a:pPr>
            <a:r>
              <a:rPr lang="en-US" sz="3600" dirty="0" smtClean="0"/>
              <a:t>Mitigation Strategies:</a:t>
            </a:r>
            <a:endParaRPr lang="en-US" sz="3600" dirty="0"/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3200" dirty="0"/>
              <a:t>Team leader is information </a:t>
            </a:r>
            <a:r>
              <a:rPr lang="en-US" sz="3200" dirty="0" smtClean="0"/>
              <a:t>manager - increase </a:t>
            </a:r>
            <a:r>
              <a:rPr lang="en-US" sz="3200" dirty="0"/>
              <a:t>focus on unique information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3200" dirty="0"/>
              <a:t>Suspend initial judgment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3200" dirty="0"/>
              <a:t>Frame as an information-sharing problem, rather than a judgment to be made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3200" dirty="0"/>
              <a:t>Minimize status differences</a:t>
            </a:r>
          </a:p>
        </p:txBody>
      </p:sp>
      <p:pic>
        <p:nvPicPr>
          <p:cNvPr id="1026" name="Picture 2" descr="South side base camp Nepal everest in post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933" y="2073795"/>
            <a:ext cx="484822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8323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5660" y="1062877"/>
            <a:ext cx="8734425" cy="55104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 smtClean="0">
                <a:solidFill>
                  <a:srgbClr val="FF0000"/>
                </a:solidFill>
              </a:rPr>
              <a:t>Find (Common) Purpose </a:t>
            </a:r>
            <a:r>
              <a:rPr lang="en-CA" sz="3200" dirty="0" smtClean="0"/>
              <a:t>– </a:t>
            </a:r>
            <a:r>
              <a:rPr lang="en-CA" sz="3200" i="1" dirty="0" err="1" smtClean="0"/>
              <a:t>O’Canada</a:t>
            </a:r>
            <a:r>
              <a:rPr lang="en-CA" sz="3200" i="1" dirty="0" smtClean="0"/>
              <a:t> </a:t>
            </a:r>
            <a:r>
              <a:rPr lang="en-CA" sz="3200" dirty="0" smtClean="0"/>
              <a:t>Moment</a:t>
            </a:r>
          </a:p>
          <a:p>
            <a:pPr lvl="1"/>
            <a:r>
              <a:rPr lang="en-CA" sz="2800" dirty="0" smtClean="0"/>
              <a:t>Successful teams share a clear understanding of and commitment to the goals of the team and the overall strategic approach to the task at hand</a:t>
            </a:r>
          </a:p>
          <a:p>
            <a:pPr marL="0" indent="0">
              <a:buNone/>
            </a:pPr>
            <a:endParaRPr lang="en-CA" sz="32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CA" sz="3200" dirty="0" smtClean="0">
                <a:solidFill>
                  <a:srgbClr val="FF0000"/>
                </a:solidFill>
              </a:rPr>
              <a:t>Come Ready to Play </a:t>
            </a:r>
            <a:r>
              <a:rPr lang="en-CA" sz="3200" dirty="0" smtClean="0"/>
              <a:t>- Resource Inventory</a:t>
            </a:r>
          </a:p>
          <a:p>
            <a:pPr lvl="1"/>
            <a:r>
              <a:rPr lang="en-CA" sz="2800" dirty="0" smtClean="0"/>
              <a:t>We focus on what we bring, which we might over- or under-estimate</a:t>
            </a:r>
          </a:p>
          <a:p>
            <a:pPr lvl="1"/>
            <a:r>
              <a:rPr lang="en-CA" sz="2800" dirty="0" smtClean="0"/>
              <a:t>Unearth what each member brings – members interview each other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Team Lessons Learned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6356" y="2309645"/>
            <a:ext cx="2985503" cy="290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090419"/>
            <a:ext cx="8734425" cy="55104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>
                <a:solidFill>
                  <a:srgbClr val="FF0000"/>
                </a:solidFill>
              </a:rPr>
              <a:t>From Many to ONE </a:t>
            </a:r>
            <a:r>
              <a:rPr lang="en-CA" sz="3200" dirty="0"/>
              <a:t>- Team Norms</a:t>
            </a:r>
          </a:p>
          <a:p>
            <a:pPr lvl="1"/>
            <a:r>
              <a:rPr lang="en-CA" sz="2800" dirty="0" smtClean="0"/>
              <a:t>Operating Principles </a:t>
            </a:r>
            <a:r>
              <a:rPr lang="en-CA" sz="2800" dirty="0"/>
              <a:t>- </a:t>
            </a:r>
            <a:r>
              <a:rPr lang="en-CA" sz="2800" dirty="0" smtClean="0"/>
              <a:t>Definite </a:t>
            </a:r>
            <a:r>
              <a:rPr lang="en-CA" sz="2800" i="1" dirty="0">
                <a:solidFill>
                  <a:srgbClr val="FF0000"/>
                </a:solidFill>
              </a:rPr>
              <a:t>D</a:t>
            </a:r>
            <a:r>
              <a:rPr lang="en-CA" sz="2800" i="1" dirty="0" smtClean="0">
                <a:solidFill>
                  <a:srgbClr val="FF0000"/>
                </a:solidFill>
              </a:rPr>
              <a:t>os</a:t>
            </a:r>
            <a:r>
              <a:rPr lang="en-CA" sz="2800" dirty="0" smtClean="0"/>
              <a:t> </a:t>
            </a:r>
            <a:r>
              <a:rPr lang="en-CA" sz="2800" dirty="0"/>
              <a:t>and </a:t>
            </a:r>
            <a:r>
              <a:rPr lang="en-CA" sz="2800" i="1" dirty="0" smtClean="0">
                <a:solidFill>
                  <a:srgbClr val="FF0000"/>
                </a:solidFill>
              </a:rPr>
              <a:t>Don’ts</a:t>
            </a:r>
            <a:endParaRPr lang="en-CA" sz="2800" i="1" dirty="0">
              <a:solidFill>
                <a:srgbClr val="FF0000"/>
              </a:solidFill>
            </a:endParaRPr>
          </a:p>
          <a:p>
            <a:pPr lvl="1"/>
            <a:r>
              <a:rPr lang="en-CA" sz="2800" dirty="0"/>
              <a:t>Constructive Conflict: Healthy debate vs. bogged down in personality differences</a:t>
            </a:r>
          </a:p>
          <a:p>
            <a:pPr lvl="1"/>
            <a:r>
              <a:rPr lang="en-CA" sz="2800" dirty="0"/>
              <a:t>Exploration &amp; Execution: Balance on the idea generation-implementation spectrum given the task &amp; team stage</a:t>
            </a:r>
          </a:p>
          <a:p>
            <a:pPr lvl="1"/>
            <a:r>
              <a:rPr lang="en-CA" sz="2800" dirty="0"/>
              <a:t>A system for calling out violations &amp; enforcing boundaries - Team C</a:t>
            </a:r>
            <a:r>
              <a:rPr lang="en-CA" sz="2800" dirty="0" smtClean="0"/>
              <a:t>ontract</a:t>
            </a:r>
            <a:endParaRPr lang="en-CA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Team Lessons Learned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0768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7750" y="1183897"/>
            <a:ext cx="8389080" cy="52591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>
                <a:solidFill>
                  <a:srgbClr val="FF0000"/>
                </a:solidFill>
              </a:rPr>
              <a:t>Overcome Adversity</a:t>
            </a:r>
          </a:p>
          <a:p>
            <a:pPr lvl="1"/>
            <a:r>
              <a:rPr lang="en-CA" dirty="0"/>
              <a:t>Uses its time together well: Progresses towards team’s goal at an appropriate speed … milestones reached</a:t>
            </a:r>
          </a:p>
          <a:p>
            <a:pPr lvl="1"/>
            <a:r>
              <a:rPr lang="en-CA" dirty="0"/>
              <a:t>Perseverance – what happened when time got tight or a challenge was faced?</a:t>
            </a:r>
          </a:p>
          <a:p>
            <a:pPr lvl="1"/>
            <a:r>
              <a:rPr lang="en-CA" dirty="0"/>
              <a:t>Information Processing Challenges – Incomplete/Ambiguous, Overload, Asymmetric </a:t>
            </a:r>
            <a:r>
              <a:rPr lang="en-CA" dirty="0" smtClean="0"/>
              <a:t>Distribution</a:t>
            </a:r>
          </a:p>
          <a:p>
            <a:pPr lvl="1"/>
            <a:r>
              <a:rPr lang="en-CA" dirty="0"/>
              <a:t>Psychological </a:t>
            </a:r>
            <a:r>
              <a:rPr lang="en-CA" dirty="0" smtClean="0"/>
              <a:t>Safety - Is </a:t>
            </a:r>
            <a:r>
              <a:rPr lang="en-CA" dirty="0"/>
              <a:t>the team atmosphere conducive to expression of “risky” ideas, diverging opinions, a variety of skills, and the forgiveness of mistakes</a:t>
            </a:r>
            <a:r>
              <a:rPr lang="en-CA" dirty="0" smtClean="0"/>
              <a:t>?</a:t>
            </a:r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Team Lessons Learned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830" y="1948674"/>
            <a:ext cx="3365770" cy="327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1209" y="1222807"/>
            <a:ext cx="7909182" cy="52591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 smtClean="0">
                <a:solidFill>
                  <a:srgbClr val="FF0000"/>
                </a:solidFill>
              </a:rPr>
              <a:t>Playing </a:t>
            </a:r>
            <a:r>
              <a:rPr lang="en-CA" sz="3200" dirty="0">
                <a:solidFill>
                  <a:srgbClr val="FF0000"/>
                </a:solidFill>
              </a:rPr>
              <a:t>to Win </a:t>
            </a:r>
            <a:r>
              <a:rPr lang="en-CA" sz="3200" dirty="0"/>
              <a:t>- Performance Strategy</a:t>
            </a:r>
          </a:p>
          <a:p>
            <a:pPr lvl="1"/>
            <a:r>
              <a:rPr lang="en-CA" sz="2800" i="1" dirty="0"/>
              <a:t>How are we going to go about tackling the task</a:t>
            </a:r>
            <a:r>
              <a:rPr lang="en-CA" sz="2800" dirty="0"/>
              <a:t>?</a:t>
            </a:r>
          </a:p>
          <a:p>
            <a:pPr lvl="1"/>
            <a:r>
              <a:rPr lang="en-CA" sz="2800" dirty="0"/>
              <a:t>Periodic assessments and recalibration of that performance strategy</a:t>
            </a:r>
          </a:p>
          <a:p>
            <a:pPr lvl="1"/>
            <a:r>
              <a:rPr lang="en-CA" sz="2800" dirty="0" smtClean="0"/>
              <a:t>Impact of Involvement: </a:t>
            </a:r>
          </a:p>
          <a:p>
            <a:pPr lvl="2"/>
            <a:r>
              <a:rPr lang="en-CA" sz="2800" dirty="0"/>
              <a:t>Short-Term vs. Long-Term Effectiveness </a:t>
            </a:r>
          </a:p>
          <a:p>
            <a:pPr lvl="2"/>
            <a:r>
              <a:rPr lang="en-CA" sz="2800" dirty="0" smtClean="0"/>
              <a:t>Achieved </a:t>
            </a:r>
            <a:r>
              <a:rPr lang="en-CA" sz="2800" dirty="0"/>
              <a:t>Consensus </a:t>
            </a:r>
            <a:r>
              <a:rPr lang="en-CA" sz="2800" dirty="0" smtClean="0"/>
              <a:t>or was Overruled </a:t>
            </a:r>
            <a:r>
              <a:rPr lang="en-CA" sz="2800" dirty="0"/>
              <a:t>(on important </a:t>
            </a:r>
            <a:r>
              <a:rPr lang="en-CA" sz="2800" dirty="0" smtClean="0"/>
              <a:t>decisions)</a:t>
            </a:r>
          </a:p>
          <a:p>
            <a:pPr lvl="2"/>
            <a:r>
              <a:rPr lang="en-CA" sz="2800" dirty="0" smtClean="0"/>
              <a:t>Perception </a:t>
            </a:r>
            <a:r>
              <a:rPr lang="en-CA" sz="2800" dirty="0"/>
              <a:t>of </a:t>
            </a:r>
            <a:r>
              <a:rPr lang="en-CA" sz="2800" dirty="0" smtClean="0"/>
              <a:t>FAIRNESS</a:t>
            </a:r>
            <a:endParaRPr lang="en-CA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Team Lessons Learned</a:t>
            </a:r>
          </a:p>
        </p:txBody>
      </p:sp>
      <p:sp>
        <p:nvSpPr>
          <p:cNvPr id="4" name="Scale7"/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8130938" y="1426724"/>
            <a:ext cx="4061062" cy="4153244"/>
          </a:xfrm>
          <a:custGeom>
            <a:avLst/>
            <a:gdLst>
              <a:gd name="T0" fmla="*/ 715 w 3993"/>
              <a:gd name="T1" fmla="*/ 0 h 3507"/>
              <a:gd name="T2" fmla="*/ 1708 w 3993"/>
              <a:gd name="T3" fmla="*/ 240 h 3507"/>
              <a:gd name="T4" fmla="*/ 2022 w 3993"/>
              <a:gd name="T5" fmla="*/ 69 h 3507"/>
              <a:gd name="T6" fmla="*/ 2395 w 3993"/>
              <a:gd name="T7" fmla="*/ 405 h 3507"/>
              <a:gd name="T8" fmla="*/ 3388 w 3993"/>
              <a:gd name="T9" fmla="*/ 645 h 3507"/>
              <a:gd name="T10" fmla="*/ 3330 w 3993"/>
              <a:gd name="T11" fmla="*/ 888 h 3507"/>
              <a:gd name="T12" fmla="*/ 3210 w 3993"/>
              <a:gd name="T13" fmla="*/ 859 h 3507"/>
              <a:gd name="T14" fmla="*/ 3786 w 3993"/>
              <a:gd name="T15" fmla="*/ 2147 h 3507"/>
              <a:gd name="T16" fmla="*/ 3993 w 3993"/>
              <a:gd name="T17" fmla="*/ 2147 h 3507"/>
              <a:gd name="T18" fmla="*/ 3556 w 3993"/>
              <a:gd name="T19" fmla="*/ 2562 h 3507"/>
              <a:gd name="T20" fmla="*/ 2681 w 3993"/>
              <a:gd name="T21" fmla="*/ 2562 h 3507"/>
              <a:gd name="T22" fmla="*/ 2243 w 3993"/>
              <a:gd name="T23" fmla="*/ 2147 h 3507"/>
              <a:gd name="T24" fmla="*/ 2451 w 3993"/>
              <a:gd name="T25" fmla="*/ 2147 h 3507"/>
              <a:gd name="T26" fmla="*/ 3045 w 3993"/>
              <a:gd name="T27" fmla="*/ 819 h 3507"/>
              <a:gd name="T28" fmla="*/ 2337 w 3993"/>
              <a:gd name="T29" fmla="*/ 648 h 3507"/>
              <a:gd name="T30" fmla="*/ 2147 w 3993"/>
              <a:gd name="T31" fmla="*/ 797 h 3507"/>
              <a:gd name="T32" fmla="*/ 2147 w 3993"/>
              <a:gd name="T33" fmla="*/ 3007 h 3507"/>
              <a:gd name="T34" fmla="*/ 3772 w 3993"/>
              <a:gd name="T35" fmla="*/ 3007 h 3507"/>
              <a:gd name="T36" fmla="*/ 3772 w 3993"/>
              <a:gd name="T37" fmla="*/ 3507 h 3507"/>
              <a:gd name="T38" fmla="*/ 272 w 3993"/>
              <a:gd name="T39" fmla="*/ 3507 h 3507"/>
              <a:gd name="T40" fmla="*/ 272 w 3993"/>
              <a:gd name="T41" fmla="*/ 3007 h 3507"/>
              <a:gd name="T42" fmla="*/ 1897 w 3993"/>
              <a:gd name="T43" fmla="*/ 3007 h 3507"/>
              <a:gd name="T44" fmla="*/ 1897 w 3993"/>
              <a:gd name="T45" fmla="*/ 797 h 3507"/>
              <a:gd name="T46" fmla="*/ 1649 w 3993"/>
              <a:gd name="T47" fmla="*/ 483 h 3507"/>
              <a:gd name="T48" fmla="*/ 958 w 3993"/>
              <a:gd name="T49" fmla="*/ 316 h 3507"/>
              <a:gd name="T50" fmla="*/ 1538 w 3993"/>
              <a:gd name="T51" fmla="*/ 1611 h 3507"/>
              <a:gd name="T52" fmla="*/ 1750 w 3993"/>
              <a:gd name="T53" fmla="*/ 1611 h 3507"/>
              <a:gd name="T54" fmla="*/ 1312 w 3993"/>
              <a:gd name="T55" fmla="*/ 2025 h 3507"/>
              <a:gd name="T56" fmla="*/ 437 w 3993"/>
              <a:gd name="T57" fmla="*/ 2025 h 3507"/>
              <a:gd name="T58" fmla="*/ 0 w 3993"/>
              <a:gd name="T59" fmla="*/ 1611 h 3507"/>
              <a:gd name="T60" fmla="*/ 229 w 3993"/>
              <a:gd name="T61" fmla="*/ 1611 h 3507"/>
              <a:gd name="T62" fmla="*/ 823 w 3993"/>
              <a:gd name="T63" fmla="*/ 284 h 3507"/>
              <a:gd name="T64" fmla="*/ 656 w 3993"/>
              <a:gd name="T65" fmla="*/ 243 h 3507"/>
              <a:gd name="T66" fmla="*/ 715 w 3993"/>
              <a:gd name="T67" fmla="*/ 0 h 3507"/>
              <a:gd name="T68" fmla="*/ 883 w 3993"/>
              <a:gd name="T69" fmla="*/ 455 h 3507"/>
              <a:gd name="T70" fmla="*/ 366 w 3993"/>
              <a:gd name="T71" fmla="*/ 1611 h 3507"/>
              <a:gd name="T72" fmla="*/ 875 w 3993"/>
              <a:gd name="T73" fmla="*/ 1611 h 3507"/>
              <a:gd name="T74" fmla="*/ 1401 w 3993"/>
              <a:gd name="T75" fmla="*/ 1611 h 3507"/>
              <a:gd name="T76" fmla="*/ 883 w 3993"/>
              <a:gd name="T77" fmla="*/ 455 h 3507"/>
              <a:gd name="T78" fmla="*/ 3119 w 3993"/>
              <a:gd name="T79" fmla="*/ 961 h 3507"/>
              <a:gd name="T80" fmla="*/ 2588 w 3993"/>
              <a:gd name="T81" fmla="*/ 2147 h 3507"/>
              <a:gd name="T82" fmla="*/ 3118 w 3993"/>
              <a:gd name="T83" fmla="*/ 2147 h 3507"/>
              <a:gd name="T84" fmla="*/ 3649 w 3993"/>
              <a:gd name="T85" fmla="*/ 2147 h 3507"/>
              <a:gd name="T86" fmla="*/ 3119 w 3993"/>
              <a:gd name="T87" fmla="*/ 961 h 3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993" h="3507">
                <a:moveTo>
                  <a:pt x="715" y="0"/>
                </a:moveTo>
                <a:lnTo>
                  <a:pt x="1708" y="240"/>
                </a:lnTo>
                <a:cubicBezTo>
                  <a:pt x="1777" y="133"/>
                  <a:pt x="1895" y="69"/>
                  <a:pt x="2022" y="69"/>
                </a:cubicBezTo>
                <a:cubicBezTo>
                  <a:pt x="2214" y="69"/>
                  <a:pt x="2375" y="214"/>
                  <a:pt x="2395" y="405"/>
                </a:cubicBezTo>
                <a:lnTo>
                  <a:pt x="3388" y="645"/>
                </a:lnTo>
                <a:lnTo>
                  <a:pt x="3330" y="888"/>
                </a:lnTo>
                <a:lnTo>
                  <a:pt x="3210" y="859"/>
                </a:lnTo>
                <a:lnTo>
                  <a:pt x="3786" y="2147"/>
                </a:lnTo>
                <a:lnTo>
                  <a:pt x="3993" y="2147"/>
                </a:lnTo>
                <a:cubicBezTo>
                  <a:pt x="3993" y="2318"/>
                  <a:pt x="3827" y="2476"/>
                  <a:pt x="3556" y="2562"/>
                </a:cubicBezTo>
                <a:cubicBezTo>
                  <a:pt x="3285" y="2647"/>
                  <a:pt x="2952" y="2647"/>
                  <a:pt x="2681" y="2562"/>
                </a:cubicBezTo>
                <a:cubicBezTo>
                  <a:pt x="2410" y="2476"/>
                  <a:pt x="2243" y="2318"/>
                  <a:pt x="2243" y="2147"/>
                </a:cubicBezTo>
                <a:lnTo>
                  <a:pt x="2451" y="2147"/>
                </a:lnTo>
                <a:lnTo>
                  <a:pt x="3045" y="819"/>
                </a:lnTo>
                <a:lnTo>
                  <a:pt x="2337" y="648"/>
                </a:lnTo>
                <a:cubicBezTo>
                  <a:pt x="2292" y="718"/>
                  <a:pt x="2225" y="770"/>
                  <a:pt x="2147" y="797"/>
                </a:cubicBezTo>
                <a:lnTo>
                  <a:pt x="2147" y="3007"/>
                </a:lnTo>
                <a:lnTo>
                  <a:pt x="3772" y="3007"/>
                </a:lnTo>
                <a:lnTo>
                  <a:pt x="3772" y="3507"/>
                </a:lnTo>
                <a:lnTo>
                  <a:pt x="272" y="3507"/>
                </a:lnTo>
                <a:lnTo>
                  <a:pt x="272" y="3007"/>
                </a:lnTo>
                <a:lnTo>
                  <a:pt x="1897" y="3007"/>
                </a:lnTo>
                <a:lnTo>
                  <a:pt x="1897" y="797"/>
                </a:lnTo>
                <a:cubicBezTo>
                  <a:pt x="1761" y="749"/>
                  <a:pt x="1664" y="627"/>
                  <a:pt x="1649" y="483"/>
                </a:cubicBezTo>
                <a:lnTo>
                  <a:pt x="958" y="316"/>
                </a:lnTo>
                <a:lnTo>
                  <a:pt x="1538" y="1611"/>
                </a:lnTo>
                <a:lnTo>
                  <a:pt x="1750" y="1611"/>
                </a:lnTo>
                <a:cubicBezTo>
                  <a:pt x="1750" y="1782"/>
                  <a:pt x="1583" y="1940"/>
                  <a:pt x="1312" y="2025"/>
                </a:cubicBezTo>
                <a:cubicBezTo>
                  <a:pt x="1042" y="2111"/>
                  <a:pt x="708" y="2111"/>
                  <a:pt x="437" y="2025"/>
                </a:cubicBezTo>
                <a:cubicBezTo>
                  <a:pt x="167" y="1940"/>
                  <a:pt x="0" y="1782"/>
                  <a:pt x="0" y="1611"/>
                </a:cubicBezTo>
                <a:lnTo>
                  <a:pt x="229" y="1611"/>
                </a:lnTo>
                <a:lnTo>
                  <a:pt x="823" y="284"/>
                </a:lnTo>
                <a:lnTo>
                  <a:pt x="656" y="243"/>
                </a:lnTo>
                <a:lnTo>
                  <a:pt x="715" y="0"/>
                </a:lnTo>
                <a:close/>
                <a:moveTo>
                  <a:pt x="883" y="455"/>
                </a:moveTo>
                <a:lnTo>
                  <a:pt x="366" y="1611"/>
                </a:lnTo>
                <a:lnTo>
                  <a:pt x="875" y="1611"/>
                </a:lnTo>
                <a:lnTo>
                  <a:pt x="1401" y="1611"/>
                </a:lnTo>
                <a:lnTo>
                  <a:pt x="883" y="455"/>
                </a:lnTo>
                <a:close/>
                <a:moveTo>
                  <a:pt x="3119" y="961"/>
                </a:moveTo>
                <a:lnTo>
                  <a:pt x="2588" y="2147"/>
                </a:lnTo>
                <a:lnTo>
                  <a:pt x="3118" y="2147"/>
                </a:lnTo>
                <a:lnTo>
                  <a:pt x="3649" y="2147"/>
                </a:lnTo>
                <a:lnTo>
                  <a:pt x="3119" y="961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611529" y="3342607"/>
            <a:ext cx="1549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chemeClr val="bg1"/>
                </a:solidFill>
              </a:rPr>
              <a:t>Fact</a:t>
            </a:r>
            <a:endParaRPr lang="en-CA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11603" y="3875608"/>
            <a:ext cx="1884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chemeClr val="bg1"/>
                </a:solidFill>
              </a:rPr>
              <a:t>Perception</a:t>
            </a:r>
            <a:endParaRPr lang="en-C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41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Summit Session Takeaways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7518" y="1838618"/>
            <a:ext cx="5181600" cy="4885192"/>
          </a:xfrm>
        </p:spPr>
        <p:txBody>
          <a:bodyPr/>
          <a:lstStyle/>
          <a:p>
            <a:r>
              <a:rPr lang="en-US" dirty="0" smtClean="0"/>
              <a:t>Who are you now?</a:t>
            </a:r>
          </a:p>
          <a:p>
            <a:pPr lvl="1"/>
            <a:r>
              <a:rPr lang="en-US" dirty="0" smtClean="0"/>
              <a:t>3 Personal Takeaways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Find BIG Team Themes 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99538" y="1111623"/>
            <a:ext cx="4457700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538" y="3953435"/>
            <a:ext cx="4552888" cy="25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619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Power of Teamwork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Final Tasks 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86" y="2040458"/>
            <a:ext cx="11420475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7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Your Experience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7738"/>
            <a:ext cx="10515600" cy="5176562"/>
          </a:xfrm>
        </p:spPr>
        <p:txBody>
          <a:bodyPr/>
          <a:lstStyle/>
          <a:p>
            <a:pPr marL="0" lvl="1" indent="0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ct val="100000"/>
              <a:buNone/>
              <a:tabLst>
                <a:tab pos="0" algn="l"/>
                <a:tab pos="75404" algn="l"/>
                <a:tab pos="747418" algn="l"/>
                <a:tab pos="1121788" algn="l"/>
                <a:tab pos="1496159" algn="l"/>
                <a:tab pos="1870529" algn="l"/>
                <a:tab pos="2244900" algn="l"/>
                <a:tab pos="2619270" algn="l"/>
                <a:tab pos="2993641" algn="l"/>
                <a:tab pos="3368011" algn="l"/>
                <a:tab pos="3742382" algn="l"/>
                <a:tab pos="4116752" algn="l"/>
                <a:tab pos="4491123" algn="l"/>
                <a:tab pos="4865493" algn="l"/>
                <a:tab pos="5239864" algn="l"/>
                <a:tab pos="5614234" algn="l"/>
                <a:tab pos="5988605" algn="l"/>
                <a:tab pos="6362975" algn="l"/>
                <a:tab pos="6737345" algn="l"/>
                <a:tab pos="7111716" algn="l"/>
                <a:tab pos="7486086" algn="l"/>
              </a:tabLst>
              <a:defRPr/>
            </a:pPr>
            <a:r>
              <a:rPr lang="en-US" sz="3000" dirty="0">
                <a:solidFill>
                  <a:srgbClr val="000000"/>
                </a:solidFill>
                <a:ea typeface="ＭＳ Ｐゴシック" charset="0"/>
              </a:rPr>
              <a:t>Please reflect quietly …</a:t>
            </a:r>
          </a:p>
          <a:p>
            <a:pPr marL="0" lvl="1" indent="0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ct val="100000"/>
              <a:buNone/>
              <a:tabLst>
                <a:tab pos="0" algn="l"/>
                <a:tab pos="75404" algn="l"/>
                <a:tab pos="747418" algn="l"/>
                <a:tab pos="1121788" algn="l"/>
                <a:tab pos="1496159" algn="l"/>
                <a:tab pos="1870529" algn="l"/>
                <a:tab pos="2244900" algn="l"/>
                <a:tab pos="2619270" algn="l"/>
                <a:tab pos="2993641" algn="l"/>
                <a:tab pos="3368011" algn="l"/>
                <a:tab pos="3742382" algn="l"/>
                <a:tab pos="4116752" algn="l"/>
                <a:tab pos="4491123" algn="l"/>
                <a:tab pos="4865493" algn="l"/>
                <a:tab pos="5239864" algn="l"/>
                <a:tab pos="5614234" algn="l"/>
                <a:tab pos="5988605" algn="l"/>
                <a:tab pos="6362975" algn="l"/>
                <a:tab pos="6737345" algn="l"/>
                <a:tab pos="7111716" algn="l"/>
                <a:tab pos="7486086" algn="l"/>
              </a:tabLst>
              <a:defRPr/>
            </a:pPr>
            <a:endParaRPr lang="en-US" sz="3000" dirty="0">
              <a:solidFill>
                <a:srgbClr val="000000"/>
              </a:solidFill>
              <a:cs typeface="Corbel"/>
            </a:endParaRPr>
          </a:p>
          <a:p>
            <a:pPr marL="0" lvl="1" indent="0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ct val="100000"/>
              <a:buNone/>
              <a:tabLst>
                <a:tab pos="0" algn="l"/>
                <a:tab pos="75404" algn="l"/>
                <a:tab pos="747418" algn="l"/>
                <a:tab pos="1121788" algn="l"/>
                <a:tab pos="1496159" algn="l"/>
                <a:tab pos="1870529" algn="l"/>
                <a:tab pos="2244900" algn="l"/>
                <a:tab pos="2619270" algn="l"/>
                <a:tab pos="2993641" algn="l"/>
                <a:tab pos="3368011" algn="l"/>
                <a:tab pos="3742382" algn="l"/>
                <a:tab pos="4116752" algn="l"/>
                <a:tab pos="4491123" algn="l"/>
                <a:tab pos="4865493" algn="l"/>
                <a:tab pos="5239864" algn="l"/>
                <a:tab pos="5614234" algn="l"/>
                <a:tab pos="5988605" algn="l"/>
                <a:tab pos="6362975" algn="l"/>
                <a:tab pos="6737345" algn="l"/>
                <a:tab pos="7111716" algn="l"/>
                <a:tab pos="7486086" algn="l"/>
              </a:tabLst>
              <a:defRPr/>
            </a:pPr>
            <a:endParaRPr lang="en-US" sz="3000" dirty="0">
              <a:solidFill>
                <a:srgbClr val="000000"/>
              </a:solidFill>
              <a:cs typeface="Corbel"/>
            </a:endParaRPr>
          </a:p>
          <a:p>
            <a:pPr marL="0" lvl="1" indent="0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ct val="100000"/>
              <a:buNone/>
              <a:tabLst>
                <a:tab pos="0" algn="l"/>
                <a:tab pos="75404" algn="l"/>
                <a:tab pos="747418" algn="l"/>
                <a:tab pos="1121788" algn="l"/>
                <a:tab pos="1496159" algn="l"/>
                <a:tab pos="1870529" algn="l"/>
                <a:tab pos="2244900" algn="l"/>
                <a:tab pos="2619270" algn="l"/>
                <a:tab pos="2993641" algn="l"/>
                <a:tab pos="3368011" algn="l"/>
                <a:tab pos="3742382" algn="l"/>
                <a:tab pos="4116752" algn="l"/>
                <a:tab pos="4491123" algn="l"/>
                <a:tab pos="4865493" algn="l"/>
                <a:tab pos="5239864" algn="l"/>
                <a:tab pos="5614234" algn="l"/>
                <a:tab pos="5988605" algn="l"/>
                <a:tab pos="6362975" algn="l"/>
                <a:tab pos="6737345" algn="l"/>
                <a:tab pos="7111716" algn="l"/>
                <a:tab pos="7486086" algn="l"/>
              </a:tabLst>
              <a:defRPr/>
            </a:pPr>
            <a:endParaRPr lang="en-US" sz="3000" dirty="0">
              <a:solidFill>
                <a:srgbClr val="000000"/>
              </a:solidFill>
              <a:cs typeface="Corbel"/>
            </a:endParaRPr>
          </a:p>
          <a:p>
            <a:pPr marL="0" lvl="1" indent="0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ct val="100000"/>
              <a:buNone/>
              <a:tabLst>
                <a:tab pos="0" algn="l"/>
                <a:tab pos="75404" algn="l"/>
                <a:tab pos="747418" algn="l"/>
                <a:tab pos="1121788" algn="l"/>
                <a:tab pos="1496159" algn="l"/>
                <a:tab pos="1870529" algn="l"/>
                <a:tab pos="2244900" algn="l"/>
                <a:tab pos="2619270" algn="l"/>
                <a:tab pos="2993641" algn="l"/>
                <a:tab pos="3368011" algn="l"/>
                <a:tab pos="3742382" algn="l"/>
                <a:tab pos="4116752" algn="l"/>
                <a:tab pos="4491123" algn="l"/>
                <a:tab pos="4865493" algn="l"/>
                <a:tab pos="5239864" algn="l"/>
                <a:tab pos="5614234" algn="l"/>
                <a:tab pos="5988605" algn="l"/>
                <a:tab pos="6362975" algn="l"/>
                <a:tab pos="6737345" algn="l"/>
                <a:tab pos="7111716" algn="l"/>
                <a:tab pos="7486086" algn="l"/>
              </a:tabLst>
              <a:defRPr/>
            </a:pPr>
            <a:endParaRPr lang="en-US" sz="3000" dirty="0">
              <a:solidFill>
                <a:srgbClr val="000000"/>
              </a:solidFill>
              <a:cs typeface="Corbel"/>
            </a:endParaRPr>
          </a:p>
          <a:p>
            <a:pPr marL="0" lvl="1" indent="0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ct val="100000"/>
              <a:buNone/>
              <a:tabLst>
                <a:tab pos="0" algn="l"/>
                <a:tab pos="75404" algn="l"/>
                <a:tab pos="747418" algn="l"/>
                <a:tab pos="1121788" algn="l"/>
                <a:tab pos="1496159" algn="l"/>
                <a:tab pos="1870529" algn="l"/>
                <a:tab pos="2244900" algn="l"/>
                <a:tab pos="2619270" algn="l"/>
                <a:tab pos="2993641" algn="l"/>
                <a:tab pos="3368011" algn="l"/>
                <a:tab pos="3742382" algn="l"/>
                <a:tab pos="4116752" algn="l"/>
                <a:tab pos="4491123" algn="l"/>
                <a:tab pos="4865493" algn="l"/>
                <a:tab pos="5239864" algn="l"/>
                <a:tab pos="5614234" algn="l"/>
                <a:tab pos="5988605" algn="l"/>
                <a:tab pos="6362975" algn="l"/>
                <a:tab pos="6737345" algn="l"/>
                <a:tab pos="7111716" algn="l"/>
                <a:tab pos="7486086" algn="l"/>
              </a:tabLst>
              <a:defRPr/>
            </a:pPr>
            <a:endParaRPr lang="en-US" sz="3000" dirty="0">
              <a:solidFill>
                <a:srgbClr val="000000"/>
              </a:solidFill>
              <a:cs typeface="Corbel"/>
            </a:endParaRPr>
          </a:p>
          <a:p>
            <a:pPr marL="0" indent="0">
              <a:buNone/>
              <a:defRPr/>
            </a:pPr>
            <a:r>
              <a:rPr lang="en-US" sz="3000" dirty="0" smtClean="0">
                <a:solidFill>
                  <a:srgbClr val="000000"/>
                </a:solidFill>
                <a:ea typeface="ＭＳ Ｐゴシック" charset="0"/>
              </a:rPr>
              <a:t>… please </a:t>
            </a:r>
            <a:r>
              <a:rPr lang="en-US" sz="3000" dirty="0">
                <a:solidFill>
                  <a:srgbClr val="000000"/>
                </a:solidFill>
                <a:ea typeface="ＭＳ Ｐゴシック" charset="0"/>
              </a:rPr>
              <a:t>take </a:t>
            </a:r>
            <a:r>
              <a:rPr lang="en-US" sz="3000" dirty="0" smtClean="0">
                <a:solidFill>
                  <a:srgbClr val="000000"/>
                </a:solidFill>
                <a:ea typeface="ＭＳ Ｐゴシック" charset="0"/>
              </a:rPr>
              <a:t>a minute </a:t>
            </a:r>
            <a:r>
              <a:rPr lang="en-US" sz="3000" dirty="0">
                <a:solidFill>
                  <a:srgbClr val="000000"/>
                </a:solidFill>
                <a:ea typeface="ＭＳ Ｐゴシック" charset="0"/>
              </a:rPr>
              <a:t>to write down your thoughts.</a:t>
            </a:r>
          </a:p>
        </p:txBody>
      </p:sp>
      <p:sp>
        <p:nvSpPr>
          <p:cNvPr id="6" name="Round Diagonal Corner Rectangle 5"/>
          <p:cNvSpPr/>
          <p:nvPr/>
        </p:nvSpPr>
        <p:spPr bwMode="auto">
          <a:xfrm>
            <a:off x="752740" y="1965490"/>
            <a:ext cx="4788958" cy="3096948"/>
          </a:xfrm>
          <a:prstGeom prst="round2DiagRect">
            <a:avLst/>
          </a:prstGeom>
          <a:solidFill>
            <a:srgbClr val="ED1C2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algn="ctr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ct val="100000"/>
              <a:tabLst>
                <a:tab pos="0" algn="l"/>
                <a:tab pos="75404" algn="l"/>
                <a:tab pos="747418" algn="l"/>
                <a:tab pos="1121788" algn="l"/>
                <a:tab pos="1496159" algn="l"/>
                <a:tab pos="1870529" algn="l"/>
                <a:tab pos="2244900" algn="l"/>
                <a:tab pos="2619270" algn="l"/>
                <a:tab pos="2993641" algn="l"/>
                <a:tab pos="3368011" algn="l"/>
                <a:tab pos="3742382" algn="l"/>
                <a:tab pos="4116752" algn="l"/>
                <a:tab pos="4491123" algn="l"/>
                <a:tab pos="4865493" algn="l"/>
                <a:tab pos="5239864" algn="l"/>
                <a:tab pos="5614234" algn="l"/>
                <a:tab pos="5988605" algn="l"/>
                <a:tab pos="6362975" algn="l"/>
                <a:tab pos="6737345" algn="l"/>
                <a:tab pos="7111716" algn="l"/>
                <a:tab pos="7486086" algn="l"/>
              </a:tabLst>
              <a:defRPr/>
            </a:pPr>
            <a:r>
              <a:rPr lang="en-US" sz="3200" dirty="0" smtClean="0">
                <a:solidFill>
                  <a:srgbClr val="FFFFFF"/>
                </a:solidFill>
                <a:latin typeface="Trebuchet MS" panose="020B0603020202020204" pitchFamily="34" charset="0"/>
                <a:ea typeface="ＭＳ Ｐゴシック" charset="0"/>
                <a:cs typeface="Corbel"/>
              </a:rPr>
              <a:t>What are your 3 personal key take </a:t>
            </a:r>
            <a:r>
              <a:rPr lang="en-US" sz="3200" dirty="0" err="1" smtClean="0">
                <a:solidFill>
                  <a:srgbClr val="FFFFFF"/>
                </a:solidFill>
                <a:latin typeface="Trebuchet MS" panose="020B0603020202020204" pitchFamily="34" charset="0"/>
                <a:ea typeface="ＭＳ Ｐゴシック" charset="0"/>
                <a:cs typeface="Corbel"/>
              </a:rPr>
              <a:t>aways</a:t>
            </a:r>
            <a:r>
              <a:rPr lang="en-US" sz="3200" dirty="0" smtClean="0">
                <a:solidFill>
                  <a:srgbClr val="FFFFFF"/>
                </a:solidFill>
                <a:latin typeface="Trebuchet MS" panose="020B0603020202020204" pitchFamily="34" charset="0"/>
                <a:ea typeface="ＭＳ Ｐゴシック" charset="0"/>
                <a:cs typeface="Corbel"/>
              </a:rPr>
              <a:t>? </a:t>
            </a:r>
            <a:endParaRPr lang="en-US" sz="3200" dirty="0">
              <a:solidFill>
                <a:srgbClr val="FFFFFF"/>
              </a:solidFill>
              <a:latin typeface="Trebuchet MS" panose="020B0603020202020204" pitchFamily="34" charset="0"/>
              <a:ea typeface="ＭＳ Ｐゴシック" charset="0"/>
              <a:cs typeface="Corbel"/>
            </a:endParaRPr>
          </a:p>
        </p:txBody>
      </p:sp>
      <p:sp>
        <p:nvSpPr>
          <p:cNvPr id="7" name="Round Diagonal Corner Rectangle 6"/>
          <p:cNvSpPr/>
          <p:nvPr/>
        </p:nvSpPr>
        <p:spPr bwMode="auto">
          <a:xfrm>
            <a:off x="6240198" y="1965490"/>
            <a:ext cx="4640792" cy="3096948"/>
          </a:xfrm>
          <a:prstGeom prst="round2DiagRect">
            <a:avLst/>
          </a:prstGeom>
          <a:solidFill>
            <a:srgbClr val="ED1C2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algn="ctr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ct val="100000"/>
              <a:tabLst>
                <a:tab pos="0" algn="l"/>
                <a:tab pos="75404" algn="l"/>
                <a:tab pos="747418" algn="l"/>
                <a:tab pos="1121788" algn="l"/>
                <a:tab pos="1496159" algn="l"/>
                <a:tab pos="1870529" algn="l"/>
                <a:tab pos="2244900" algn="l"/>
                <a:tab pos="2619270" algn="l"/>
                <a:tab pos="2993641" algn="l"/>
                <a:tab pos="3368011" algn="l"/>
                <a:tab pos="3742382" algn="l"/>
                <a:tab pos="4116752" algn="l"/>
                <a:tab pos="4491123" algn="l"/>
                <a:tab pos="4865493" algn="l"/>
                <a:tab pos="5239864" algn="l"/>
                <a:tab pos="5614234" algn="l"/>
                <a:tab pos="5988605" algn="l"/>
                <a:tab pos="6362975" algn="l"/>
                <a:tab pos="6737345" algn="l"/>
                <a:tab pos="7111716" algn="l"/>
                <a:tab pos="7486086" algn="l"/>
              </a:tabLst>
              <a:defRPr/>
            </a:pPr>
            <a:r>
              <a:rPr lang="en-US" sz="3200" dirty="0">
                <a:solidFill>
                  <a:srgbClr val="FFFFFF"/>
                </a:solidFill>
                <a:latin typeface="Trebuchet MS" panose="020B0603020202020204" pitchFamily="34" charset="0"/>
                <a:ea typeface="ＭＳ Ｐゴシック" charset="0"/>
                <a:cs typeface="Corbel"/>
              </a:rPr>
              <a:t>What </a:t>
            </a:r>
            <a:r>
              <a:rPr lang="en-US" sz="3200" dirty="0" smtClean="0">
                <a:solidFill>
                  <a:srgbClr val="FFFFFF"/>
                </a:solidFill>
                <a:latin typeface="Trebuchet MS" panose="020B0603020202020204" pitchFamily="34" charset="0"/>
                <a:ea typeface="ＭＳ Ｐゴシック" charset="0"/>
                <a:cs typeface="Corbel"/>
              </a:rPr>
              <a:t>things </a:t>
            </a:r>
            <a:r>
              <a:rPr lang="en-US" sz="3200" dirty="0">
                <a:solidFill>
                  <a:srgbClr val="FFFFFF"/>
                </a:solidFill>
                <a:latin typeface="Trebuchet MS" panose="020B0603020202020204" pitchFamily="34" charset="0"/>
                <a:ea typeface="ＭＳ Ｐゴシック" charset="0"/>
                <a:cs typeface="Corbel"/>
              </a:rPr>
              <a:t/>
            </a:r>
            <a:br>
              <a:rPr lang="en-US" sz="3200" dirty="0">
                <a:solidFill>
                  <a:srgbClr val="FFFFFF"/>
                </a:solidFill>
                <a:latin typeface="Trebuchet MS" panose="020B0603020202020204" pitchFamily="34" charset="0"/>
                <a:ea typeface="ＭＳ Ｐゴシック" charset="0"/>
                <a:cs typeface="Corbel"/>
              </a:rPr>
            </a:br>
            <a:r>
              <a:rPr lang="en-US" sz="3200" dirty="0">
                <a:solidFill>
                  <a:srgbClr val="FFFFFF"/>
                </a:solidFill>
                <a:latin typeface="Trebuchet MS" panose="020B0603020202020204" pitchFamily="34" charset="0"/>
                <a:ea typeface="ＭＳ Ｐゴシック" charset="0"/>
                <a:cs typeface="Corbel"/>
              </a:rPr>
              <a:t>you will </a:t>
            </a:r>
            <a:r>
              <a:rPr lang="en-US" sz="3200" b="1" dirty="0">
                <a:solidFill>
                  <a:srgbClr val="FFFFFF"/>
                </a:solidFill>
                <a:latin typeface="Trebuchet MS" panose="020B0603020202020204" pitchFamily="34" charset="0"/>
                <a:ea typeface="ＭＳ Ｐゴシック" charset="0"/>
                <a:cs typeface="Corbel"/>
              </a:rPr>
              <a:t>do</a:t>
            </a:r>
            <a:r>
              <a:rPr lang="en-US" sz="3200" dirty="0">
                <a:solidFill>
                  <a:srgbClr val="FFFFFF"/>
                </a:solidFill>
                <a:latin typeface="Trebuchet MS" panose="020B0603020202020204" pitchFamily="34" charset="0"/>
                <a:ea typeface="ＭＳ Ｐゴシック" charset="0"/>
                <a:cs typeface="Corbel"/>
              </a:rPr>
              <a:t> differently </a:t>
            </a:r>
            <a:br>
              <a:rPr lang="en-US" sz="3200" dirty="0">
                <a:solidFill>
                  <a:srgbClr val="FFFFFF"/>
                </a:solidFill>
                <a:latin typeface="Trebuchet MS" panose="020B0603020202020204" pitchFamily="34" charset="0"/>
                <a:ea typeface="ＭＳ Ｐゴシック" charset="0"/>
                <a:cs typeface="Corbel"/>
              </a:rPr>
            </a:br>
            <a:r>
              <a:rPr lang="en-US" sz="3200" b="1" dirty="0">
                <a:solidFill>
                  <a:srgbClr val="FFFFFF"/>
                </a:solidFill>
                <a:latin typeface="Trebuchet MS" panose="020B0603020202020204" pitchFamily="34" charset="0"/>
                <a:ea typeface="ＭＳ Ｐゴシック" charset="0"/>
                <a:cs typeface="Corbel"/>
              </a:rPr>
              <a:t>in the next </a:t>
            </a:r>
            <a:r>
              <a:rPr lang="en-US" sz="3200" b="1" dirty="0" smtClean="0">
                <a:solidFill>
                  <a:srgbClr val="FFFFFF"/>
                </a:solidFill>
                <a:latin typeface="Trebuchet MS" panose="020B0603020202020204" pitchFamily="34" charset="0"/>
                <a:ea typeface="ＭＳ Ｐゴシック" charset="0"/>
                <a:cs typeface="Corbel"/>
              </a:rPr>
              <a:t>3 </a:t>
            </a:r>
            <a:r>
              <a:rPr lang="en-US" sz="3200" b="1" dirty="0">
                <a:solidFill>
                  <a:srgbClr val="FFFFFF"/>
                </a:solidFill>
                <a:latin typeface="Trebuchet MS" panose="020B0603020202020204" pitchFamily="34" charset="0"/>
                <a:ea typeface="ＭＳ Ｐゴシック" charset="0"/>
                <a:cs typeface="Corbel"/>
              </a:rPr>
              <a:t>weeks?</a:t>
            </a:r>
          </a:p>
        </p:txBody>
      </p:sp>
    </p:spTree>
    <p:extLst>
      <p:ext uri="{BB962C8B-B14F-4D97-AF65-F5344CB8AC3E}">
        <p14:creationId xmlns:p14="http://schemas.microsoft.com/office/powerpoint/2010/main" val="19176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Themes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your three TEAM themes?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707" y="1640421"/>
            <a:ext cx="3510864" cy="4681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797" y="2190695"/>
            <a:ext cx="5126681" cy="384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6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Read, Reflect, Report (2 plus 1)</a:t>
            </a:r>
          </a:p>
          <a:p>
            <a:r>
              <a:rPr lang="en-US" dirty="0" smtClean="0"/>
              <a:t>Team Experiential Activity Memo </a:t>
            </a:r>
          </a:p>
          <a:p>
            <a:endParaRPr lang="en-US" dirty="0"/>
          </a:p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Tomorrow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771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Experience with Teams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Good things 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Less Good things …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755" y="1858913"/>
            <a:ext cx="5627096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3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75346" y="3288631"/>
            <a:ext cx="10515600" cy="480109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Your thoughts / insights?  Partner-up and discuss.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Big takeaways (up to 3)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Strengths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Fuzzy Places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Relationship to other articles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Who are you NOW?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1474" y="958874"/>
            <a:ext cx="11630526" cy="23297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Are authentic leaders associated with more virtuous</a:t>
            </a:r>
            <a:r>
              <a:rPr lang="en-US" dirty="0" smtClean="0">
                <a:solidFill>
                  <a:schemeClr val="tx1"/>
                </a:solidFill>
              </a:rPr>
              <a:t>, committed </a:t>
            </a:r>
            <a:r>
              <a:rPr lang="en-US" dirty="0">
                <a:solidFill>
                  <a:schemeClr val="tx1"/>
                </a:solidFill>
              </a:rPr>
              <a:t>and potent teams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1474" y="0"/>
            <a:ext cx="56017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Research paper insights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33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heme/theme1.xml><?xml version="1.0" encoding="utf-8"?>
<a:theme xmlns:a="http://schemas.openxmlformats.org/drawingml/2006/main" name="Office Theme">
  <a:themeElements>
    <a:clrScheme name="Brock red">
      <a:dk1>
        <a:sysClr val="windowText" lastClr="000000"/>
      </a:dk1>
      <a:lt1>
        <a:sysClr val="window" lastClr="FFFFFF"/>
      </a:lt1>
      <a:dk2>
        <a:srgbClr val="989898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oodman PPT_2017_CIMEE" id="{7306FCD4-243E-4BF1-B547-A62783FA2B83}" vid="{C7B3976C-47B3-411B-9CED-D6199977AB0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oodman PPT_2017_CIMEE" id="{7306FCD4-243E-4BF1-B547-A62783FA2B83}" vid="{C7B3976C-47B3-411B-9CED-D6199977AB00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B70BE376824847872696080B2E08C7" ma:contentTypeVersion="0" ma:contentTypeDescription="Create a new document." ma:contentTypeScope="" ma:versionID="4e0ac64892dc07b769a02b89cbbfe69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6C35BA-2FF7-4164-9E59-A9A3B855EA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795BFE-1337-458B-8D1A-C68AF9045E60}">
  <ds:schemaRefs>
    <ds:schemaRef ds:uri="http://www.w3.org/XML/1998/namespace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345FC82-17D3-400C-BBD7-57A71494A2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Goodman PPT_2017_CIMEE</Template>
  <TotalTime>28237</TotalTime>
  <Words>2982</Words>
  <Application>Microsoft Office PowerPoint</Application>
  <PresentationFormat>Widescreen</PresentationFormat>
  <Paragraphs>456</Paragraphs>
  <Slides>73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73</vt:i4>
      </vt:variant>
    </vt:vector>
  </HeadingPairs>
  <TitlesOfParts>
    <vt:vector size="90" baseType="lpstr">
      <vt:lpstr>游ゴシック</vt:lpstr>
      <vt:lpstr>Calibri</vt:lpstr>
      <vt:lpstr>Trebuchet MS</vt:lpstr>
      <vt:lpstr>Corbel</vt:lpstr>
      <vt:lpstr>Franklin Gothic Book</vt:lpstr>
      <vt:lpstr>Arial</vt:lpstr>
      <vt:lpstr>MS PGothic</vt:lpstr>
      <vt:lpstr>Alfa Slab One</vt:lpstr>
      <vt:lpstr>Times New Roman</vt:lpstr>
      <vt:lpstr>Wingdings</vt:lpstr>
      <vt:lpstr>Calibri Light</vt:lpstr>
      <vt:lpstr>Impact</vt:lpstr>
      <vt:lpstr>Arial Black</vt:lpstr>
      <vt:lpstr>MS PGothic</vt:lpstr>
      <vt:lpstr>Office Theme</vt:lpstr>
      <vt:lpstr>1_Office Theme</vt:lpstr>
      <vt:lpstr>1_Custom Design</vt:lpstr>
      <vt:lpstr>How to Access the Simulation</vt:lpstr>
      <vt:lpstr>Abdul R. Rahimi</vt:lpstr>
      <vt:lpstr>Team Work</vt:lpstr>
      <vt:lpstr>Agenda: Topics</vt:lpstr>
      <vt:lpstr>Agenda: Timeline</vt:lpstr>
      <vt:lpstr>Learning Objectives</vt:lpstr>
      <vt:lpstr>Summit Session Takeaways</vt:lpstr>
      <vt:lpstr>Personal Experience with Teams</vt:lpstr>
      <vt:lpstr>Are authentic leaders associated with more virtuous, committed and potent teams?</vt:lpstr>
      <vt:lpstr>Authentic Leaders</vt:lpstr>
      <vt:lpstr>Open-systems Model for Team Effectiveness</vt:lpstr>
      <vt:lpstr>Throughput</vt:lpstr>
      <vt:lpstr>Motivation</vt:lpstr>
      <vt:lpstr>Team Research: Interactions</vt:lpstr>
      <vt:lpstr>Team Research: Dysfunctions</vt:lpstr>
      <vt:lpstr>Develop Trust</vt:lpstr>
      <vt:lpstr>Conflict Approaches</vt:lpstr>
      <vt:lpstr>Conflict Approaches</vt:lpstr>
      <vt:lpstr>When to Use …</vt:lpstr>
      <vt:lpstr>Interaction of Norms and Cohesiveness on Performance</vt:lpstr>
      <vt:lpstr>Team Work: </vt:lpstr>
      <vt:lpstr>Summary</vt:lpstr>
      <vt:lpstr>Team 72 Canada</vt:lpstr>
      <vt:lpstr>The Best Team Ever.</vt:lpstr>
      <vt:lpstr>The Power of Teamwork is the Lasting Legacy of TC72</vt:lpstr>
      <vt:lpstr>The Story behind 28-8 </vt:lpstr>
      <vt:lpstr>Set the Stage …</vt:lpstr>
      <vt:lpstr>September 1972</vt:lpstr>
      <vt:lpstr>Lessons Learned</vt:lpstr>
      <vt:lpstr>Lessons learned</vt:lpstr>
      <vt:lpstr>Lessons Learned</vt:lpstr>
      <vt:lpstr>Lessons Learned </vt:lpstr>
      <vt:lpstr>Team of the Century</vt:lpstr>
      <vt:lpstr>1999: Voted “The Team of the Century” by the Canadian Press/La Press Canadienne 2000: Team Canada 1972 Royal Mint Millennium Tribute Monument 2005: Team Canada 1972 is inducted into the Canada’s Sports Hall of Fame, the first team to be inducted into the Hall 2012: Presented with a Star on Canada’s Walk of Fame 2017: Canada Post honours Team Canada 1972 2017: Thirteen team members are recognized as members of the NHL’s Top 100 Players</vt:lpstr>
      <vt:lpstr>Team Canada 72 Value Proposition</vt:lpstr>
      <vt:lpstr>PowerPoint Presentation</vt:lpstr>
      <vt:lpstr>Find Purpose</vt:lpstr>
      <vt:lpstr>Come Ready to Play:  Add PEP</vt:lpstr>
      <vt:lpstr>PowerPoint Presentation</vt:lpstr>
      <vt:lpstr>Teamwork Time</vt:lpstr>
      <vt:lpstr>Come Ready to Play</vt:lpstr>
      <vt:lpstr>From Many to One  (Play the COST)</vt:lpstr>
      <vt:lpstr>Teamwork time</vt:lpstr>
      <vt:lpstr>From Many to ONE</vt:lpstr>
      <vt:lpstr>Added Insight:  Draw upon the Power of Teams in Two, Three, Six or more… , Six, 37.</vt:lpstr>
      <vt:lpstr>Overcoming Adversity: Can-Do Attitude </vt:lpstr>
      <vt:lpstr>Teamwork time</vt:lpstr>
      <vt:lpstr>28-8 Teammates: Playing to Win</vt:lpstr>
      <vt:lpstr>28-8 Teammates: Playing to Win</vt:lpstr>
      <vt:lpstr>Lunch</vt:lpstr>
      <vt:lpstr>Mt. Everest / Sagarmatha </vt:lpstr>
      <vt:lpstr>How to Access the Simulation</vt:lpstr>
      <vt:lpstr>In Your Experience of Teamwork</vt:lpstr>
      <vt:lpstr>Everest Leadership &amp; Team Simulation</vt:lpstr>
      <vt:lpstr>Everest Simulation Tips</vt:lpstr>
      <vt:lpstr>Leadership &amp; Teamwork Simulation</vt:lpstr>
      <vt:lpstr>When We Regroup …</vt:lpstr>
      <vt:lpstr>PowerPoint Presentation</vt:lpstr>
      <vt:lpstr>Everest / Sagarmatha Simulation</vt:lpstr>
      <vt:lpstr>PowerPoint Presentation</vt:lpstr>
      <vt:lpstr>Debrief</vt:lpstr>
      <vt:lpstr>Common Information Effect</vt:lpstr>
      <vt:lpstr>Common Information Effect</vt:lpstr>
      <vt:lpstr>Why the Discussion Bias?</vt:lpstr>
      <vt:lpstr>Common Information Effect</vt:lpstr>
      <vt:lpstr>Team Lessons Learned</vt:lpstr>
      <vt:lpstr>Team Lessons Learned</vt:lpstr>
      <vt:lpstr>Team Lessons Learned</vt:lpstr>
      <vt:lpstr>Team Lessons Learned</vt:lpstr>
      <vt:lpstr>The Power of Teamwork</vt:lpstr>
      <vt:lpstr>Your Experience Today</vt:lpstr>
      <vt:lpstr>Team Themes </vt:lpstr>
      <vt:lpstr>Tomorrow</vt:lpstr>
    </vt:vector>
  </TitlesOfParts>
  <Company>Goodman School of Business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Abdul R. Rahimi</dc:creator>
  <cp:lastModifiedBy>Barry Wright</cp:lastModifiedBy>
  <cp:revision>647</cp:revision>
  <cp:lastPrinted>2018-07-16T20:50:39Z</cp:lastPrinted>
  <dcterms:created xsi:type="dcterms:W3CDTF">2017-07-27T15:58:17Z</dcterms:created>
  <dcterms:modified xsi:type="dcterms:W3CDTF">2018-08-16T12:27:30Z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0x01010002B70BE376824847872696080B2E08C7</vt:lpwstr>
  </property>
</Properties>
</file>