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5"/>
  </p:notesMasterIdLst>
  <p:handoutMasterIdLst>
    <p:handoutMasterId r:id="rId76"/>
  </p:handoutMasterIdLst>
  <p:sldIdLst>
    <p:sldId id="309" r:id="rId2"/>
    <p:sldId id="308" r:id="rId3"/>
    <p:sldId id="310" r:id="rId4"/>
    <p:sldId id="311" r:id="rId5"/>
    <p:sldId id="312" r:id="rId6"/>
    <p:sldId id="313" r:id="rId7"/>
    <p:sldId id="314" r:id="rId8"/>
    <p:sldId id="315" r:id="rId9"/>
    <p:sldId id="316" r:id="rId10"/>
    <p:sldId id="317" r:id="rId11"/>
    <p:sldId id="318" r:id="rId12"/>
    <p:sldId id="319" r:id="rId13"/>
    <p:sldId id="320" r:id="rId14"/>
    <p:sldId id="321" r:id="rId15"/>
    <p:sldId id="337" r:id="rId16"/>
    <p:sldId id="336"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5" r:id="rId30"/>
    <p:sldId id="256" r:id="rId31"/>
    <p:sldId id="290" r:id="rId32"/>
    <p:sldId id="291" r:id="rId33"/>
    <p:sldId id="265" r:id="rId34"/>
    <p:sldId id="296" r:id="rId35"/>
    <p:sldId id="297" r:id="rId36"/>
    <p:sldId id="298" r:id="rId37"/>
    <p:sldId id="299" r:id="rId38"/>
    <p:sldId id="300" r:id="rId39"/>
    <p:sldId id="266" r:id="rId40"/>
    <p:sldId id="267" r:id="rId41"/>
    <p:sldId id="258" r:id="rId42"/>
    <p:sldId id="268" r:id="rId43"/>
    <p:sldId id="279" r:id="rId44"/>
    <p:sldId id="280" r:id="rId45"/>
    <p:sldId id="288" r:id="rId46"/>
    <p:sldId id="259" r:id="rId47"/>
    <p:sldId id="281" r:id="rId48"/>
    <p:sldId id="289" r:id="rId49"/>
    <p:sldId id="282" r:id="rId50"/>
    <p:sldId id="302" r:id="rId51"/>
    <p:sldId id="257" r:id="rId52"/>
    <p:sldId id="269" r:id="rId53"/>
    <p:sldId id="272" r:id="rId54"/>
    <p:sldId id="273" r:id="rId55"/>
    <p:sldId id="292" r:id="rId56"/>
    <p:sldId id="293" r:id="rId57"/>
    <p:sldId id="295" r:id="rId58"/>
    <p:sldId id="303" r:id="rId59"/>
    <p:sldId id="306" r:id="rId60"/>
    <p:sldId id="270" r:id="rId61"/>
    <p:sldId id="263" r:id="rId62"/>
    <p:sldId id="294" r:id="rId63"/>
    <p:sldId id="274" r:id="rId64"/>
    <p:sldId id="277" r:id="rId65"/>
    <p:sldId id="301" r:id="rId66"/>
    <p:sldId id="305" r:id="rId67"/>
    <p:sldId id="304" r:id="rId68"/>
    <p:sldId id="307" r:id="rId69"/>
    <p:sldId id="275" r:id="rId70"/>
    <p:sldId id="276" r:id="rId71"/>
    <p:sldId id="283" r:id="rId72"/>
    <p:sldId id="334" r:id="rId73"/>
    <p:sldId id="278" r:id="rId7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p:cViewPr varScale="1">
        <p:scale>
          <a:sx n="116" d="100"/>
          <a:sy n="116" d="100"/>
        </p:scale>
        <p:origin x="138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9D41006-FD85-475A-B1CD-EC1996FF3A9C}" type="datetimeFigureOut">
              <a:rPr lang="en-US" smtClean="0"/>
              <a:t>8/13/2018</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59CEC5E-AE4B-431C-84E4-0F83F20E5C30}" type="slidenum">
              <a:rPr lang="en-CA" smtClean="0"/>
              <a:t>‹#›</a:t>
            </a:fld>
            <a:endParaRPr lang="en-CA"/>
          </a:p>
        </p:txBody>
      </p:sp>
    </p:spTree>
    <p:extLst>
      <p:ext uri="{BB962C8B-B14F-4D97-AF65-F5344CB8AC3E}">
        <p14:creationId xmlns:p14="http://schemas.microsoft.com/office/powerpoint/2010/main" val="2666362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95A7C0A-9964-43F1-BB1A-DE42AC1689F1}" type="datetimeFigureOut">
              <a:rPr lang="en-US" smtClean="0"/>
              <a:t>8/13/2018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BCFB2D8-D8F6-4BC6-898A-CCCA130EA2F2}" type="slidenum">
              <a:rPr lang="en-US" smtClean="0"/>
              <a:t>‹#›</a:t>
            </a:fld>
            <a:endParaRPr lang="en-US"/>
          </a:p>
        </p:txBody>
      </p:sp>
    </p:spTree>
    <p:extLst>
      <p:ext uri="{BB962C8B-B14F-4D97-AF65-F5344CB8AC3E}">
        <p14:creationId xmlns:p14="http://schemas.microsoft.com/office/powerpoint/2010/main" val="2182934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a:xfrm>
            <a:off x="2743973" y="5870576"/>
            <a:ext cx="3932137" cy="377825"/>
          </a:xfrm>
        </p:spPr>
        <p:txBody>
          <a:bodyPr/>
          <a:lstStyle/>
          <a:p>
            <a:endParaRPr lang="en-CA"/>
          </a:p>
        </p:txBody>
      </p:sp>
      <p:sp>
        <p:nvSpPr>
          <p:cNvPr id="6" name="Slide Number Placeholder 5"/>
          <p:cNvSpPr>
            <a:spLocks noGrp="1"/>
          </p:cNvSpPr>
          <p:nvPr>
            <p:ph type="sldNum" sz="quarter" idx="12"/>
          </p:nvPr>
        </p:nvSpPr>
        <p:spPr>
          <a:xfrm>
            <a:off x="8040685" y="5870576"/>
            <a:ext cx="417516" cy="377825"/>
          </a:xfrm>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1808660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10A11A-77D1-44D4-899A-D25109591BED}" type="datetimeFigureOut">
              <a:rPr lang="en-US" smtClean="0"/>
              <a:t>8/13/2018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1439873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2392086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401371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1570270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721816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260875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2124470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1602755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404029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10A11A-77D1-44D4-899A-D25109591BED}" type="datetimeFigureOut">
              <a:rPr lang="en-US" smtClean="0"/>
              <a:t>8/13/2018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4162017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10A11A-77D1-44D4-899A-D25109591BED}" type="datetimeFigureOut">
              <a:rPr lang="en-US" smtClean="0"/>
              <a:t>8/13/2018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2462542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10A11A-77D1-44D4-899A-D25109591BED}" type="datetimeFigureOut">
              <a:rPr lang="en-US" smtClean="0"/>
              <a:t>8/13/2018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108135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10A11A-77D1-44D4-899A-D25109591BED}" type="datetimeFigureOut">
              <a:rPr lang="en-US" smtClean="0"/>
              <a:t>8/13/2018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168827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B510A11A-77D1-44D4-899A-D25109591BED}" type="datetimeFigureOut">
              <a:rPr lang="en-US" smtClean="0"/>
              <a:t>8/13/2018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3450328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10A11A-77D1-44D4-899A-D25109591BED}" type="datetimeFigureOut">
              <a:rPr lang="en-US" smtClean="0"/>
              <a:t>8/13/2018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1839166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10A11A-77D1-44D4-899A-D25109591BED}" type="datetimeFigureOut">
              <a:rPr lang="en-US" smtClean="0"/>
              <a:t>8/13/2018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86F10E-83AC-4B71-A4C6-06ED40ED5C47}" type="slidenum">
              <a:rPr lang="en-CA" smtClean="0"/>
              <a:t>‹#›</a:t>
            </a:fld>
            <a:endParaRPr lang="en-CA"/>
          </a:p>
        </p:txBody>
      </p:sp>
    </p:spTree>
    <p:extLst>
      <p:ext uri="{BB962C8B-B14F-4D97-AF65-F5344CB8AC3E}">
        <p14:creationId xmlns:p14="http://schemas.microsoft.com/office/powerpoint/2010/main" val="4279913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10A11A-77D1-44D4-899A-D25109591BED}" type="datetimeFigureOut">
              <a:rPr lang="en-US" smtClean="0"/>
              <a:t>8/13/2018</a:t>
            </a:fld>
            <a:endParaRPr lang="en-CA"/>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CA"/>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86F10E-83AC-4B71-A4C6-06ED40ED5C47}" type="slidenum">
              <a:rPr lang="en-CA" smtClean="0"/>
              <a:t>‹#›</a:t>
            </a:fld>
            <a:endParaRPr lang="en-CA"/>
          </a:p>
        </p:txBody>
      </p:sp>
    </p:spTree>
    <p:extLst>
      <p:ext uri="{BB962C8B-B14F-4D97-AF65-F5344CB8AC3E}">
        <p14:creationId xmlns:p14="http://schemas.microsoft.com/office/powerpoint/2010/main" val="404244814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cite_note-1"/><Relationship Id="rId2" Type="http://schemas.openxmlformats.org/officeDocument/2006/relationships/hyperlink" Target="http://en.wikipedia.org/wiki/Hodgkin's_disease" TargetMode="External"/><Relationship Id="rId1" Type="http://schemas.openxmlformats.org/officeDocument/2006/relationships/slideLayout" Target="../slideLayouts/slideLayout2.xml"/><Relationship Id="rId5" Type="http://schemas.openxmlformats.org/officeDocument/2006/relationships/hyperlink" Target="http://en.wikipedia.org/wiki/South_Canyon_Fire" TargetMode="External"/><Relationship Id="rId4" Type="http://schemas.openxmlformats.org/officeDocument/2006/relationships/hyperlink" Target="http://en.wikipedia.org/wiki/Harry_Gisborne"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www.youtube.com/watch?v=KgQNeGPJdcQ"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images.google.com/imgres?imgurl=http://www.naturephoto-cz.com/photos/krasensky/asian-lady-beetle-2008_062.jpg&amp;imgrefurl=http://www.naturephoto-cz.com/asian-lady-beetle:harmonia-axyridis-photo-8762.html&amp;usg=__lG_DUxIwiE9TNc_7hzQHWdaiXPo=&amp;h=400&amp;w=600&amp;sz=108&amp;hl=en&amp;start=4&amp;um=1&amp;itbs=1&amp;tbnid=PmZVBTQBG39FHM:&amp;tbnh=90&amp;tbnw=135&amp;prev=/images?q%3Dlady%2Bbeetle%26um%3D1%26hl%3Den%26sa%3DN%26rlz%3D1T4SUNA_enCA242CA242%26tbs%3Disch: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google.ca/url?sa=i&amp;rct=j&amp;q=&amp;esrc=s&amp;source=images&amp;cd=&amp;cad=rja&amp;uact=8&amp;ved=0CAcQjRw&amp;url=https://matthewmccarter.wordpress.com/2013/09/10/how-15-smokejumpers-in-1949-are-like-40000-incas-in-1532/&amp;ei=Cu9AVZXtNYuUyQT6hIGYBQ&amp;bvm=bv.91665533,d.aWw&amp;psig=AFQjCNH4_-FXJi0lm1VTkwkC3U6Wb2LpIA&amp;ust=143040516965216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qPlJWk8-b4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http://www.google.ca/url?sa=i&amp;rct=j&amp;q=&amp;esrc=s&amp;source=images&amp;cd=&amp;cad=rja&amp;uact=8&amp;ved=0CAcQjRw&amp;url=http://www.cdc.gov/vhf/ebola/&amp;ei=KjdBVfXaKozUsAXl3oGYBg&amp;bvm=bv.92189499,d.cWc&amp;psig=AFQjCNG7XCPffGGqim7MiHMPPJJWiH9X2Q&amp;ust=1430423718212924"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www.google.ca/url?sa=i&amp;rct=j&amp;q=&amp;esrc=s&amp;source=images&amp;cd=&amp;cad=rja&amp;uact=8&amp;ved=0CAcQjRw&amp;url=http://ethics.wikia.com/wiki/Space_Shuttle_Challenger_Disaster&amp;ei=ezZBVa6VIcaMsAX04oCIBA&amp;bvm=bv.92189499,d.cWc&amp;psig=AFQjCNE8Kws4ersrfMICVs-LUVXEjrkcgQ&amp;ust=1430423546473152" TargetMode="Externa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globalleadershipfoundation.com/geit/eitest.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l_k-u0bldf4"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bing.com/videos/search?q=pachelbel's+canon&amp;qpvt=pachelbel's+canon&amp;view=detail&amp;mid=6B007D699A8C8884E6B26B007D699A8C8884E6B2&amp;&amp;FORM=VDRVRV"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www.google.ca/url?sa=i&amp;rct=j&amp;q=&amp;esrc=s&amp;source=images&amp;cd=&amp;cad=rja&amp;uact=8&amp;ved=0CAcQjRw&amp;url=https://matthewmccarter.wordpress.com/2013/09/10/how-15-smokejumpers-in-1949-are-like-40000-incas-in-1532/&amp;ei=Cu9AVZXtNYuUyQT6hIGYBQ&amp;bvm=bv.91665533,d.aWw&amp;psig=AFQjCNH4_-FXJi0lm1VTkwkC3U6Wb2LpIA&amp;ust=1430405169652161" TargetMode="External"/><Relationship Id="rId7" Type="http://schemas.openxmlformats.org/officeDocument/2006/relationships/image" Target="../media/image11.png"/><Relationship Id="rId2" Type="http://schemas.openxmlformats.org/officeDocument/2006/relationships/hyperlink" Target="http://archive.org/details/MannGulchFire" TargetMode="External"/><Relationship Id="rId1" Type="http://schemas.openxmlformats.org/officeDocument/2006/relationships/slideLayout" Target="../slideLayouts/slideLayout1.xml"/><Relationship Id="rId6" Type="http://schemas.openxmlformats.org/officeDocument/2006/relationships/hyperlink" Target="http://www.google.ca/url?sa=i&amp;rct=j&amp;q=&amp;esrc=s&amp;source=images&amp;cd=&amp;cad=rja&amp;uact=8&amp;ved=0CAcQjRw&amp;url=http://www.keepcalm-o-matic.co.uk/p/stay-calm-be-brave-and-wait-for-the-signs/&amp;ei=-yRBVYy3E4-gyQTo9oDIDA&amp;bvm=bv.91665533,d.aWw&amp;psig=AFQjCNG5komZ3OSsUU48ye6z3svS2sVZcw&amp;ust=1430419063694045" TargetMode="External"/><Relationship Id="rId5" Type="http://schemas.openxmlformats.org/officeDocument/2006/relationships/hyperlink" Target="https://www.youtube.com/watch?v=qPlJWk8-b4E" TargetMode="External"/><Relationship Id="rId4" Type="http://schemas.openxmlformats.org/officeDocument/2006/relationships/image" Target="../media/image10.jpe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3 Check-In</a:t>
            </a:r>
            <a:br>
              <a:rPr lang="en-US" dirty="0" smtClean="0"/>
            </a:br>
            <a:r>
              <a:rPr lang="en-US" dirty="0" smtClean="0"/>
              <a:t>Agenda: </a:t>
            </a:r>
            <a:r>
              <a:rPr lang="en-US" dirty="0" smtClean="0"/>
              <a:t>Managing </a:t>
            </a:r>
            <a:r>
              <a:rPr lang="en-US" dirty="0" smtClean="0"/>
              <a:t>the Unexpected, HRO, EQ</a:t>
            </a:r>
            <a:endParaRPr lang="en-US" dirty="0"/>
          </a:p>
        </p:txBody>
      </p:sp>
      <p:sp>
        <p:nvSpPr>
          <p:cNvPr id="3" name="Content Placeholder 2"/>
          <p:cNvSpPr>
            <a:spLocks noGrp="1"/>
          </p:cNvSpPr>
          <p:nvPr>
            <p:ph idx="1"/>
          </p:nvPr>
        </p:nvSpPr>
        <p:spPr/>
        <p:txBody>
          <a:bodyPr/>
          <a:lstStyle/>
          <a:p>
            <a:r>
              <a:rPr lang="en-US" dirty="0" smtClean="0"/>
              <a:t>Thoughts, Reflections, Questions? </a:t>
            </a:r>
            <a:endParaRPr lang="en-US" dirty="0"/>
          </a:p>
        </p:txBody>
      </p:sp>
      <p:pic>
        <p:nvPicPr>
          <p:cNvPr id="4" name="Picture 3"/>
          <p:cNvPicPr>
            <a:picLocks noChangeAspect="1"/>
          </p:cNvPicPr>
          <p:nvPr/>
        </p:nvPicPr>
        <p:blipFill>
          <a:blip r:embed="rId2"/>
          <a:stretch>
            <a:fillRect/>
          </a:stretch>
        </p:blipFill>
        <p:spPr>
          <a:xfrm>
            <a:off x="15240" y="2514600"/>
            <a:ext cx="9144000" cy="4800600"/>
          </a:xfrm>
          <a:prstGeom prst="rect">
            <a:avLst/>
          </a:prstGeom>
        </p:spPr>
      </p:pic>
    </p:spTree>
    <p:extLst>
      <p:ext uri="{BB962C8B-B14F-4D97-AF65-F5344CB8AC3E}">
        <p14:creationId xmlns:p14="http://schemas.microsoft.com/office/powerpoint/2010/main" val="3003578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smtClean="0"/>
              <a:t>LLL</a:t>
            </a:r>
          </a:p>
        </p:txBody>
      </p:sp>
      <p:sp>
        <p:nvSpPr>
          <p:cNvPr id="12291" name="Content Placeholder 2"/>
          <p:cNvSpPr>
            <a:spLocks noGrp="1"/>
          </p:cNvSpPr>
          <p:nvPr>
            <p:ph idx="1"/>
          </p:nvPr>
        </p:nvSpPr>
        <p:spPr>
          <a:xfrm>
            <a:off x="3575050" y="1233487"/>
            <a:ext cx="5416550" cy="4525963"/>
          </a:xfrm>
        </p:spPr>
        <p:txBody>
          <a:bodyPr>
            <a:noAutofit/>
          </a:bodyPr>
          <a:lstStyle/>
          <a:p>
            <a:pPr eaLnBrk="1" hangingPunct="1"/>
            <a:r>
              <a:rPr lang="en-US" altLang="en-US" sz="4400" dirty="0" smtClean="0"/>
              <a:t>Speed relating</a:t>
            </a:r>
          </a:p>
          <a:p>
            <a:pPr eaLnBrk="1" hangingPunct="1"/>
            <a:r>
              <a:rPr lang="en-US" altLang="en-US" sz="4400" dirty="0" smtClean="0"/>
              <a:t>Share </a:t>
            </a:r>
            <a:r>
              <a:rPr lang="en-US" altLang="en-US" sz="4400" dirty="0" smtClean="0"/>
              <a:t>yours; Listen for theirs</a:t>
            </a:r>
          </a:p>
          <a:p>
            <a:pPr eaLnBrk="1" hangingPunct="1"/>
            <a:r>
              <a:rPr lang="en-US" altLang="en-US" sz="4400" dirty="0" smtClean="0"/>
              <a:t>Whole class discussion – you highlight what you have learned from others!</a:t>
            </a:r>
          </a:p>
        </p:txBody>
      </p:sp>
      <p:pic>
        <p:nvPicPr>
          <p:cNvPr id="12292" name="Picture 2" descr="http://24.media.tumblr.com/tumblr_lsknn75FLD1qbqohko1_5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457200"/>
            <a:ext cx="292576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3"/>
          <p:cNvSpPr txBox="1">
            <a:spLocks noChangeArrowheads="1"/>
          </p:cNvSpPr>
          <p:nvPr/>
        </p:nvSpPr>
        <p:spPr bwMode="auto">
          <a:xfrm>
            <a:off x="133350" y="3311525"/>
            <a:ext cx="330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a:latin typeface="Calibri" panose="020F0502020204030204" pitchFamily="34" charset="0"/>
              </a:rPr>
              <a:t>Walter Rumsey and Robert Sallee</a:t>
            </a:r>
          </a:p>
        </p:txBody>
      </p:sp>
      <p:pic>
        <p:nvPicPr>
          <p:cNvPr id="12294" name="Picture 4" descr="http://t1.gstatic.com/images?q=tbn:ANd9GcQcM73_oDFBa1WMMh2oGWkthlF-B1uzSfgT5vSypJ7-SIrV7VcF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8" y="3810000"/>
            <a:ext cx="28495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4"/>
          <p:cNvSpPr txBox="1">
            <a:spLocks noChangeArrowheads="1"/>
          </p:cNvSpPr>
          <p:nvPr/>
        </p:nvSpPr>
        <p:spPr bwMode="auto">
          <a:xfrm>
            <a:off x="652463" y="6132513"/>
            <a:ext cx="227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a:latin typeface="Calibri" panose="020F0502020204030204" pitchFamily="34" charset="0"/>
              </a:rPr>
              <a:t>Robert Wagner Dodge</a:t>
            </a:r>
          </a:p>
        </p:txBody>
      </p:sp>
    </p:spTree>
    <p:extLst>
      <p:ext uri="{BB962C8B-B14F-4D97-AF65-F5344CB8AC3E}">
        <p14:creationId xmlns:p14="http://schemas.microsoft.com/office/powerpoint/2010/main" val="2438435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52400" y="274638"/>
            <a:ext cx="9220200" cy="1143000"/>
          </a:xfrm>
        </p:spPr>
        <p:txBody>
          <a:bodyPr/>
          <a:lstStyle/>
          <a:p>
            <a:pPr eaLnBrk="1" hangingPunct="1"/>
            <a:r>
              <a:rPr lang="en-US" altLang="en-US" sz="3600" dirty="0" smtClean="0">
                <a:solidFill>
                  <a:srgbClr val="FFFF00"/>
                </a:solidFill>
              </a:rPr>
              <a:t>The Leadership Moment by Michael </a:t>
            </a:r>
            <a:r>
              <a:rPr lang="en-US" altLang="en-US" sz="3600" dirty="0" err="1" smtClean="0">
                <a:solidFill>
                  <a:srgbClr val="FFFF00"/>
                </a:solidFill>
              </a:rPr>
              <a:t>Useem</a:t>
            </a:r>
            <a:r>
              <a:rPr lang="en-US" altLang="en-US" sz="3600" dirty="0" smtClean="0">
                <a:solidFill>
                  <a:srgbClr val="FFFF00"/>
                </a:solidFill>
              </a:rPr>
              <a:t> </a:t>
            </a:r>
          </a:p>
        </p:txBody>
      </p:sp>
      <p:sp>
        <p:nvSpPr>
          <p:cNvPr id="3" name="Content Placeholder 2"/>
          <p:cNvSpPr>
            <a:spLocks noGrp="1"/>
          </p:cNvSpPr>
          <p:nvPr>
            <p:ph idx="1"/>
          </p:nvPr>
        </p:nvSpPr>
        <p:spPr>
          <a:xfrm>
            <a:off x="457200" y="1600200"/>
            <a:ext cx="8229600" cy="5029200"/>
          </a:xfrm>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US" dirty="0" smtClean="0"/>
              <a:t>As amazing as Wag Dodge's innovation was, the life-saving concept did not achieve its intended purpose. </a:t>
            </a:r>
          </a:p>
          <a:p>
            <a:pPr marL="0" indent="0" eaLnBrk="1" fontAlgn="auto" hangingPunct="1">
              <a:spcAft>
                <a:spcPts val="0"/>
              </a:spcAft>
              <a:buFont typeface="Arial" panose="020B0604020202020204" pitchFamily="34" charset="0"/>
              <a:buNone/>
              <a:defRPr/>
            </a:pPr>
            <a:r>
              <a:rPr lang="en-US" b="1" dirty="0" smtClean="0">
                <a:solidFill>
                  <a:srgbClr val="66FF33"/>
                </a:solidFill>
              </a:rPr>
              <a:t>Why didn't Dodge's well-trained team heed his instructions? </a:t>
            </a:r>
          </a:p>
          <a:p>
            <a:pPr eaLnBrk="1" fontAlgn="auto" hangingPunct="1">
              <a:spcAft>
                <a:spcPts val="0"/>
              </a:spcAft>
              <a:buFont typeface="Arial" charset="0"/>
              <a:buChar char="•"/>
              <a:defRPr/>
            </a:pPr>
            <a:r>
              <a:rPr lang="en-US" dirty="0" smtClean="0"/>
              <a:t>Some argue that in the jump crew's eyes Dodge had </a:t>
            </a:r>
            <a:r>
              <a:rPr lang="en-US" dirty="0" smtClean="0">
                <a:solidFill>
                  <a:srgbClr val="FFFF00"/>
                </a:solidFill>
              </a:rPr>
              <a:t>lost credibility </a:t>
            </a:r>
            <a:r>
              <a:rPr lang="en-US" dirty="0" smtClean="0"/>
              <a:t>during their two hours on the ground. </a:t>
            </a:r>
          </a:p>
          <a:p>
            <a:pPr eaLnBrk="1" fontAlgn="auto" hangingPunct="1">
              <a:spcAft>
                <a:spcPts val="0"/>
              </a:spcAft>
              <a:buFont typeface="Arial" charset="0"/>
              <a:buChar char="•"/>
              <a:defRPr/>
            </a:pPr>
            <a:r>
              <a:rPr lang="en-US" dirty="0" smtClean="0"/>
              <a:t>For starters, Dodge had left his post at the front of the group early in the fire fight; </a:t>
            </a:r>
          </a:p>
          <a:p>
            <a:pPr eaLnBrk="1" fontAlgn="auto" hangingPunct="1">
              <a:spcAft>
                <a:spcPts val="0"/>
              </a:spcAft>
              <a:buFont typeface="Arial" charset="0"/>
              <a:buChar char="•"/>
              <a:defRPr/>
            </a:pPr>
            <a:r>
              <a:rPr lang="en-US" dirty="0" smtClean="0"/>
              <a:t>Later, when he instructed the team to </a:t>
            </a:r>
            <a:r>
              <a:rPr lang="en-US" dirty="0" smtClean="0">
                <a:solidFill>
                  <a:srgbClr val="FFFF00"/>
                </a:solidFill>
              </a:rPr>
              <a:t>drop their equipment</a:t>
            </a:r>
            <a:r>
              <a:rPr lang="en-US" dirty="0" smtClean="0"/>
              <a:t>, he failed to realize that he was asking them to give up a significant part of what defined them as a fire jump crew: their uniform; </a:t>
            </a:r>
          </a:p>
          <a:p>
            <a:pPr eaLnBrk="1" fontAlgn="auto" hangingPunct="1">
              <a:spcAft>
                <a:spcPts val="0"/>
              </a:spcAft>
              <a:buFont typeface="Arial" charset="0"/>
              <a:buChar char="•"/>
              <a:defRPr/>
            </a:pPr>
            <a:r>
              <a:rPr lang="en-US" dirty="0" smtClean="0"/>
              <a:t>Ultimately, some argue that Dodge's historically </a:t>
            </a:r>
            <a:r>
              <a:rPr lang="en-US" dirty="0" smtClean="0">
                <a:solidFill>
                  <a:srgbClr val="FFFF00"/>
                </a:solidFill>
              </a:rPr>
              <a:t>soft spoken leadership</a:t>
            </a:r>
            <a:r>
              <a:rPr lang="en-US" dirty="0" smtClean="0"/>
              <a:t>, his desire to lead by example, impeded the group's ability to understand their leader's thought process and realize what he was intending when he lit his innovative and life-saving escape fire.</a:t>
            </a:r>
          </a:p>
          <a:p>
            <a:pPr marL="0" indent="0" eaLnBrk="1" fontAlgn="auto" hangingPunct="1">
              <a:spcAft>
                <a:spcPts val="0"/>
              </a:spcAft>
              <a:buFont typeface="Arial" panose="020B0604020202020204" pitchFamily="34" charset="0"/>
              <a:buNone/>
              <a:defRPr/>
            </a:pPr>
            <a:endParaRPr lang="en-US" dirty="0" smtClean="0"/>
          </a:p>
          <a:p>
            <a:pPr marL="0" indent="0" eaLnBrk="1" fontAlgn="auto" hangingPunct="1">
              <a:spcAft>
                <a:spcPts val="0"/>
              </a:spcAft>
              <a:buFont typeface="Arial" panose="020B0604020202020204" pitchFamily="34" charset="0"/>
              <a:buNone/>
              <a:defRPr/>
            </a:pPr>
            <a:r>
              <a:rPr lang="en-US" dirty="0" smtClean="0"/>
              <a:t>The Wag Dodge Mann Gulch incident not only </a:t>
            </a:r>
            <a:r>
              <a:rPr lang="en-US" b="1" dirty="0" smtClean="0">
                <a:solidFill>
                  <a:srgbClr val="66FF33"/>
                </a:solidFill>
              </a:rPr>
              <a:t>illustrates the relationship between panic and performance</a:t>
            </a:r>
            <a:r>
              <a:rPr lang="en-US" dirty="0" smtClean="0">
                <a:solidFill>
                  <a:srgbClr val="66FF33"/>
                </a:solidFill>
              </a:rPr>
              <a:t> </a:t>
            </a:r>
            <a:r>
              <a:rPr lang="en-US" dirty="0" smtClean="0"/>
              <a:t>(the idea that the crew, as they neared Dodge's escape fire, were too panicked to process new information correctly), but also demonstrates the </a:t>
            </a:r>
            <a:r>
              <a:rPr lang="en-US" b="1" dirty="0" smtClean="0">
                <a:solidFill>
                  <a:srgbClr val="66FF33"/>
                </a:solidFill>
              </a:rPr>
              <a:t>importance of recognizing leadership as a dynamic interaction</a:t>
            </a:r>
            <a:r>
              <a:rPr lang="en-US" dirty="0" smtClean="0">
                <a:solidFill>
                  <a:srgbClr val="66FF33"/>
                </a:solidFill>
              </a:rPr>
              <a:t>, one that is sensitive (with the potential to deteriorate) to a changing environment. </a:t>
            </a:r>
          </a:p>
          <a:p>
            <a:pPr marL="0" indent="0" eaLnBrk="1" fontAlgn="auto" hangingPunct="1">
              <a:spcAft>
                <a:spcPts val="0"/>
              </a:spcAft>
              <a:buFont typeface="Arial" panose="020B0604020202020204" pitchFamily="34" charset="0"/>
              <a:buNone/>
              <a:defRPr/>
            </a:pPr>
            <a:r>
              <a:rPr lang="en-US" dirty="0" smtClean="0"/>
              <a:t> </a:t>
            </a:r>
          </a:p>
          <a:p>
            <a:pPr eaLnBrk="1" fontAlgn="auto" hangingPunct="1">
              <a:spcAft>
                <a:spcPts val="0"/>
              </a:spcAft>
              <a:defRPr/>
            </a:pPr>
            <a:endParaRPr lang="en-US" dirty="0" smtClean="0"/>
          </a:p>
        </p:txBody>
      </p:sp>
    </p:spTree>
    <p:extLst>
      <p:ext uri="{BB962C8B-B14F-4D97-AF65-F5344CB8AC3E}">
        <p14:creationId xmlns:p14="http://schemas.microsoft.com/office/powerpoint/2010/main" val="2797059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16476"/>
            <a:ext cx="7772400" cy="1456267"/>
          </a:xfrm>
        </p:spPr>
        <p:txBody>
          <a:bodyPr/>
          <a:lstStyle/>
          <a:p>
            <a:pPr eaLnBrk="1" hangingPunct="1"/>
            <a:r>
              <a:rPr lang="en-US" altLang="en-US" dirty="0" smtClean="0">
                <a:solidFill>
                  <a:srgbClr val="FFFF00"/>
                </a:solidFill>
              </a:rPr>
              <a:t>Aftermath</a:t>
            </a:r>
          </a:p>
        </p:txBody>
      </p:sp>
      <p:sp>
        <p:nvSpPr>
          <p:cNvPr id="14339" name="Content Placeholder 2"/>
          <p:cNvSpPr>
            <a:spLocks noGrp="1"/>
          </p:cNvSpPr>
          <p:nvPr>
            <p:ph idx="1"/>
          </p:nvPr>
        </p:nvSpPr>
        <p:spPr>
          <a:xfrm>
            <a:off x="245076" y="1066800"/>
            <a:ext cx="8382000" cy="6019800"/>
          </a:xfrm>
        </p:spPr>
        <p:txBody>
          <a:bodyPr>
            <a:normAutofit fontScale="85000" lnSpcReduction="20000"/>
          </a:bodyPr>
          <a:lstStyle/>
          <a:p>
            <a:pPr eaLnBrk="1" hangingPunct="1"/>
            <a:r>
              <a:rPr lang="en-US" altLang="en-US" sz="2100" dirty="0" smtClean="0"/>
              <a:t>450 men fought for five more days to get the fire, which had spread to 18 km</a:t>
            </a:r>
            <a:r>
              <a:rPr lang="en-US" altLang="en-US" sz="2100" baseline="30000" dirty="0" smtClean="0"/>
              <a:t>2</a:t>
            </a:r>
            <a:r>
              <a:rPr lang="en-US" altLang="en-US" sz="2100" dirty="0" smtClean="0"/>
              <a:t> (4500 acres), under control.</a:t>
            </a:r>
          </a:p>
          <a:p>
            <a:pPr eaLnBrk="1" hangingPunct="1"/>
            <a:r>
              <a:rPr lang="en-US" altLang="en-US" sz="2100" dirty="0" smtClean="0"/>
              <a:t>Wagner Dodge survived unharmed and died five years later of </a:t>
            </a:r>
            <a:r>
              <a:rPr lang="en-US" altLang="en-US" sz="2100" dirty="0" smtClean="0">
                <a:hlinkClick r:id="rId2" action="ppaction://hlinkfile" tooltip="Hodgkin's disease"/>
              </a:rPr>
              <a:t>Hodgkin's disease</a:t>
            </a:r>
            <a:r>
              <a:rPr lang="en-US" altLang="en-US" sz="2100" dirty="0" smtClean="0"/>
              <a:t>.</a:t>
            </a:r>
          </a:p>
          <a:p>
            <a:pPr eaLnBrk="1" hangingPunct="1"/>
            <a:r>
              <a:rPr lang="en-US" altLang="en-US" sz="2100" dirty="0" smtClean="0"/>
              <a:t>Thirteen crosses were erected to mark the locations where the thirteen firefighters who died fighting the Mann Gulch Fire fell. However, one of the smokejumpers who died in the Mann Gulch Fire was David Navon, who was Jewish. In 2011 the cross marking the location where Navon died was replaced with a marker bearing a Star of David</a:t>
            </a:r>
            <a:r>
              <a:rPr lang="en-US" altLang="en-US" sz="2100" baseline="30000" dirty="0" smtClean="0">
                <a:hlinkClick r:id="rId3" action="ppaction://hlinkfile"/>
              </a:rPr>
              <a:t>[2]</a:t>
            </a:r>
            <a:endParaRPr lang="en-US" altLang="en-US" sz="2100" dirty="0" smtClean="0"/>
          </a:p>
          <a:p>
            <a:pPr eaLnBrk="1" hangingPunct="1"/>
            <a:r>
              <a:rPr lang="en-US" altLang="en-US" sz="2100" dirty="0" smtClean="0"/>
              <a:t>Several months following the fire, fire scientist </a:t>
            </a:r>
            <a:r>
              <a:rPr lang="en-US" altLang="en-US" sz="2100" dirty="0" smtClean="0">
                <a:hlinkClick r:id="rId4" action="ppaction://hlinkfile" tooltip="Harry Gisborne"/>
              </a:rPr>
              <a:t>Harry Gisborne</a:t>
            </a:r>
            <a:r>
              <a:rPr lang="en-US" altLang="en-US" sz="2100" dirty="0" smtClean="0"/>
              <a:t>, from the US Forest Service Research Center at Priest River, came to examine the damage. Having a history of heart problems, he nevertheless conducted an on-ground survey of the fire site. He suffered a heart attack and died while finishing the day’s research.</a:t>
            </a:r>
          </a:p>
          <a:p>
            <a:pPr eaLnBrk="1" hangingPunct="1"/>
            <a:r>
              <a:rPr lang="en-US" altLang="en-US" sz="2100" dirty="0" smtClean="0"/>
              <a:t>Gisborne had forwarded theories as to the cause of the blowup prior to his arrival on site. Once there, he discovered several conditions, which caused him to change his concepts of fire activity particularly those pertaining to fire "blow-ups". He noted this to his companion just before his death on 9 November 1949.</a:t>
            </a:r>
          </a:p>
          <a:p>
            <a:pPr eaLnBrk="1" hangingPunct="1"/>
            <a:r>
              <a:rPr lang="en-US" altLang="en-US" sz="2100" dirty="0" smtClean="0"/>
              <a:t>There was some controversy about the fire, with a few parents of the men trying to sue the government. One charge was that the 'escape fire' had actually burned the men.</a:t>
            </a:r>
          </a:p>
          <a:p>
            <a:pPr eaLnBrk="1" hangingPunct="1"/>
            <a:r>
              <a:rPr lang="en-US" altLang="en-US" sz="2100" dirty="0" smtClean="0"/>
              <a:t>Lessons learned from the Mann Gulch fire had a great impact on firefighter training. However, some of the lessons were forgotten and the tragedy would be repeated in the </a:t>
            </a:r>
            <a:r>
              <a:rPr lang="en-US" altLang="en-US" sz="2100" dirty="0" smtClean="0">
                <a:hlinkClick r:id="rId5" action="ppaction://hlinkfile" tooltip="South Canyon Fire"/>
              </a:rPr>
              <a:t>South Canyon Fire</a:t>
            </a:r>
            <a:r>
              <a:rPr lang="en-US" altLang="en-US" sz="2100" dirty="0" smtClean="0"/>
              <a:t> of 1994, in which 14 firefighters died.</a:t>
            </a:r>
          </a:p>
          <a:p>
            <a:pPr eaLnBrk="1" hangingPunct="1"/>
            <a:endParaRPr lang="en-US" altLang="en-US" sz="1600" dirty="0" smtClean="0"/>
          </a:p>
        </p:txBody>
      </p:sp>
    </p:spTree>
    <p:extLst>
      <p:ext uri="{BB962C8B-B14F-4D97-AF65-F5344CB8AC3E}">
        <p14:creationId xmlns:p14="http://schemas.microsoft.com/office/powerpoint/2010/main" val="1641379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1143000"/>
          </a:xfrm>
        </p:spPr>
        <p:txBody>
          <a:bodyPr/>
          <a:lstStyle/>
          <a:p>
            <a:pPr eaLnBrk="1" hangingPunct="1"/>
            <a:r>
              <a:rPr lang="en-US" altLang="en-US" smtClean="0">
                <a:solidFill>
                  <a:srgbClr val="FFFF00"/>
                </a:solidFill>
                <a:hlinkClick r:id="rId2"/>
              </a:rPr>
              <a:t>Crisis Leadership</a:t>
            </a:r>
            <a:endParaRPr lang="en-US" altLang="en-US" smtClean="0">
              <a:solidFill>
                <a:srgbClr val="FFFF00"/>
              </a:solidFill>
            </a:endParaRPr>
          </a:p>
        </p:txBody>
      </p:sp>
      <p:sp>
        <p:nvSpPr>
          <p:cNvPr id="15363" name="Content Placeholder 2"/>
          <p:cNvSpPr>
            <a:spLocks noGrp="1"/>
          </p:cNvSpPr>
          <p:nvPr>
            <p:ph idx="1"/>
          </p:nvPr>
        </p:nvSpPr>
        <p:spPr>
          <a:xfrm>
            <a:off x="152400" y="1371600"/>
            <a:ext cx="8839200" cy="4525963"/>
          </a:xfrm>
        </p:spPr>
        <p:txBody>
          <a:bodyPr>
            <a:normAutofit/>
          </a:bodyPr>
          <a:lstStyle/>
          <a:p>
            <a:pPr marL="0" indent="0" eaLnBrk="1" hangingPunct="1">
              <a:buNone/>
            </a:pPr>
            <a:r>
              <a:rPr lang="en-US" altLang="en-US" sz="2800" b="1" dirty="0" smtClean="0"/>
              <a:t>Leadership in a (Permanent) Crisis </a:t>
            </a:r>
            <a:r>
              <a:rPr lang="en-US" altLang="en-US" sz="2800" dirty="0" smtClean="0"/>
              <a:t>by </a:t>
            </a:r>
            <a:r>
              <a:rPr lang="en-US" altLang="en-US" sz="2800" i="1" dirty="0" smtClean="0"/>
              <a:t>Ronald Heifetz</a:t>
            </a:r>
            <a:r>
              <a:rPr lang="en-US" altLang="en-US" sz="2800" dirty="0" smtClean="0"/>
              <a:t>, </a:t>
            </a:r>
            <a:r>
              <a:rPr lang="en-US" altLang="en-US" sz="2800" i="1" dirty="0" smtClean="0"/>
              <a:t>Alexander </a:t>
            </a:r>
            <a:r>
              <a:rPr lang="en-US" altLang="en-US" sz="2800" i="1" dirty="0" err="1" smtClean="0"/>
              <a:t>Grashow</a:t>
            </a:r>
            <a:r>
              <a:rPr lang="en-US" altLang="en-US" sz="2800" dirty="0" smtClean="0"/>
              <a:t>, and </a:t>
            </a:r>
            <a:r>
              <a:rPr lang="en-US" altLang="en-US" sz="2800" i="1" dirty="0" smtClean="0"/>
              <a:t>Marty </a:t>
            </a:r>
            <a:r>
              <a:rPr lang="en-US" altLang="en-US" sz="2800" i="1" dirty="0" err="1" smtClean="0"/>
              <a:t>Linsky</a:t>
            </a:r>
            <a:r>
              <a:rPr lang="en-US" altLang="en-US" sz="2800" i="1" dirty="0" smtClean="0"/>
              <a:t>, HBR, 2009</a:t>
            </a:r>
          </a:p>
          <a:p>
            <a:pPr eaLnBrk="1" hangingPunct="1"/>
            <a:r>
              <a:rPr lang="en-US" altLang="en-US" sz="2800" dirty="0" smtClean="0"/>
              <a:t>Crisis leadership has two distinct phases.</a:t>
            </a:r>
          </a:p>
          <a:p>
            <a:pPr lvl="1" eaLnBrk="1" hangingPunct="1"/>
            <a:r>
              <a:rPr lang="en-US" altLang="en-US" sz="2800" b="1" dirty="0" smtClean="0">
                <a:solidFill>
                  <a:srgbClr val="FFFF00"/>
                </a:solidFill>
              </a:rPr>
              <a:t>Emergency phase</a:t>
            </a:r>
            <a:r>
              <a:rPr lang="en-US" altLang="en-US" sz="2800" dirty="0" smtClean="0"/>
              <a:t>, when your task is to stabilize the situation and buy time. </a:t>
            </a:r>
          </a:p>
          <a:p>
            <a:pPr lvl="1" eaLnBrk="1" hangingPunct="1"/>
            <a:r>
              <a:rPr lang="en-US" altLang="en-US" sz="2800" b="1" dirty="0" smtClean="0">
                <a:solidFill>
                  <a:srgbClr val="FFFF00"/>
                </a:solidFill>
              </a:rPr>
              <a:t>Adaptive phase</a:t>
            </a:r>
            <a:r>
              <a:rPr lang="en-US" altLang="en-US" sz="2800" dirty="0" smtClean="0"/>
              <a:t>, when you tackle the underlying causes of the crisis and build the capacity to thrive in a new reality</a:t>
            </a:r>
            <a:r>
              <a:rPr lang="en-US" altLang="en-US" sz="2800" dirty="0" smtClean="0"/>
              <a:t>.</a:t>
            </a:r>
            <a:endParaRPr lang="en-US" altLang="en-US" sz="2800" dirty="0" smtClean="0"/>
          </a:p>
        </p:txBody>
      </p:sp>
    </p:spTree>
    <p:extLst>
      <p:ext uri="{BB962C8B-B14F-4D97-AF65-F5344CB8AC3E}">
        <p14:creationId xmlns:p14="http://schemas.microsoft.com/office/powerpoint/2010/main" val="1836033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3400" y="76200"/>
            <a:ext cx="8991600" cy="1143000"/>
          </a:xfrm>
        </p:spPr>
        <p:txBody>
          <a:bodyPr/>
          <a:lstStyle/>
          <a:p>
            <a:pPr eaLnBrk="1" hangingPunct="1"/>
            <a:r>
              <a:rPr lang="en-US" altLang="en-US" dirty="0" smtClean="0">
                <a:solidFill>
                  <a:srgbClr val="FFFF00"/>
                </a:solidFill>
              </a:rPr>
              <a:t>Crisis Leadership: Emergency Phase</a:t>
            </a:r>
          </a:p>
        </p:txBody>
      </p:sp>
      <p:sp>
        <p:nvSpPr>
          <p:cNvPr id="3" name="Content Placeholder 2"/>
          <p:cNvSpPr>
            <a:spLocks noGrp="1"/>
          </p:cNvSpPr>
          <p:nvPr>
            <p:ph idx="1"/>
          </p:nvPr>
        </p:nvSpPr>
        <p:spPr>
          <a:xfrm>
            <a:off x="381000" y="1371600"/>
            <a:ext cx="8534400" cy="4525963"/>
          </a:xfrm>
        </p:spPr>
        <p:txBody>
          <a:bodyPr>
            <a:normAutofit fontScale="92500" lnSpcReduction="10000"/>
          </a:bodyPr>
          <a:lstStyle/>
          <a:p>
            <a:pPr marL="514350" indent="-514350" eaLnBrk="1" hangingPunct="1">
              <a:buFont typeface="+mj-lt"/>
              <a:buAutoNum type="arabicPeriod"/>
              <a:defRPr/>
            </a:pPr>
            <a:r>
              <a:rPr lang="en-US" sz="2800" dirty="0" smtClean="0"/>
              <a:t>Figure out what is going on – take time to understand what’s happening</a:t>
            </a:r>
          </a:p>
          <a:p>
            <a:pPr marL="514350" indent="-514350" eaLnBrk="1" hangingPunct="1">
              <a:buFont typeface="+mj-lt"/>
              <a:buAutoNum type="arabicPeriod"/>
              <a:defRPr/>
            </a:pPr>
            <a:r>
              <a:rPr lang="en-US" sz="2800" dirty="0" smtClean="0"/>
              <a:t>Remember that speed counts – attack it as quickly as possible</a:t>
            </a:r>
          </a:p>
          <a:p>
            <a:pPr marL="514350" indent="-514350" eaLnBrk="1" hangingPunct="1">
              <a:buFont typeface="+mj-lt"/>
              <a:buAutoNum type="arabicPeriod"/>
              <a:defRPr/>
            </a:pPr>
            <a:r>
              <a:rPr lang="en-US" sz="2800" dirty="0" smtClean="0"/>
              <a:t>Remember that slow counts too – know when to back off and wait for a better opportunity</a:t>
            </a:r>
          </a:p>
          <a:p>
            <a:pPr marL="514350" indent="-514350" eaLnBrk="1" hangingPunct="1">
              <a:buFont typeface="+mj-lt"/>
              <a:buAutoNum type="arabicPeriod"/>
              <a:defRPr/>
            </a:pPr>
            <a:r>
              <a:rPr lang="en-US" sz="2800" dirty="0" smtClean="0"/>
              <a:t>Respect the danger of the unfamiliar – vu jade</a:t>
            </a:r>
          </a:p>
          <a:p>
            <a:pPr marL="514350" indent="-514350" eaLnBrk="1" hangingPunct="1">
              <a:buFont typeface="+mj-lt"/>
              <a:buAutoNum type="arabicPeriod"/>
              <a:defRPr/>
            </a:pPr>
            <a:r>
              <a:rPr lang="en-US" sz="2800" dirty="0" smtClean="0"/>
              <a:t>Value the skeptic – listen to the black hat (self/others)</a:t>
            </a:r>
          </a:p>
          <a:p>
            <a:pPr marL="514350" indent="-514350" eaLnBrk="1" hangingPunct="1">
              <a:buFont typeface="+mj-lt"/>
              <a:buAutoNum type="arabicPeriod"/>
              <a:defRPr/>
            </a:pPr>
            <a:r>
              <a:rPr lang="en-US" sz="2800" dirty="0" smtClean="0"/>
              <a:t>Be ready to ‘fight fire with fire’</a:t>
            </a:r>
          </a:p>
          <a:p>
            <a:pPr marL="0" indent="0" eaLnBrk="1" hangingPunct="1">
              <a:buFont typeface="Arial" charset="0"/>
              <a:buNone/>
              <a:defRPr/>
            </a:pPr>
            <a:r>
              <a:rPr lang="en-US" sz="2800" dirty="0" err="1" smtClean="0"/>
              <a:t>Schermerhorn</a:t>
            </a:r>
            <a:r>
              <a:rPr lang="en-US" sz="2800" dirty="0" smtClean="0"/>
              <a:t> &amp; Wright (2018)</a:t>
            </a:r>
            <a:endParaRPr lang="en-US" sz="2800" dirty="0"/>
          </a:p>
        </p:txBody>
      </p:sp>
    </p:spTree>
    <p:extLst>
      <p:ext uri="{BB962C8B-B14F-4D97-AF65-F5344CB8AC3E}">
        <p14:creationId xmlns:p14="http://schemas.microsoft.com/office/powerpoint/2010/main" val="3810676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00"/>
                </a:solidFill>
              </a:rPr>
              <a:t>Crisis Leadership: Adaptive </a:t>
            </a:r>
            <a:r>
              <a:rPr lang="en-US" sz="3600" dirty="0" smtClean="0">
                <a:solidFill>
                  <a:srgbClr val="FFFF00"/>
                </a:solidFill>
              </a:rPr>
              <a:t>phase</a:t>
            </a:r>
            <a:r>
              <a:rPr lang="en-US" dirty="0"/>
              <a:t/>
            </a:r>
            <a:br>
              <a:rPr lang="en-US" dirty="0"/>
            </a:br>
            <a:endParaRPr lang="en-US" dirty="0"/>
          </a:p>
        </p:txBody>
      </p:sp>
      <p:sp>
        <p:nvSpPr>
          <p:cNvPr id="3" name="Content Placeholder 2"/>
          <p:cNvSpPr>
            <a:spLocks noGrp="1"/>
          </p:cNvSpPr>
          <p:nvPr>
            <p:ph idx="1"/>
          </p:nvPr>
        </p:nvSpPr>
        <p:spPr>
          <a:xfrm>
            <a:off x="457200" y="1752600"/>
            <a:ext cx="8382000" cy="4876800"/>
          </a:xfrm>
        </p:spPr>
        <p:txBody>
          <a:bodyPr>
            <a:normAutofit/>
          </a:bodyPr>
          <a:lstStyle/>
          <a:p>
            <a:r>
              <a:rPr lang="en-US" sz="2400" dirty="0" smtClean="0"/>
              <a:t>Develop </a:t>
            </a:r>
            <a:r>
              <a:rPr lang="en-US" sz="2400" dirty="0"/>
              <a:t>next practices (beyond today’s best practices)</a:t>
            </a:r>
          </a:p>
          <a:p>
            <a:r>
              <a:rPr lang="en-US" sz="2400" dirty="0"/>
              <a:t>Distinguish the essential from expendable (run experiments)</a:t>
            </a:r>
          </a:p>
          <a:p>
            <a:r>
              <a:rPr lang="en-US" sz="2400" dirty="0"/>
              <a:t>Embrace Disequilibrium – orchestrate (depersonalized) conflict, chaos and confusion (courageous conversations) to allow people to see this as productive</a:t>
            </a:r>
          </a:p>
          <a:p>
            <a:r>
              <a:rPr lang="en-US" sz="2400" dirty="0"/>
              <a:t>Distributive Leadership – mobilize everyone for solutions</a:t>
            </a:r>
          </a:p>
          <a:p>
            <a:pPr marL="0" indent="0">
              <a:buNone/>
            </a:pPr>
            <a:endParaRPr lang="en-US" sz="2400" dirty="0" smtClean="0"/>
          </a:p>
          <a:p>
            <a:pPr marL="0" indent="0">
              <a:buNone/>
            </a:pPr>
            <a:r>
              <a:rPr lang="en-US" sz="2400" dirty="0" smtClean="0"/>
              <a:t>Leadership </a:t>
            </a:r>
            <a:r>
              <a:rPr lang="en-US" sz="2400" dirty="0"/>
              <a:t>in a (Permanent) Crisis by Ronald Heifetz, Alexander </a:t>
            </a:r>
            <a:r>
              <a:rPr lang="en-US" sz="2400" dirty="0" err="1"/>
              <a:t>Grashow</a:t>
            </a:r>
            <a:r>
              <a:rPr lang="en-US" sz="2400" dirty="0"/>
              <a:t>, and Marty </a:t>
            </a:r>
            <a:r>
              <a:rPr lang="en-US" sz="2400" dirty="0" err="1"/>
              <a:t>Linsky</a:t>
            </a:r>
            <a:r>
              <a:rPr lang="en-US" sz="2400" dirty="0"/>
              <a:t>, HBR, 2009</a:t>
            </a:r>
          </a:p>
          <a:p>
            <a:endParaRPr lang="en-US" sz="2400" dirty="0"/>
          </a:p>
        </p:txBody>
      </p:sp>
    </p:spTree>
    <p:extLst>
      <p:ext uri="{BB962C8B-B14F-4D97-AF65-F5344CB8AC3E}">
        <p14:creationId xmlns:p14="http://schemas.microsoft.com/office/powerpoint/2010/main" val="292205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t>Article Discussions</a:t>
            </a:r>
          </a:p>
        </p:txBody>
      </p:sp>
      <p:sp>
        <p:nvSpPr>
          <p:cNvPr id="9219" name="Content Placeholder 2"/>
          <p:cNvSpPr>
            <a:spLocks noGrp="1"/>
          </p:cNvSpPr>
          <p:nvPr>
            <p:ph idx="1"/>
          </p:nvPr>
        </p:nvSpPr>
        <p:spPr/>
        <p:txBody>
          <a:bodyPr>
            <a:normAutofit/>
          </a:bodyPr>
          <a:lstStyle/>
          <a:p>
            <a:r>
              <a:rPr lang="en-US" altLang="en-US" sz="6000" dirty="0" smtClean="0"/>
              <a:t>Karl </a:t>
            </a:r>
            <a:r>
              <a:rPr lang="en-US" altLang="en-US" sz="6000" dirty="0" err="1" smtClean="0"/>
              <a:t>Weick</a:t>
            </a:r>
            <a:r>
              <a:rPr lang="en-US" altLang="en-US" sz="6000" dirty="0" smtClean="0"/>
              <a:t>  </a:t>
            </a:r>
          </a:p>
          <a:p>
            <a:pPr lvl="1"/>
            <a:r>
              <a:rPr lang="en-US" altLang="en-US" sz="6000" dirty="0" err="1" smtClean="0"/>
              <a:t>Sensemaking</a:t>
            </a:r>
            <a:endParaRPr lang="en-US" altLang="en-US" sz="6000" dirty="0" smtClean="0"/>
          </a:p>
          <a:p>
            <a:pPr lvl="1"/>
            <a:r>
              <a:rPr lang="en-US" altLang="en-US" sz="6000" dirty="0" smtClean="0">
                <a:solidFill>
                  <a:srgbClr val="66FF33"/>
                </a:solidFill>
              </a:rPr>
              <a:t>5 Habits of a HRO</a:t>
            </a:r>
          </a:p>
        </p:txBody>
      </p:sp>
    </p:spTree>
    <p:extLst>
      <p:ext uri="{BB962C8B-B14F-4D97-AF65-F5344CB8AC3E}">
        <p14:creationId xmlns:p14="http://schemas.microsoft.com/office/powerpoint/2010/main" val="26017385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b="1" dirty="0" smtClean="0">
                <a:solidFill>
                  <a:srgbClr val="FFFF00"/>
                </a:solidFill>
              </a:rPr>
              <a:t>Avoiding the Crises …</a:t>
            </a:r>
            <a:br>
              <a:rPr lang="en-US" altLang="en-US" b="1" dirty="0" smtClean="0">
                <a:solidFill>
                  <a:srgbClr val="FFFF00"/>
                </a:solidFill>
              </a:rPr>
            </a:br>
            <a:r>
              <a:rPr lang="en-US" altLang="en-US" b="1" dirty="0" smtClean="0">
                <a:solidFill>
                  <a:srgbClr val="FFFF00"/>
                </a:solidFill>
              </a:rPr>
              <a:t>		</a:t>
            </a:r>
            <a:r>
              <a:rPr lang="en-US" altLang="en-US" sz="4000" b="1" dirty="0" smtClean="0">
                <a:solidFill>
                  <a:srgbClr val="FFFF00"/>
                </a:solidFill>
              </a:rPr>
              <a:t>Mindfulness </a:t>
            </a:r>
            <a:r>
              <a:rPr lang="en-US" altLang="en-US" sz="4000" b="1" dirty="0" smtClean="0">
                <a:solidFill>
                  <a:srgbClr val="FFFF00"/>
                </a:solidFill>
              </a:rPr>
              <a:t>and HRO</a:t>
            </a:r>
          </a:p>
        </p:txBody>
      </p:sp>
      <p:sp>
        <p:nvSpPr>
          <p:cNvPr id="17411" name="Rectangle 3"/>
          <p:cNvSpPr>
            <a:spLocks noGrp="1" noChangeArrowheads="1"/>
          </p:cNvSpPr>
          <p:nvPr>
            <p:ph idx="1"/>
          </p:nvPr>
        </p:nvSpPr>
        <p:spPr/>
        <p:txBody>
          <a:bodyPr>
            <a:noAutofit/>
          </a:bodyPr>
          <a:lstStyle/>
          <a:p>
            <a:pPr marL="609600" indent="-609600" eaLnBrk="1" hangingPunct="1">
              <a:buFont typeface="Wingdings" panose="05000000000000000000" pitchFamily="2" charset="2"/>
              <a:buAutoNum type="arabicPeriod"/>
            </a:pPr>
            <a:r>
              <a:rPr lang="en-US" altLang="en-US" sz="3600" dirty="0" smtClean="0"/>
              <a:t>Aren’t tricked by success</a:t>
            </a:r>
          </a:p>
          <a:p>
            <a:pPr marL="609600" indent="-609600" eaLnBrk="1" hangingPunct="1">
              <a:buFont typeface="Wingdings" panose="05000000000000000000" pitchFamily="2" charset="2"/>
              <a:buAutoNum type="arabicPeriod"/>
            </a:pPr>
            <a:r>
              <a:rPr lang="en-US" altLang="en-US" sz="3600" dirty="0" smtClean="0"/>
              <a:t>Defer to experts – on the front line</a:t>
            </a:r>
          </a:p>
          <a:p>
            <a:pPr marL="609600" indent="-609600" eaLnBrk="1" hangingPunct="1">
              <a:buFont typeface="Wingdings" panose="05000000000000000000" pitchFamily="2" charset="2"/>
              <a:buAutoNum type="arabicPeriod"/>
            </a:pPr>
            <a:r>
              <a:rPr lang="en-US" altLang="en-US" sz="3600" dirty="0" smtClean="0"/>
              <a:t>Let unexpected circumstances provide your solution</a:t>
            </a:r>
          </a:p>
          <a:p>
            <a:pPr marL="609600" indent="-609600" eaLnBrk="1" hangingPunct="1">
              <a:buFont typeface="Wingdings" panose="05000000000000000000" pitchFamily="2" charset="2"/>
              <a:buAutoNum type="arabicPeriod"/>
            </a:pPr>
            <a:r>
              <a:rPr lang="en-US" altLang="en-US" sz="3600" dirty="0" smtClean="0"/>
              <a:t>Embrace complexity</a:t>
            </a:r>
          </a:p>
          <a:p>
            <a:pPr marL="609600" indent="-609600" eaLnBrk="1" hangingPunct="1">
              <a:buFont typeface="Wingdings" panose="05000000000000000000" pitchFamily="2" charset="2"/>
              <a:buAutoNum type="arabicPeriod"/>
            </a:pPr>
            <a:r>
              <a:rPr lang="en-US" altLang="en-US" sz="3600" dirty="0" smtClean="0"/>
              <a:t>Anticipate – but anticipate your limits</a:t>
            </a:r>
          </a:p>
        </p:txBody>
      </p:sp>
    </p:spTree>
    <p:extLst>
      <p:ext uri="{BB962C8B-B14F-4D97-AF65-F5344CB8AC3E}">
        <p14:creationId xmlns:p14="http://schemas.microsoft.com/office/powerpoint/2010/main" val="2151458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6562" y="0"/>
            <a:ext cx="7772400" cy="1456267"/>
          </a:xfrm>
        </p:spPr>
        <p:txBody>
          <a:bodyPr/>
          <a:lstStyle/>
          <a:p>
            <a:pPr eaLnBrk="1" hangingPunct="1"/>
            <a:r>
              <a:rPr lang="en-US" altLang="en-US" b="1" dirty="0" smtClean="0">
                <a:solidFill>
                  <a:srgbClr val="FFFF00"/>
                </a:solidFill>
              </a:rPr>
              <a:t>5 Mindful Habits of HRO</a:t>
            </a:r>
          </a:p>
        </p:txBody>
      </p:sp>
      <p:sp>
        <p:nvSpPr>
          <p:cNvPr id="18435" name="Rectangle 3"/>
          <p:cNvSpPr>
            <a:spLocks noGrp="1" noChangeArrowheads="1"/>
          </p:cNvSpPr>
          <p:nvPr>
            <p:ph idx="1"/>
          </p:nvPr>
        </p:nvSpPr>
        <p:spPr>
          <a:xfrm>
            <a:off x="304800" y="1524000"/>
            <a:ext cx="8610600" cy="4495800"/>
          </a:xfrm>
        </p:spPr>
        <p:txBody>
          <a:bodyPr>
            <a:normAutofit/>
          </a:bodyPr>
          <a:lstStyle/>
          <a:p>
            <a:pPr marL="609600" indent="-609600" eaLnBrk="1" hangingPunct="1">
              <a:buFontTx/>
              <a:buAutoNum type="arabicPeriod"/>
            </a:pPr>
            <a:r>
              <a:rPr lang="en-US" altLang="en-US" sz="2800" b="1" dirty="0" smtClean="0"/>
              <a:t>Don't be tricked by your success.</a:t>
            </a:r>
            <a:r>
              <a:rPr lang="en-US" altLang="en-US" sz="2800" dirty="0" smtClean="0"/>
              <a:t> </a:t>
            </a:r>
          </a:p>
          <a:p>
            <a:pPr marL="990600" lvl="1" indent="-533400" eaLnBrk="1" hangingPunct="1">
              <a:buFontTx/>
              <a:buNone/>
            </a:pPr>
            <a:r>
              <a:rPr lang="en-US" altLang="en-US" sz="2800" dirty="0" smtClean="0"/>
              <a:t>Don't gloat over successes. In fact, it's just the opposite – HROs are preoccupied with their failures. </a:t>
            </a:r>
          </a:p>
          <a:p>
            <a:pPr marL="990600" lvl="1" indent="-533400" eaLnBrk="1" hangingPunct="1">
              <a:buFontTx/>
              <a:buNone/>
            </a:pPr>
            <a:r>
              <a:rPr lang="en-US" altLang="en-US" sz="2800" dirty="0" smtClean="0"/>
              <a:t>If you have a gut feeling that something isn't right – pay attention, something is likely wrong. </a:t>
            </a:r>
          </a:p>
          <a:p>
            <a:pPr marL="990600" lvl="1" indent="-533400" eaLnBrk="1" hangingPunct="1">
              <a:buFontTx/>
              <a:buNone/>
            </a:pPr>
            <a:r>
              <a:rPr lang="en-US" altLang="en-US" sz="2800" dirty="0" smtClean="0"/>
              <a:t>Listen to other people’s gut feelings (experience)</a:t>
            </a:r>
          </a:p>
          <a:p>
            <a:pPr marL="990600" lvl="1" indent="-533400" eaLnBrk="1" hangingPunct="1">
              <a:buFont typeface="Wingdings" panose="05000000000000000000" pitchFamily="2" charset="2"/>
              <a:buNone/>
            </a:pPr>
            <a:r>
              <a:rPr lang="en-US" altLang="en-US" sz="2800" dirty="0" smtClean="0">
                <a:solidFill>
                  <a:srgbClr val="66FF33"/>
                </a:solidFill>
              </a:rPr>
              <a:t>Q – how often do you pick up on small downward deviations. </a:t>
            </a:r>
          </a:p>
          <a:p>
            <a:pPr marL="990600" lvl="1" indent="-533400" eaLnBrk="1" hangingPunct="1">
              <a:buFontTx/>
              <a:buNone/>
            </a:pPr>
            <a:endParaRPr lang="en-US" altLang="en-US" sz="2800" dirty="0" smtClean="0"/>
          </a:p>
        </p:txBody>
      </p:sp>
      <p:pic>
        <p:nvPicPr>
          <p:cNvPr id="18436" name="Picture 5" descr="asian-lady-beetle-2008_06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228600"/>
            <a:ext cx="2171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936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159808"/>
            <a:ext cx="7772400" cy="1456267"/>
          </a:xfrm>
        </p:spPr>
        <p:txBody>
          <a:bodyPr/>
          <a:lstStyle/>
          <a:p>
            <a:pPr eaLnBrk="1" hangingPunct="1"/>
            <a:r>
              <a:rPr lang="en-US" altLang="en-US" b="1" dirty="0" smtClean="0">
                <a:solidFill>
                  <a:srgbClr val="FFFF00"/>
                </a:solidFill>
              </a:rPr>
              <a:t>5 Mindful Habits of HRO</a:t>
            </a:r>
          </a:p>
        </p:txBody>
      </p:sp>
      <p:sp>
        <p:nvSpPr>
          <p:cNvPr id="19459" name="Rectangle 3"/>
          <p:cNvSpPr>
            <a:spLocks noGrp="1" noChangeArrowheads="1"/>
          </p:cNvSpPr>
          <p:nvPr>
            <p:ph idx="1"/>
          </p:nvPr>
        </p:nvSpPr>
        <p:spPr>
          <a:xfrm>
            <a:off x="245076" y="1981200"/>
            <a:ext cx="8229600" cy="4167188"/>
          </a:xfrm>
        </p:spPr>
        <p:txBody>
          <a:bodyPr>
            <a:normAutofit lnSpcReduction="10000"/>
          </a:bodyPr>
          <a:lstStyle/>
          <a:p>
            <a:pPr eaLnBrk="1" hangingPunct="1">
              <a:buFont typeface="Wingdings" panose="05000000000000000000" pitchFamily="2" charset="2"/>
              <a:buNone/>
            </a:pPr>
            <a:r>
              <a:rPr lang="en-US" altLang="en-US" sz="2800" b="1" dirty="0" smtClean="0"/>
              <a:t>2. Defer to your Experts on the Front Line.</a:t>
            </a:r>
            <a:r>
              <a:rPr lang="en-US" altLang="en-US" sz="2800" dirty="0" smtClean="0"/>
              <a:t> </a:t>
            </a:r>
          </a:p>
          <a:p>
            <a:pPr lvl="1" eaLnBrk="1" hangingPunct="1">
              <a:buFont typeface="Wingdings" panose="05000000000000000000" pitchFamily="2" charset="2"/>
              <a:buNone/>
            </a:pPr>
            <a:r>
              <a:rPr lang="en-US" altLang="en-US" sz="2400" dirty="0" smtClean="0"/>
              <a:t>People at the top may think that they have the big picture. More accurately, we have a picture, certainly not the picture, and certainly not bigger in the sense that it includes more data.</a:t>
            </a:r>
          </a:p>
          <a:p>
            <a:pPr lvl="1" eaLnBrk="1" hangingPunct="1">
              <a:buFont typeface="Wingdings" panose="05000000000000000000" pitchFamily="2" charset="2"/>
              <a:buNone/>
            </a:pPr>
            <a:r>
              <a:rPr lang="en-US" altLang="en-US" sz="2400" dirty="0" smtClean="0"/>
              <a:t>The picture that frontline workers see is different. It is drawn from their firsthand knowledge of the organization's operations, strengths, and weaknesses. </a:t>
            </a:r>
          </a:p>
          <a:p>
            <a:pPr lvl="1" eaLnBrk="1" hangingPunct="1">
              <a:buFont typeface="Wingdings" panose="05000000000000000000" pitchFamily="2" charset="2"/>
              <a:buNone/>
            </a:pPr>
            <a:r>
              <a:rPr lang="en-US" altLang="en-US" sz="2400" dirty="0" smtClean="0">
                <a:solidFill>
                  <a:srgbClr val="66FF33"/>
                </a:solidFill>
              </a:rPr>
              <a:t>Q - How often do you let your supervisor know when something ‘different’ happens?</a:t>
            </a:r>
          </a:p>
        </p:txBody>
      </p:sp>
      <p:pic>
        <p:nvPicPr>
          <p:cNvPr id="19460" name="Picture 5" descr="ww1-beau-hamel-memo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9808"/>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673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altLang="en-US" sz="4200" i="1" smtClean="0"/>
              <a:t>Managing the Unexpected</a:t>
            </a:r>
            <a:endParaRPr lang="en-US" altLang="en-US" sz="4200" smtClean="0"/>
          </a:p>
        </p:txBody>
      </p:sp>
      <p:sp>
        <p:nvSpPr>
          <p:cNvPr id="4099" name="Rectangle 3"/>
          <p:cNvSpPr>
            <a:spLocks noGrp="1" noChangeArrowheads="1"/>
          </p:cNvSpPr>
          <p:nvPr>
            <p:ph type="subTitle" idx="1"/>
          </p:nvPr>
        </p:nvSpPr>
        <p:spPr>
          <a:xfrm>
            <a:off x="2057401" y="4648200"/>
            <a:ext cx="6400800" cy="1752600"/>
          </a:xfrm>
        </p:spPr>
        <p:txBody>
          <a:bodyPr>
            <a:normAutofit fontScale="70000" lnSpcReduction="20000"/>
          </a:bodyPr>
          <a:lstStyle/>
          <a:p>
            <a:pPr algn="r" eaLnBrk="1" hangingPunct="1"/>
            <a:r>
              <a:rPr lang="en-US" altLang="en-US" sz="4000" dirty="0" smtClean="0"/>
              <a:t>High Performance in a Complex World</a:t>
            </a:r>
          </a:p>
          <a:p>
            <a:pPr algn="r" eaLnBrk="1" hangingPunct="1"/>
            <a:endParaRPr lang="en-US" altLang="en-US" sz="4000" dirty="0" smtClean="0"/>
          </a:p>
          <a:p>
            <a:pPr algn="r" eaLnBrk="1" hangingPunct="1"/>
            <a:r>
              <a:rPr lang="en-US" altLang="en-US" sz="4000" dirty="0" smtClean="0">
                <a:solidFill>
                  <a:srgbClr val="FF0000"/>
                </a:solidFill>
              </a:rPr>
              <a:t>Goal: Three Things </a:t>
            </a:r>
          </a:p>
        </p:txBody>
      </p:sp>
    </p:spTree>
    <p:extLst>
      <p:ext uri="{BB962C8B-B14F-4D97-AF65-F5344CB8AC3E}">
        <p14:creationId xmlns:p14="http://schemas.microsoft.com/office/powerpoint/2010/main" val="65469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16476"/>
            <a:ext cx="7772400" cy="1456267"/>
          </a:xfrm>
        </p:spPr>
        <p:txBody>
          <a:bodyPr/>
          <a:lstStyle/>
          <a:p>
            <a:pPr eaLnBrk="1" hangingPunct="1"/>
            <a:r>
              <a:rPr lang="en-US" altLang="en-US" b="1" dirty="0" smtClean="0">
                <a:solidFill>
                  <a:srgbClr val="FFFF00"/>
                </a:solidFill>
              </a:rPr>
              <a:t>5 Mindful Habits of HRO</a:t>
            </a:r>
          </a:p>
        </p:txBody>
      </p:sp>
      <p:sp>
        <p:nvSpPr>
          <p:cNvPr id="20483" name="Rectangle 3"/>
          <p:cNvSpPr>
            <a:spLocks noGrp="1" noChangeArrowheads="1"/>
          </p:cNvSpPr>
          <p:nvPr>
            <p:ph idx="1"/>
          </p:nvPr>
        </p:nvSpPr>
        <p:spPr>
          <a:xfrm>
            <a:off x="170935" y="1621711"/>
            <a:ext cx="8229600" cy="5105400"/>
          </a:xfrm>
        </p:spPr>
        <p:txBody>
          <a:bodyPr>
            <a:normAutofit/>
          </a:bodyPr>
          <a:lstStyle/>
          <a:p>
            <a:pPr eaLnBrk="1" hangingPunct="1">
              <a:lnSpc>
                <a:spcPct val="90000"/>
              </a:lnSpc>
              <a:buFont typeface="Wingdings" panose="05000000000000000000" pitchFamily="2" charset="2"/>
              <a:buNone/>
            </a:pPr>
            <a:r>
              <a:rPr lang="en-US" altLang="en-US" sz="2800" b="1" dirty="0" smtClean="0"/>
              <a:t>3. Let the unexpected circumstances provide your solution.</a:t>
            </a:r>
            <a:r>
              <a:rPr lang="en-US" altLang="en-US" sz="2800" dirty="0" smtClean="0"/>
              <a:t> </a:t>
            </a:r>
          </a:p>
          <a:p>
            <a:pPr lvl="1" eaLnBrk="1" hangingPunct="1">
              <a:lnSpc>
                <a:spcPct val="90000"/>
              </a:lnSpc>
              <a:buFont typeface="Wingdings" panose="05000000000000000000" pitchFamily="2" charset="2"/>
              <a:buNone/>
            </a:pPr>
            <a:r>
              <a:rPr lang="en-US" altLang="en-US" sz="2800" dirty="0" smtClean="0"/>
              <a:t>When something out of the ordinary happens, your stress level rises. What will happen is that your perception will narrow -- you will get tunnel vision -- and you will miss a lot of stuff. </a:t>
            </a:r>
          </a:p>
          <a:p>
            <a:pPr lvl="1" eaLnBrk="1" hangingPunct="1">
              <a:lnSpc>
                <a:spcPct val="90000"/>
              </a:lnSpc>
              <a:buFont typeface="Wingdings" panose="05000000000000000000" pitchFamily="2" charset="2"/>
              <a:buNone/>
            </a:pPr>
            <a:r>
              <a:rPr lang="en-US" altLang="en-US" sz="2800" dirty="0" smtClean="0"/>
              <a:t>Resist that dramatic narrowing of cues -- because within everything that is happening unexpectedly, you will find what you need for a remedy.  (Fight fire with fire: Dodge)</a:t>
            </a:r>
          </a:p>
          <a:p>
            <a:pPr lvl="1" eaLnBrk="1" hangingPunct="1">
              <a:lnSpc>
                <a:spcPct val="90000"/>
              </a:lnSpc>
              <a:buFont typeface="Wingdings" panose="05000000000000000000" pitchFamily="2" charset="2"/>
              <a:buNone/>
            </a:pPr>
            <a:r>
              <a:rPr lang="en-US" altLang="en-US" sz="2800" dirty="0" smtClean="0">
                <a:solidFill>
                  <a:srgbClr val="66FF33"/>
                </a:solidFill>
              </a:rPr>
              <a:t>Q. How often do you actually take time to reflect?</a:t>
            </a:r>
          </a:p>
        </p:txBody>
      </p:sp>
      <p:pic>
        <p:nvPicPr>
          <p:cNvPr id="20484" name="Picture 7" descr="https://encrypted-tbn0.gstatic.com/images?q=tbn:ANd9GcRhxRlAZYWGjwZO3MphFNGS9gpwoJmUE8iHbsA38y8-AmPGSKX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76200"/>
            <a:ext cx="22669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477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43933"/>
            <a:ext cx="7772400" cy="1456267"/>
          </a:xfrm>
        </p:spPr>
        <p:txBody>
          <a:bodyPr/>
          <a:lstStyle/>
          <a:p>
            <a:pPr eaLnBrk="1" hangingPunct="1"/>
            <a:r>
              <a:rPr lang="en-US" altLang="en-US" b="1" dirty="0" smtClean="0">
                <a:solidFill>
                  <a:srgbClr val="FFFF00"/>
                </a:solidFill>
              </a:rPr>
              <a:t>5 mindful Habits of HRO</a:t>
            </a:r>
          </a:p>
        </p:txBody>
      </p:sp>
      <p:sp>
        <p:nvSpPr>
          <p:cNvPr id="21507" name="Rectangle 3"/>
          <p:cNvSpPr>
            <a:spLocks noGrp="1" noChangeArrowheads="1"/>
          </p:cNvSpPr>
          <p:nvPr>
            <p:ph idx="1"/>
          </p:nvPr>
        </p:nvSpPr>
        <p:spPr>
          <a:xfrm>
            <a:off x="266700" y="1600200"/>
            <a:ext cx="8305800" cy="4953000"/>
          </a:xfrm>
        </p:spPr>
        <p:txBody>
          <a:bodyPr/>
          <a:lstStyle/>
          <a:p>
            <a:pPr eaLnBrk="1" hangingPunct="1">
              <a:lnSpc>
                <a:spcPct val="90000"/>
              </a:lnSpc>
              <a:buFont typeface="Wingdings" panose="05000000000000000000" pitchFamily="2" charset="2"/>
              <a:buNone/>
            </a:pPr>
            <a:r>
              <a:rPr lang="en-US" altLang="en-US" b="1" dirty="0" smtClean="0"/>
              <a:t>4</a:t>
            </a:r>
            <a:r>
              <a:rPr lang="en-US" altLang="en-US" sz="2400" b="1" dirty="0" smtClean="0"/>
              <a:t>. </a:t>
            </a:r>
            <a:r>
              <a:rPr lang="en-US" altLang="en-US" sz="2400" b="1" dirty="0" smtClean="0">
                <a:hlinkClick r:id="rId2"/>
              </a:rPr>
              <a:t>Embrace complexity.</a:t>
            </a:r>
            <a:r>
              <a:rPr lang="en-US" altLang="en-US" sz="2400" dirty="0" smtClean="0">
                <a:hlinkClick r:id="rId2"/>
              </a:rPr>
              <a:t> </a:t>
            </a:r>
            <a:endParaRPr lang="en-US" altLang="en-US" sz="2400" dirty="0" smtClean="0"/>
          </a:p>
          <a:p>
            <a:pPr lvl="1" eaLnBrk="1" hangingPunct="1">
              <a:lnSpc>
                <a:spcPct val="90000"/>
              </a:lnSpc>
              <a:buFont typeface="Wingdings" panose="05000000000000000000" pitchFamily="2" charset="2"/>
              <a:buNone/>
            </a:pPr>
            <a:r>
              <a:rPr lang="en-US" altLang="en-US" sz="2400" dirty="0" smtClean="0"/>
              <a:t>In the face of all of this complexity, HROs are reluctant to accept simplification; understand that it takes complexity to sense complexity. </a:t>
            </a:r>
          </a:p>
          <a:p>
            <a:pPr lvl="1" eaLnBrk="1" hangingPunct="1">
              <a:lnSpc>
                <a:spcPct val="90000"/>
              </a:lnSpc>
              <a:buFont typeface="Wingdings" panose="05000000000000000000" pitchFamily="2" charset="2"/>
              <a:buNone/>
            </a:pPr>
            <a:r>
              <a:rPr lang="en-US" altLang="en-US" sz="2400" dirty="0" smtClean="0"/>
              <a:t>Insight and understanding develops when </a:t>
            </a:r>
            <a:r>
              <a:rPr lang="en-US" altLang="en-US" sz="2400" b="1" dirty="0" smtClean="0">
                <a:solidFill>
                  <a:srgbClr val="FFFF00"/>
                </a:solidFill>
              </a:rPr>
              <a:t>people attend to more things</a:t>
            </a:r>
            <a:r>
              <a:rPr lang="en-US" altLang="en-US" sz="2400" dirty="0" smtClean="0"/>
              <a:t>, entertain a greater variety of interpretations, differentiate their ideas, argue, listen to one another, work to reconcile differences, and commit to revisiting and updating.</a:t>
            </a:r>
          </a:p>
          <a:p>
            <a:pPr lvl="1" eaLnBrk="1" hangingPunct="1">
              <a:lnSpc>
                <a:spcPct val="90000"/>
              </a:lnSpc>
              <a:buFont typeface="Wingdings" panose="05000000000000000000" pitchFamily="2" charset="2"/>
              <a:buNone/>
            </a:pPr>
            <a:r>
              <a:rPr lang="en-US" altLang="en-US" sz="2400" dirty="0" smtClean="0">
                <a:solidFill>
                  <a:srgbClr val="66FF33"/>
                </a:solidFill>
              </a:rPr>
              <a:t>Q. – How often do you get together to argue, listen, and understand? </a:t>
            </a:r>
          </a:p>
        </p:txBody>
      </p:sp>
      <p:pic>
        <p:nvPicPr>
          <p:cNvPr id="21508" name="Picture 5" descr="4493262f1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43933"/>
            <a:ext cx="2895600" cy="21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668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93734"/>
            <a:ext cx="7772400" cy="1456267"/>
          </a:xfrm>
        </p:spPr>
        <p:txBody>
          <a:bodyPr/>
          <a:lstStyle/>
          <a:p>
            <a:pPr eaLnBrk="1" hangingPunct="1"/>
            <a:r>
              <a:rPr lang="en-US" altLang="en-US" b="1" dirty="0" smtClean="0">
                <a:solidFill>
                  <a:srgbClr val="FFFF00"/>
                </a:solidFill>
              </a:rPr>
              <a:t>5 mindful Habits of HRO</a:t>
            </a:r>
          </a:p>
        </p:txBody>
      </p:sp>
      <p:sp>
        <p:nvSpPr>
          <p:cNvPr id="22531" name="Rectangle 3"/>
          <p:cNvSpPr>
            <a:spLocks noGrp="1" noChangeArrowheads="1"/>
          </p:cNvSpPr>
          <p:nvPr>
            <p:ph idx="1"/>
          </p:nvPr>
        </p:nvSpPr>
        <p:spPr>
          <a:xfrm>
            <a:off x="457200" y="1458913"/>
            <a:ext cx="8229600" cy="5105400"/>
          </a:xfrm>
        </p:spPr>
        <p:txBody>
          <a:bodyPr/>
          <a:lstStyle/>
          <a:p>
            <a:pPr eaLnBrk="1" hangingPunct="1">
              <a:lnSpc>
                <a:spcPct val="90000"/>
              </a:lnSpc>
              <a:buFont typeface="Wingdings" panose="05000000000000000000" pitchFamily="2" charset="2"/>
              <a:buNone/>
            </a:pPr>
            <a:r>
              <a:rPr lang="en-US" altLang="en-US" sz="2800" b="1" dirty="0" smtClean="0"/>
              <a:t>5. Anticipate -- but also anticipate your limits.</a:t>
            </a:r>
            <a:r>
              <a:rPr lang="en-US" altLang="en-US" sz="2800" dirty="0" smtClean="0"/>
              <a:t> </a:t>
            </a:r>
          </a:p>
          <a:p>
            <a:pPr lvl="1" eaLnBrk="1" hangingPunct="1">
              <a:lnSpc>
                <a:spcPct val="90000"/>
              </a:lnSpc>
              <a:buFont typeface="Wingdings" panose="05000000000000000000" pitchFamily="2" charset="2"/>
              <a:buNone/>
            </a:pPr>
            <a:r>
              <a:rPr lang="en-US" altLang="en-US" sz="2400" dirty="0" smtClean="0"/>
              <a:t>We can't anticipate everything. There's such a premium on planning, on budgeting, on making the numbers. In the face of all that, the notion of resilience has an affirming quality: </a:t>
            </a:r>
            <a:r>
              <a:rPr lang="en-US" altLang="en-US" sz="2400" b="1" dirty="0" smtClean="0">
                <a:solidFill>
                  <a:srgbClr val="FFFF00"/>
                </a:solidFill>
              </a:rPr>
              <a:t>You don't have to get it all right in advance. </a:t>
            </a:r>
          </a:p>
          <a:p>
            <a:pPr lvl="1" eaLnBrk="1" hangingPunct="1">
              <a:lnSpc>
                <a:spcPct val="90000"/>
              </a:lnSpc>
              <a:buFont typeface="Wingdings" panose="05000000000000000000" pitchFamily="2" charset="2"/>
              <a:buNone/>
            </a:pPr>
            <a:r>
              <a:rPr lang="en-US" altLang="en-US" sz="2400" dirty="0" smtClean="0"/>
              <a:t>That doesn't mean you should stop anticipating. But you should </a:t>
            </a:r>
            <a:r>
              <a:rPr lang="en-US" altLang="en-US" sz="2400" b="1" dirty="0" smtClean="0"/>
              <a:t>add in </a:t>
            </a:r>
            <a:r>
              <a:rPr lang="en-US" altLang="en-US" sz="2400" b="1" dirty="0" smtClean="0">
                <a:solidFill>
                  <a:srgbClr val="FFFF00"/>
                </a:solidFill>
              </a:rPr>
              <a:t>two subtleties</a:t>
            </a:r>
            <a:r>
              <a:rPr lang="en-US" altLang="en-US" sz="2400" dirty="0" smtClean="0"/>
              <a:t>. First, focus your attention on key mistakes that you do not want to make (never events). Second, trust your anticipations, but be wary of their accuracy. You can't see the whole context that is developing. </a:t>
            </a:r>
          </a:p>
          <a:p>
            <a:pPr lvl="1" eaLnBrk="1" hangingPunct="1">
              <a:lnSpc>
                <a:spcPct val="90000"/>
              </a:lnSpc>
              <a:buFont typeface="Wingdings" panose="05000000000000000000" pitchFamily="2" charset="2"/>
              <a:buNone/>
            </a:pPr>
            <a:r>
              <a:rPr lang="en-US" altLang="en-US" sz="2400" dirty="0" smtClean="0">
                <a:solidFill>
                  <a:srgbClr val="FFFF00"/>
                </a:solidFill>
              </a:rPr>
              <a:t>Q. How do you work on building capacity for resilience? </a:t>
            </a:r>
          </a:p>
        </p:txBody>
      </p:sp>
      <p:pic>
        <p:nvPicPr>
          <p:cNvPr id="22533" name="Picture 6" descr="http://sd.keepcalm-o-matic.co.uk/i/stay-calm-be-brave-and-wait-for-the-sig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9525"/>
            <a:ext cx="13065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830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b="1" dirty="0" smtClean="0">
                <a:solidFill>
                  <a:srgbClr val="FFFF00"/>
                </a:solidFill>
              </a:rPr>
              <a:t>Mindfulness Is About Connecting</a:t>
            </a:r>
          </a:p>
        </p:txBody>
      </p:sp>
      <p:sp>
        <p:nvSpPr>
          <p:cNvPr id="23555" name="Content Placeholder 2"/>
          <p:cNvSpPr>
            <a:spLocks noGrp="1"/>
          </p:cNvSpPr>
          <p:nvPr>
            <p:ph idx="1"/>
          </p:nvPr>
        </p:nvSpPr>
        <p:spPr>
          <a:xfrm>
            <a:off x="471616" y="1752600"/>
            <a:ext cx="7772400" cy="3649133"/>
          </a:xfrm>
        </p:spPr>
        <p:txBody>
          <a:bodyPr/>
          <a:lstStyle/>
          <a:p>
            <a:pPr marL="0" indent="0" eaLnBrk="1" hangingPunct="1">
              <a:buNone/>
            </a:pPr>
            <a:r>
              <a:rPr lang="en-US" altLang="en-US" sz="3200" dirty="0" smtClean="0"/>
              <a:t>To make sense is to connect the abstract with the concrete.  And, do this wisely involve a </a:t>
            </a:r>
            <a:r>
              <a:rPr lang="en-US" altLang="en-US" sz="3200" dirty="0" smtClean="0">
                <a:solidFill>
                  <a:srgbClr val="FFFF00"/>
                </a:solidFill>
              </a:rPr>
              <a:t>community of </a:t>
            </a:r>
            <a:r>
              <a:rPr lang="en-US" altLang="en-US" sz="3200" dirty="0" err="1" smtClean="0">
                <a:solidFill>
                  <a:srgbClr val="FFFF00"/>
                </a:solidFill>
              </a:rPr>
              <a:t>sensemakers</a:t>
            </a:r>
            <a:r>
              <a:rPr lang="en-US" altLang="en-US" sz="3200" dirty="0" smtClean="0">
                <a:solidFill>
                  <a:srgbClr val="FFFF00"/>
                </a:solidFill>
              </a:rPr>
              <a:t>.</a:t>
            </a:r>
          </a:p>
          <a:p>
            <a:pPr eaLnBrk="1" hangingPunct="1"/>
            <a:endParaRPr lang="en-US" altLang="en-US" dirty="0" smtClean="0"/>
          </a:p>
        </p:txBody>
      </p:sp>
      <p:pic>
        <p:nvPicPr>
          <p:cNvPr id="235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1148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5178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en-US" smtClean="0"/>
              <a:t>One point to many …3,456,000 </a:t>
            </a:r>
          </a:p>
        </p:txBody>
      </p:sp>
      <p:pic>
        <p:nvPicPr>
          <p:cNvPr id="2457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2065868"/>
            <a:ext cx="6590589" cy="4447108"/>
          </a:xfrm>
        </p:spPr>
      </p:pic>
    </p:spTree>
    <p:extLst>
      <p:ext uri="{BB962C8B-B14F-4D97-AF65-F5344CB8AC3E}">
        <p14:creationId xmlns:p14="http://schemas.microsoft.com/office/powerpoint/2010/main" val="1532832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229600" cy="1143000"/>
          </a:xfrm>
        </p:spPr>
        <p:txBody>
          <a:bodyPr rtlCol="0">
            <a:normAutofit fontScale="90000"/>
          </a:bodyPr>
          <a:lstStyle/>
          <a:p>
            <a:pPr eaLnBrk="1" fontAlgn="auto" hangingPunct="1">
              <a:spcAft>
                <a:spcPts val="0"/>
              </a:spcAft>
              <a:defRPr/>
            </a:pPr>
            <a:r>
              <a:rPr lang="en-US" sz="4900" b="1" dirty="0" smtClean="0">
                <a:solidFill>
                  <a:srgbClr val="FFFF00"/>
                </a:solidFill>
              </a:rPr>
              <a:t>Mindfulness </a:t>
            </a:r>
            <a:r>
              <a:rPr lang="en-US" sz="4900" b="1" dirty="0">
                <a:solidFill>
                  <a:srgbClr val="FFFF00"/>
                </a:solidFill>
              </a:rPr>
              <a:t>Is About Action</a:t>
            </a:r>
            <a:r>
              <a:rPr lang="en-US" dirty="0"/>
              <a:t/>
            </a:r>
            <a:br>
              <a:rPr lang="en-US" dirty="0"/>
            </a:br>
            <a:endParaRPr lang="en-US" dirty="0"/>
          </a:p>
        </p:txBody>
      </p:sp>
      <p:sp>
        <p:nvSpPr>
          <p:cNvPr id="25603" name="Content Placeholder 2"/>
          <p:cNvSpPr>
            <a:spLocks noGrp="1"/>
          </p:cNvSpPr>
          <p:nvPr>
            <p:ph idx="1"/>
          </p:nvPr>
        </p:nvSpPr>
        <p:spPr>
          <a:xfrm>
            <a:off x="533400" y="1470001"/>
            <a:ext cx="7772400" cy="3649133"/>
          </a:xfrm>
        </p:spPr>
        <p:txBody>
          <a:bodyPr>
            <a:normAutofit/>
          </a:bodyPr>
          <a:lstStyle/>
          <a:p>
            <a:pPr marL="0" indent="0" eaLnBrk="1" hangingPunct="1">
              <a:buNone/>
            </a:pPr>
            <a:r>
              <a:rPr lang="en-US" altLang="en-US" sz="3600" dirty="0" smtClean="0"/>
              <a:t>If the first question of mindfulness is “what’s going on here?,” (The Picture)</a:t>
            </a:r>
          </a:p>
          <a:p>
            <a:pPr marL="0" indent="0" eaLnBrk="1" hangingPunct="1">
              <a:buNone/>
            </a:pPr>
            <a:r>
              <a:rPr lang="en-US" altLang="en-US" sz="3600" dirty="0" smtClean="0"/>
              <a:t>The second, equally important question is “what do I do next</a:t>
            </a:r>
            <a:r>
              <a:rPr lang="en-US" altLang="en-US" sz="3600" dirty="0" smtClean="0"/>
              <a:t>?” (Action)</a:t>
            </a:r>
            <a:endParaRPr lang="en-US" altLang="en-US" sz="3600" dirty="0" smtClean="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25" y="4863307"/>
            <a:ext cx="2784475" cy="185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366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708454" y="1371600"/>
            <a:ext cx="8458200" cy="4525962"/>
          </a:xfrm>
        </p:spPr>
        <p:txBody>
          <a:bodyPr/>
          <a:lstStyle/>
          <a:p>
            <a:pPr marL="0" indent="0" eaLnBrk="1" hangingPunct="1">
              <a:buFontTx/>
              <a:buNone/>
            </a:pPr>
            <a:r>
              <a:rPr lang="en-US" altLang="en-US" sz="3600" dirty="0" smtClean="0"/>
              <a:t>“When it comes to the future, there are three kinds of people: those who let it happen, </a:t>
            </a:r>
            <a:r>
              <a:rPr lang="en-US" altLang="en-US" sz="3600" dirty="0" smtClean="0">
                <a:solidFill>
                  <a:srgbClr val="FFFF00"/>
                </a:solidFill>
              </a:rPr>
              <a:t>those who make it happen</a:t>
            </a:r>
            <a:r>
              <a:rPr lang="en-US" altLang="en-US" sz="3600" dirty="0" smtClean="0"/>
              <a:t>, and those who wonder what happened.” </a:t>
            </a:r>
          </a:p>
          <a:p>
            <a:pPr marL="0" indent="0" eaLnBrk="1" hangingPunct="1">
              <a:buFontTx/>
              <a:buNone/>
            </a:pPr>
            <a:r>
              <a:rPr lang="en-US" altLang="en-US" sz="3600" dirty="0" smtClean="0"/>
              <a:t>	John M. Richardson Jr.</a:t>
            </a:r>
          </a:p>
          <a:p>
            <a:pPr marL="0" indent="0" eaLnBrk="1" hangingPunct="1">
              <a:buFontTx/>
              <a:buNone/>
            </a:pPr>
            <a:endParaRPr lang="en-US" altLang="en-US" dirty="0" smtClean="0"/>
          </a:p>
        </p:txBody>
      </p:sp>
    </p:spTree>
    <p:extLst>
      <p:ext uri="{BB962C8B-B14F-4D97-AF65-F5344CB8AC3E}">
        <p14:creationId xmlns:p14="http://schemas.microsoft.com/office/powerpoint/2010/main" val="3921835373"/>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0999" y="-304800"/>
            <a:ext cx="7393459" cy="1456267"/>
          </a:xfrm>
        </p:spPr>
        <p:txBody>
          <a:bodyPr/>
          <a:lstStyle/>
          <a:p>
            <a:pPr eaLnBrk="1" hangingPunct="1"/>
            <a:r>
              <a:rPr lang="en-US" altLang="en-US" b="1" dirty="0" smtClean="0">
                <a:solidFill>
                  <a:srgbClr val="FFFF00"/>
                </a:solidFill>
              </a:rPr>
              <a:t>Summary</a:t>
            </a:r>
            <a:r>
              <a:rPr lang="en-US" altLang="en-US" dirty="0" smtClean="0"/>
              <a:t> </a:t>
            </a:r>
          </a:p>
        </p:txBody>
      </p:sp>
      <p:sp>
        <p:nvSpPr>
          <p:cNvPr id="27651" name="Rectangle 3"/>
          <p:cNvSpPr>
            <a:spLocks noGrp="1" noChangeArrowheads="1"/>
          </p:cNvSpPr>
          <p:nvPr>
            <p:ph idx="1"/>
          </p:nvPr>
        </p:nvSpPr>
        <p:spPr>
          <a:xfrm>
            <a:off x="609600" y="1600200"/>
            <a:ext cx="8382000" cy="5767388"/>
          </a:xfrm>
        </p:spPr>
        <p:txBody>
          <a:bodyPr>
            <a:normAutofit lnSpcReduction="10000"/>
          </a:bodyPr>
          <a:lstStyle/>
          <a:p>
            <a:pPr marL="609600" indent="-609600" eaLnBrk="1" hangingPunct="1">
              <a:lnSpc>
                <a:spcPct val="80000"/>
              </a:lnSpc>
              <a:buFontTx/>
              <a:buAutoNum type="arabicPeriod"/>
            </a:pPr>
            <a:r>
              <a:rPr lang="en-US" altLang="en-US" sz="3000" dirty="0" smtClean="0">
                <a:solidFill>
                  <a:srgbClr val="FFFF00"/>
                </a:solidFill>
              </a:rPr>
              <a:t>Mindful of Failure: </a:t>
            </a:r>
            <a:r>
              <a:rPr lang="en-US" altLang="en-US" sz="3000" dirty="0" smtClean="0"/>
              <a:t>Focus upon small differences (trust your gut feelings / experience)</a:t>
            </a:r>
          </a:p>
          <a:p>
            <a:pPr marL="609600" indent="-609600" eaLnBrk="1" hangingPunct="1">
              <a:lnSpc>
                <a:spcPct val="80000"/>
              </a:lnSpc>
              <a:buFontTx/>
              <a:buAutoNum type="arabicPeriod"/>
            </a:pPr>
            <a:r>
              <a:rPr lang="en-US" altLang="en-US" sz="3000" dirty="0" smtClean="0">
                <a:solidFill>
                  <a:srgbClr val="FFFF00"/>
                </a:solidFill>
              </a:rPr>
              <a:t>Defer to Experts: </a:t>
            </a:r>
            <a:r>
              <a:rPr lang="en-US" altLang="en-US" sz="3000" dirty="0" smtClean="0"/>
              <a:t>Listen to the troops – they know the terrain best – and let them lead</a:t>
            </a:r>
          </a:p>
          <a:p>
            <a:pPr marL="609600" indent="-609600" eaLnBrk="1" hangingPunct="1">
              <a:lnSpc>
                <a:spcPct val="80000"/>
              </a:lnSpc>
              <a:buFontTx/>
              <a:buAutoNum type="arabicPeriod"/>
            </a:pPr>
            <a:r>
              <a:rPr lang="en-US" altLang="en-US" sz="3000" dirty="0" smtClean="0">
                <a:solidFill>
                  <a:srgbClr val="FFFF00"/>
                </a:solidFill>
              </a:rPr>
              <a:t>Be Resilient: </a:t>
            </a:r>
            <a:r>
              <a:rPr lang="en-US" altLang="en-US" sz="3000" dirty="0" smtClean="0"/>
              <a:t>Be flexible and always look for new answers or ways (keep getting better)</a:t>
            </a:r>
          </a:p>
          <a:p>
            <a:pPr marL="609600" indent="-609600" eaLnBrk="1" hangingPunct="1">
              <a:lnSpc>
                <a:spcPct val="80000"/>
              </a:lnSpc>
              <a:buFontTx/>
              <a:buAutoNum type="arabicPeriod"/>
            </a:pPr>
            <a:r>
              <a:rPr lang="en-US" altLang="en-US" sz="3000" dirty="0" smtClean="0">
                <a:solidFill>
                  <a:srgbClr val="FFFF00"/>
                </a:solidFill>
              </a:rPr>
              <a:t>Embrace Complexity: </a:t>
            </a:r>
            <a:r>
              <a:rPr lang="en-US" altLang="en-US" sz="3000" dirty="0" smtClean="0"/>
              <a:t>Hold big tent meetings – and create conversations</a:t>
            </a:r>
          </a:p>
          <a:p>
            <a:pPr marL="609600" indent="-609600" eaLnBrk="1" hangingPunct="1">
              <a:lnSpc>
                <a:spcPct val="80000"/>
              </a:lnSpc>
              <a:buFontTx/>
              <a:buAutoNum type="arabicPeriod"/>
            </a:pPr>
            <a:r>
              <a:rPr lang="en-US" altLang="en-US" sz="3000" dirty="0" smtClean="0">
                <a:solidFill>
                  <a:srgbClr val="FFFF00"/>
                </a:solidFill>
              </a:rPr>
              <a:t>Anticipate and be Ready: </a:t>
            </a:r>
            <a:r>
              <a:rPr lang="en-US" altLang="en-US" sz="3000" dirty="0" smtClean="0"/>
              <a:t>Look ahead but be prepared and willing to act quickly (organizational slack)</a:t>
            </a:r>
          </a:p>
          <a:p>
            <a:pPr marL="609600" indent="-609600" eaLnBrk="1" hangingPunct="1">
              <a:lnSpc>
                <a:spcPct val="80000"/>
              </a:lnSpc>
              <a:buFontTx/>
              <a:buNone/>
            </a:pPr>
            <a:r>
              <a:rPr lang="en-US" altLang="en-US" sz="3000" dirty="0" smtClean="0">
                <a:solidFill>
                  <a:srgbClr val="66FF33"/>
                </a:solidFill>
              </a:rPr>
              <a:t>Mindfulness Tools</a:t>
            </a:r>
            <a:r>
              <a:rPr lang="en-US" altLang="en-US" sz="3000" dirty="0" smtClean="0"/>
              <a:t>: policy and </a:t>
            </a:r>
            <a:r>
              <a:rPr lang="en-US" altLang="en-US" sz="3000" dirty="0" smtClean="0">
                <a:solidFill>
                  <a:srgbClr val="66FF33"/>
                </a:solidFill>
              </a:rPr>
              <a:t>planning</a:t>
            </a:r>
            <a:r>
              <a:rPr lang="en-US" altLang="en-US" sz="3000" dirty="0" smtClean="0"/>
              <a:t> (not the plan), </a:t>
            </a:r>
            <a:r>
              <a:rPr lang="en-US" altLang="en-US" sz="3000" dirty="0" smtClean="0">
                <a:solidFill>
                  <a:srgbClr val="66FF33"/>
                </a:solidFill>
              </a:rPr>
              <a:t>training </a:t>
            </a:r>
            <a:r>
              <a:rPr lang="en-US" altLang="en-US" sz="3000" dirty="0" smtClean="0"/>
              <a:t>(alertness, flexibility, and adaptability), </a:t>
            </a:r>
            <a:r>
              <a:rPr lang="en-US" altLang="en-US" sz="3000" dirty="0" smtClean="0">
                <a:solidFill>
                  <a:srgbClr val="66FF33"/>
                </a:solidFill>
              </a:rPr>
              <a:t>communicate,</a:t>
            </a:r>
            <a:r>
              <a:rPr lang="en-US" altLang="en-US" sz="3000" dirty="0" smtClean="0"/>
              <a:t> communicate, communicate</a:t>
            </a:r>
          </a:p>
          <a:p>
            <a:pPr marL="609600" indent="-609600" eaLnBrk="1" hangingPunct="1">
              <a:lnSpc>
                <a:spcPct val="80000"/>
              </a:lnSpc>
              <a:buFontTx/>
              <a:buAutoNum type="arabicPeriod"/>
            </a:pPr>
            <a:endParaRPr lang="en-US" altLang="en-US" sz="2400" dirty="0" smtClean="0"/>
          </a:p>
          <a:p>
            <a:pPr marL="609600" indent="-609600" eaLnBrk="1" hangingPunct="1">
              <a:lnSpc>
                <a:spcPct val="80000"/>
              </a:lnSpc>
              <a:buFontTx/>
              <a:buAutoNum type="arabicPeriod"/>
            </a:pPr>
            <a:endParaRPr lang="en-US" altLang="en-US" sz="2400" dirty="0" smtClean="0"/>
          </a:p>
          <a:p>
            <a:pPr marL="609600" indent="-609600" eaLnBrk="1" hangingPunct="1">
              <a:lnSpc>
                <a:spcPct val="80000"/>
              </a:lnSpc>
              <a:buFontTx/>
              <a:buAutoNum type="arabicPeriod"/>
            </a:pPr>
            <a:endParaRPr lang="en-US" altLang="en-US" sz="2400" dirty="0" smtClean="0"/>
          </a:p>
          <a:p>
            <a:pPr marL="609600" indent="-609600" eaLnBrk="1" hangingPunct="1">
              <a:lnSpc>
                <a:spcPct val="80000"/>
              </a:lnSpc>
              <a:buFontTx/>
              <a:buAutoNum type="arabicPeriod"/>
            </a:pPr>
            <a:endParaRPr lang="en-US" altLang="en-US" sz="2400" dirty="0" smtClean="0"/>
          </a:p>
        </p:txBody>
      </p:sp>
    </p:spTree>
    <p:extLst>
      <p:ext uri="{BB962C8B-B14F-4D97-AF65-F5344CB8AC3E}">
        <p14:creationId xmlns:p14="http://schemas.microsoft.com/office/powerpoint/2010/main" val="2161597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b="1" dirty="0" smtClean="0">
                <a:solidFill>
                  <a:srgbClr val="FFFF00"/>
                </a:solidFill>
              </a:rPr>
              <a:t>The “So What” Moment</a:t>
            </a:r>
          </a:p>
        </p:txBody>
      </p:sp>
      <p:sp>
        <p:nvSpPr>
          <p:cNvPr id="28675" name="Rectangle 3"/>
          <p:cNvSpPr>
            <a:spLocks noGrp="1" noChangeArrowheads="1"/>
          </p:cNvSpPr>
          <p:nvPr>
            <p:ph idx="1"/>
          </p:nvPr>
        </p:nvSpPr>
        <p:spPr>
          <a:xfrm>
            <a:off x="609600" y="2133600"/>
            <a:ext cx="7924800" cy="4419600"/>
          </a:xfrm>
        </p:spPr>
        <p:txBody>
          <a:bodyPr>
            <a:normAutofit/>
          </a:bodyPr>
          <a:lstStyle/>
          <a:p>
            <a:pPr eaLnBrk="1" hangingPunct="1"/>
            <a:r>
              <a:rPr lang="en-US" altLang="en-US" sz="3200" dirty="0" smtClean="0"/>
              <a:t>Who are you now?</a:t>
            </a:r>
          </a:p>
          <a:p>
            <a:pPr eaLnBrk="1" hangingPunct="1"/>
            <a:r>
              <a:rPr lang="en-US" altLang="en-US" sz="3200" dirty="0" smtClean="0"/>
              <a:t>What are you going to continue to do?</a:t>
            </a:r>
          </a:p>
          <a:p>
            <a:pPr eaLnBrk="1" hangingPunct="1"/>
            <a:r>
              <a:rPr lang="en-US" altLang="en-US" sz="3200" dirty="0" smtClean="0"/>
              <a:t>What are you going to do differently?</a:t>
            </a:r>
          </a:p>
          <a:p>
            <a:pPr eaLnBrk="1" hangingPunct="1"/>
            <a:endParaRPr lang="en-US" altLang="en-US" sz="3200" dirty="0" smtClean="0"/>
          </a:p>
          <a:p>
            <a:pPr eaLnBrk="1" hangingPunct="1"/>
            <a:r>
              <a:rPr lang="en-US" altLang="en-US" sz="3200" dirty="0" smtClean="0"/>
              <a:t>And the Magic Number is … </a:t>
            </a:r>
          </a:p>
        </p:txBody>
      </p:sp>
    </p:spTree>
    <p:extLst>
      <p:ext uri="{BB962C8B-B14F-4D97-AF65-F5344CB8AC3E}">
        <p14:creationId xmlns:p14="http://schemas.microsoft.com/office/powerpoint/2010/main" val="1805914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3"/>
            <a:ext cx="7772400" cy="1456267"/>
          </a:xfrm>
        </p:spPr>
        <p:txBody>
          <a:bodyPr/>
          <a:lstStyle/>
          <a:p>
            <a:r>
              <a:rPr lang="en-US" dirty="0" smtClean="0">
                <a:solidFill>
                  <a:srgbClr val="FFFF00"/>
                </a:solidFill>
              </a:rPr>
              <a:t>Team  Time</a:t>
            </a:r>
            <a:endParaRPr lang="en-US"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326400"/>
            <a:ext cx="9144000" cy="2910840"/>
          </a:xfrm>
          <a:prstGeom prst="rect">
            <a:avLst/>
          </a:prstGeom>
        </p:spPr>
      </p:pic>
      <p:pic>
        <p:nvPicPr>
          <p:cNvPr id="5" name="Picture 4"/>
          <p:cNvPicPr>
            <a:picLocks noChangeAspect="1"/>
          </p:cNvPicPr>
          <p:nvPr/>
        </p:nvPicPr>
        <p:blipFill>
          <a:blip r:embed="rId3"/>
          <a:stretch>
            <a:fillRect/>
          </a:stretch>
        </p:blipFill>
        <p:spPr>
          <a:xfrm>
            <a:off x="990600" y="4343400"/>
            <a:ext cx="7162800" cy="3099691"/>
          </a:xfrm>
          <a:prstGeom prst="rect">
            <a:avLst/>
          </a:prstGeom>
        </p:spPr>
      </p:pic>
    </p:spTree>
    <p:extLst>
      <p:ext uri="{BB962C8B-B14F-4D97-AF65-F5344CB8AC3E}">
        <p14:creationId xmlns:p14="http://schemas.microsoft.com/office/powerpoint/2010/main" val="54792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169333"/>
            <a:ext cx="8991600" cy="1456267"/>
          </a:xfrm>
        </p:spPr>
        <p:txBody>
          <a:bodyPr/>
          <a:lstStyle/>
          <a:p>
            <a:pPr eaLnBrk="1" hangingPunct="1"/>
            <a:r>
              <a:rPr lang="en-US" altLang="en-US" dirty="0" smtClean="0"/>
              <a:t>Unexpected: YES YET Not on Your </a:t>
            </a:r>
            <a:r>
              <a:rPr lang="en-US" altLang="en-US" dirty="0" smtClean="0"/>
              <a:t>Watch</a:t>
            </a:r>
            <a:br>
              <a:rPr lang="en-US" altLang="en-US" dirty="0" smtClean="0"/>
            </a:br>
            <a:r>
              <a:rPr lang="en-US" altLang="en-US" dirty="0" smtClean="0"/>
              <a:t>Q.  What might be unexpected in the business world? </a:t>
            </a:r>
            <a:endParaRPr lang="en-US" altLang="en-US" dirty="0" smtClean="0"/>
          </a:p>
        </p:txBody>
      </p:sp>
      <p:sp>
        <p:nvSpPr>
          <p:cNvPr id="5123" name="Rectangle 3"/>
          <p:cNvSpPr>
            <a:spLocks noGrp="1" noChangeArrowheads="1"/>
          </p:cNvSpPr>
          <p:nvPr>
            <p:ph idx="1"/>
          </p:nvPr>
        </p:nvSpPr>
        <p:spPr/>
        <p:txBody>
          <a:bodyPr/>
          <a:lstStyle/>
          <a:p>
            <a:pPr eaLnBrk="1" hangingPunct="1"/>
            <a:endParaRPr lang="en-US" altLang="en-US" smtClean="0"/>
          </a:p>
        </p:txBody>
      </p:sp>
      <p:pic>
        <p:nvPicPr>
          <p:cNvPr id="5124" name="Picture 5" descr="titan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01210"/>
            <a:ext cx="287178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3" descr="Chernoby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405" y="3784146"/>
            <a:ext cx="18811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7" descr="PiperOilR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829050"/>
            <a:ext cx="27305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http://vignette3.wikia.nocookie.net/ethics/images/f/fe/Challenger-disaster-myths-explosion_31734_600x450.jpg/revision/latest?cb=20130129201106">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0246" y="1753035"/>
            <a:ext cx="2627312"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4" descr="http://www.cdc.gov/vhf/ebola/modules/flexslider/about-ebola.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5430" y="4045744"/>
            <a:ext cx="22701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164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solidFill>
                  <a:srgbClr val="FFFF00"/>
                </a:solidFill>
              </a:rPr>
              <a:t>EQ and YOU</a:t>
            </a:r>
            <a:endParaRPr lang="en-CA" dirty="0">
              <a:solidFill>
                <a:srgbClr val="FFFF00"/>
              </a:solidFill>
            </a:endParaRPr>
          </a:p>
        </p:txBody>
      </p:sp>
      <p:sp>
        <p:nvSpPr>
          <p:cNvPr id="3" name="Subtitle 2"/>
          <p:cNvSpPr>
            <a:spLocks noGrp="1"/>
          </p:cNvSpPr>
          <p:nvPr>
            <p:ph type="subTitle" idx="1"/>
          </p:nvPr>
        </p:nvSpPr>
        <p:spPr/>
        <p:txBody>
          <a:bodyPr/>
          <a:lstStyle/>
          <a:p>
            <a:endParaRPr lang="en-CA"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FF33"/>
                </a:solidFill>
              </a:rPr>
              <a:t>Emotions at Work</a:t>
            </a:r>
            <a:endParaRPr lang="en-US" dirty="0">
              <a:solidFill>
                <a:srgbClr val="66FF33"/>
              </a:solidFill>
            </a:endParaRPr>
          </a:p>
        </p:txBody>
      </p:sp>
      <p:sp>
        <p:nvSpPr>
          <p:cNvPr id="3" name="Content Placeholder 2"/>
          <p:cNvSpPr>
            <a:spLocks noGrp="1"/>
          </p:cNvSpPr>
          <p:nvPr>
            <p:ph idx="1"/>
          </p:nvPr>
        </p:nvSpPr>
        <p:spPr>
          <a:xfrm>
            <a:off x="228600" y="1638300"/>
            <a:ext cx="5029200" cy="4495800"/>
          </a:xfrm>
        </p:spPr>
        <p:txBody>
          <a:bodyPr>
            <a:normAutofit/>
          </a:bodyPr>
          <a:lstStyle/>
          <a:p>
            <a:r>
              <a:rPr lang="en-US" sz="2400" dirty="0" smtClean="0"/>
              <a:t>Jan comes in to her office and throws her papers on her desk.</a:t>
            </a:r>
          </a:p>
          <a:p>
            <a:r>
              <a:rPr lang="en-US" sz="2400" dirty="0" smtClean="0"/>
              <a:t>Claude comes in with coffee for both.</a:t>
            </a:r>
          </a:p>
          <a:p>
            <a:r>
              <a:rPr lang="en-US" sz="2400" dirty="0" smtClean="0"/>
              <a:t>“Could you just fix the messed up Jackson file and have it on my desk by noon.”</a:t>
            </a:r>
          </a:p>
          <a:p>
            <a:r>
              <a:rPr lang="en-US" sz="2400" dirty="0" smtClean="0"/>
              <a:t>Claude walks out with a three letter look.</a:t>
            </a:r>
            <a:endParaRPr lang="en-US" sz="2400" dirty="0"/>
          </a:p>
        </p:txBody>
      </p:sp>
      <p:pic>
        <p:nvPicPr>
          <p:cNvPr id="4" name="Picture 3"/>
          <p:cNvPicPr>
            <a:picLocks noChangeAspect="1"/>
          </p:cNvPicPr>
          <p:nvPr/>
        </p:nvPicPr>
        <p:blipFill>
          <a:blip r:embed="rId2"/>
          <a:stretch>
            <a:fillRect/>
          </a:stretch>
        </p:blipFill>
        <p:spPr>
          <a:xfrm>
            <a:off x="5401608" y="1524000"/>
            <a:ext cx="3425952" cy="2279815"/>
          </a:xfrm>
          <a:prstGeom prst="rect">
            <a:avLst/>
          </a:prstGeom>
        </p:spPr>
      </p:pic>
      <p:pic>
        <p:nvPicPr>
          <p:cNvPr id="5" name="Picture 4"/>
          <p:cNvPicPr>
            <a:picLocks noChangeAspect="1"/>
          </p:cNvPicPr>
          <p:nvPr/>
        </p:nvPicPr>
        <p:blipFill>
          <a:blip r:embed="rId3"/>
          <a:stretch>
            <a:fillRect/>
          </a:stretch>
        </p:blipFill>
        <p:spPr>
          <a:xfrm>
            <a:off x="5398560" y="3886200"/>
            <a:ext cx="3429000" cy="1926662"/>
          </a:xfrm>
          <a:prstGeom prst="rect">
            <a:avLst/>
          </a:prstGeom>
        </p:spPr>
      </p:pic>
    </p:spTree>
    <p:extLst>
      <p:ext uri="{BB962C8B-B14F-4D97-AF65-F5344CB8AC3E}">
        <p14:creationId xmlns:p14="http://schemas.microsoft.com/office/powerpoint/2010/main" val="1024721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1311275"/>
          </a:xfrm>
        </p:spPr>
        <p:txBody>
          <a:bodyPr/>
          <a:lstStyle/>
          <a:p>
            <a:r>
              <a:rPr lang="en-US" dirty="0" smtClean="0"/>
              <a:t>Emotions at Work (backstory) </a:t>
            </a:r>
            <a:endParaRPr lang="en-US" dirty="0"/>
          </a:p>
        </p:txBody>
      </p:sp>
      <p:sp>
        <p:nvSpPr>
          <p:cNvPr id="3" name="Content Placeholder 2"/>
          <p:cNvSpPr>
            <a:spLocks noGrp="1"/>
          </p:cNvSpPr>
          <p:nvPr>
            <p:ph idx="1"/>
          </p:nvPr>
        </p:nvSpPr>
        <p:spPr>
          <a:xfrm>
            <a:off x="457200" y="1311275"/>
            <a:ext cx="8991600" cy="5318125"/>
          </a:xfrm>
        </p:spPr>
        <p:txBody>
          <a:bodyPr>
            <a:normAutofit/>
          </a:bodyPr>
          <a:lstStyle/>
          <a:p>
            <a:pPr marL="0" indent="0">
              <a:buNone/>
            </a:pPr>
            <a:r>
              <a:rPr lang="en-US" sz="2400" dirty="0" smtClean="0"/>
              <a:t>Bad mood rising – Jan’s morning</a:t>
            </a:r>
          </a:p>
          <a:p>
            <a:r>
              <a:rPr lang="en-US" sz="2400" dirty="0" smtClean="0"/>
              <a:t>Son failed exam – disappointment</a:t>
            </a:r>
          </a:p>
          <a:p>
            <a:r>
              <a:rPr lang="en-US" sz="2400" dirty="0" smtClean="0"/>
              <a:t>Anger for not having paid attention</a:t>
            </a:r>
          </a:p>
          <a:p>
            <a:r>
              <a:rPr lang="en-US" sz="2400" dirty="0" smtClean="0"/>
              <a:t>Anger for arguing with partner</a:t>
            </a:r>
          </a:p>
          <a:p>
            <a:r>
              <a:rPr lang="en-US" sz="2400" dirty="0" smtClean="0"/>
              <a:t>Anger at driver who cut her off</a:t>
            </a:r>
          </a:p>
          <a:p>
            <a:r>
              <a:rPr lang="en-US" sz="2400" dirty="0" smtClean="0"/>
              <a:t>Anger when walking in – reception area is messy</a:t>
            </a:r>
          </a:p>
          <a:p>
            <a:pPr marL="0" indent="0">
              <a:buNone/>
            </a:pPr>
            <a:r>
              <a:rPr lang="en-US" sz="2400" dirty="0" smtClean="0"/>
              <a:t>Jan: Not recognizing these emotions in self.</a:t>
            </a:r>
          </a:p>
          <a:p>
            <a:pPr marL="0" indent="0">
              <a:buNone/>
            </a:pPr>
            <a:r>
              <a:rPr lang="en-US" sz="2400" dirty="0" smtClean="0"/>
              <a:t>Claude: Not understanding how to deal with emotional signals.  </a:t>
            </a:r>
          </a:p>
          <a:p>
            <a:pPr marL="0" indent="0">
              <a:buNone/>
            </a:pPr>
            <a:r>
              <a:rPr lang="en-US" sz="2400" dirty="0" smtClean="0"/>
              <a:t>Result: </a:t>
            </a:r>
            <a:r>
              <a:rPr lang="en-US" sz="2400" dirty="0"/>
              <a:t>Awkward moment </a:t>
            </a:r>
            <a:r>
              <a:rPr lang="en-US" sz="2400" dirty="0" smtClean="0"/>
              <a:t>and resulting poor productivity from Jan (and Claude).</a:t>
            </a:r>
          </a:p>
          <a:p>
            <a:r>
              <a:rPr lang="en-US" sz="2400" dirty="0" smtClean="0"/>
              <a:t>PS Ever experienced something like this? </a:t>
            </a:r>
            <a:endParaRPr lang="en-US" sz="2400" dirty="0"/>
          </a:p>
        </p:txBody>
      </p:sp>
    </p:spTree>
    <p:extLst>
      <p:ext uri="{BB962C8B-B14F-4D97-AF65-F5344CB8AC3E}">
        <p14:creationId xmlns:p14="http://schemas.microsoft.com/office/powerpoint/2010/main" val="2400578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816" y="143933"/>
            <a:ext cx="7772400" cy="1456267"/>
          </a:xfrm>
        </p:spPr>
        <p:txBody>
          <a:bodyPr/>
          <a:lstStyle/>
          <a:p>
            <a:r>
              <a:rPr lang="en-CA" b="1" dirty="0" smtClean="0">
                <a:solidFill>
                  <a:srgbClr val="FFFF00"/>
                </a:solidFill>
              </a:rPr>
              <a:t>Outcomes for </a:t>
            </a:r>
            <a:r>
              <a:rPr lang="en-CA" b="1" dirty="0" smtClean="0">
                <a:solidFill>
                  <a:srgbClr val="FFFF00"/>
                </a:solidFill>
              </a:rPr>
              <a:t>This afternoon</a:t>
            </a:r>
            <a:endParaRPr lang="en-CA" b="1" dirty="0">
              <a:solidFill>
                <a:srgbClr val="FFFF00"/>
              </a:solidFill>
            </a:endParaRPr>
          </a:p>
        </p:txBody>
      </p:sp>
      <p:sp>
        <p:nvSpPr>
          <p:cNvPr id="3" name="Content Placeholder 2"/>
          <p:cNvSpPr>
            <a:spLocks noGrp="1"/>
          </p:cNvSpPr>
          <p:nvPr>
            <p:ph idx="1"/>
          </p:nvPr>
        </p:nvSpPr>
        <p:spPr>
          <a:xfrm>
            <a:off x="152400" y="1600200"/>
            <a:ext cx="8915400" cy="4495800"/>
          </a:xfrm>
        </p:spPr>
        <p:txBody>
          <a:bodyPr/>
          <a:lstStyle/>
          <a:p>
            <a:r>
              <a:rPr lang="en-US" sz="2400" b="1" i="1" dirty="0" smtClean="0">
                <a:solidFill>
                  <a:srgbClr val="FFFF00"/>
                </a:solidFill>
                <a:latin typeface="+mn-lt"/>
                <a:ea typeface="+mn-ea"/>
                <a:cs typeface="+mn-cs"/>
              </a:rPr>
              <a:t>Self-Leadership:</a:t>
            </a:r>
            <a:r>
              <a:rPr lang="en-US" sz="2400" b="1" i="1" dirty="0" smtClean="0">
                <a:latin typeface="+mn-lt"/>
                <a:ea typeface="+mn-ea"/>
                <a:cs typeface="+mn-cs"/>
              </a:rPr>
              <a:t>  </a:t>
            </a:r>
            <a:r>
              <a:rPr lang="en-US" sz="2400" b="1" dirty="0" smtClean="0">
                <a:latin typeface="+mn-lt"/>
                <a:ea typeface="+mn-ea"/>
                <a:cs typeface="+mn-cs"/>
              </a:rPr>
              <a:t>Awareness of self </a:t>
            </a:r>
            <a:endParaRPr lang="en-US" sz="2400" b="1" i="1" dirty="0" smtClean="0">
              <a:latin typeface="+mn-lt"/>
              <a:ea typeface="+mn-ea"/>
              <a:cs typeface="+mn-cs"/>
            </a:endParaRPr>
          </a:p>
          <a:p>
            <a:r>
              <a:rPr lang="en-US" sz="2400" b="1" i="1" dirty="0" smtClean="0">
                <a:solidFill>
                  <a:srgbClr val="FFFF00"/>
                </a:solidFill>
                <a:latin typeface="+mn-lt"/>
                <a:ea typeface="+mn-ea"/>
                <a:cs typeface="+mn-cs"/>
              </a:rPr>
              <a:t>Communication</a:t>
            </a:r>
            <a:r>
              <a:rPr lang="en-US" sz="2400" b="1" i="1" dirty="0">
                <a:solidFill>
                  <a:srgbClr val="FFFF00"/>
                </a:solidFill>
                <a:latin typeface="+mn-lt"/>
                <a:ea typeface="+mn-ea"/>
                <a:cs typeface="+mn-cs"/>
              </a:rPr>
              <a:t>: </a:t>
            </a:r>
            <a:r>
              <a:rPr lang="en-US" sz="2400" b="1" i="1" dirty="0">
                <a:latin typeface="+mn-lt"/>
                <a:ea typeface="+mn-ea"/>
                <a:cs typeface="+mn-cs"/>
              </a:rPr>
              <a:t>Sending clear and convincing messages</a:t>
            </a:r>
            <a:r>
              <a:rPr lang="en-US" sz="2400" b="1" i="1" dirty="0" smtClean="0">
                <a:latin typeface="+mn-lt"/>
                <a:ea typeface="+mn-ea"/>
                <a:cs typeface="+mn-cs"/>
              </a:rPr>
              <a:t>.</a:t>
            </a:r>
          </a:p>
          <a:p>
            <a:r>
              <a:rPr lang="en-US" sz="2400" b="1" i="1" dirty="0">
                <a:solidFill>
                  <a:srgbClr val="FFFF00"/>
                </a:solidFill>
                <a:latin typeface="+mn-lt"/>
                <a:ea typeface="+mn-ea"/>
                <a:cs typeface="+mn-cs"/>
              </a:rPr>
              <a:t>Political </a:t>
            </a:r>
            <a:r>
              <a:rPr lang="en-US" sz="2400" b="1" i="1" dirty="0" smtClean="0">
                <a:solidFill>
                  <a:srgbClr val="FFFF00"/>
                </a:solidFill>
                <a:latin typeface="+mn-lt"/>
                <a:ea typeface="+mn-ea"/>
                <a:cs typeface="+mn-cs"/>
              </a:rPr>
              <a:t>and Emotional Awareness</a:t>
            </a:r>
            <a:r>
              <a:rPr lang="en-US" sz="2400" b="1" i="1" dirty="0">
                <a:solidFill>
                  <a:srgbClr val="FFFF00"/>
                </a:solidFill>
                <a:latin typeface="+mn-lt"/>
                <a:ea typeface="+mn-ea"/>
                <a:cs typeface="+mn-cs"/>
              </a:rPr>
              <a:t>: </a:t>
            </a:r>
            <a:r>
              <a:rPr lang="en-US" sz="2400" b="1" i="1" dirty="0">
                <a:latin typeface="+mn-lt"/>
                <a:ea typeface="+mn-ea"/>
                <a:cs typeface="+mn-cs"/>
              </a:rPr>
              <a:t>Reading </a:t>
            </a:r>
            <a:r>
              <a:rPr lang="en-US" sz="2400" b="1" i="1" dirty="0" smtClean="0">
                <a:latin typeface="+mn-lt"/>
                <a:ea typeface="+mn-ea"/>
                <a:cs typeface="+mn-cs"/>
              </a:rPr>
              <a:t>individual and group’s </a:t>
            </a:r>
            <a:r>
              <a:rPr lang="en-US" sz="2400" b="1" i="1" dirty="0">
                <a:latin typeface="+mn-lt"/>
                <a:ea typeface="+mn-ea"/>
                <a:cs typeface="+mn-cs"/>
              </a:rPr>
              <a:t>emotional currents and power </a:t>
            </a:r>
            <a:r>
              <a:rPr lang="en-US" sz="2400" b="1" i="1" dirty="0" smtClean="0">
                <a:latin typeface="+mn-lt"/>
                <a:ea typeface="+mn-ea"/>
                <a:cs typeface="+mn-cs"/>
              </a:rPr>
              <a:t>relationships.</a:t>
            </a:r>
            <a:r>
              <a:rPr lang="en-US" sz="2400" b="1" i="1" dirty="0"/>
              <a:t> </a:t>
            </a:r>
            <a:r>
              <a:rPr lang="en-US" sz="2400" b="1" i="1" dirty="0" smtClean="0"/>
              <a:t> Negotiating </a:t>
            </a:r>
            <a:r>
              <a:rPr lang="en-US" sz="2400" b="1" i="1" dirty="0"/>
              <a:t>and resolving disagreements</a:t>
            </a:r>
            <a:r>
              <a:rPr lang="en-US" sz="2400" b="1" i="1" dirty="0" smtClean="0"/>
              <a:t>.</a:t>
            </a:r>
            <a:r>
              <a:rPr lang="en-US" sz="2400" b="1" i="1" dirty="0"/>
              <a:t> </a:t>
            </a:r>
            <a:endParaRPr lang="en-US" sz="2400" b="1" i="1" dirty="0" smtClean="0"/>
          </a:p>
          <a:p>
            <a:pPr lvl="0"/>
            <a:endParaRPr lang="en-US" sz="2400" b="1" i="1" dirty="0" smtClean="0"/>
          </a:p>
          <a:p>
            <a:pPr lvl="0"/>
            <a:r>
              <a:rPr lang="en-US" sz="2400" b="1" i="1" dirty="0" smtClean="0">
                <a:solidFill>
                  <a:srgbClr val="FFFF00"/>
                </a:solidFill>
              </a:rPr>
              <a:t>Leading Change:</a:t>
            </a:r>
            <a:r>
              <a:rPr lang="en-US" sz="2400" b="1" i="1" dirty="0" smtClean="0"/>
              <a:t> </a:t>
            </a:r>
            <a:r>
              <a:rPr lang="en-US" sz="2400" b="1" i="1" dirty="0"/>
              <a:t>Inspiring and guiding groups and people.</a:t>
            </a:r>
          </a:p>
          <a:p>
            <a:pPr lvl="0"/>
            <a:endParaRPr lang="en-US" sz="2400" b="1" i="1" dirty="0">
              <a:solidFill>
                <a:srgbClr val="0070C0"/>
              </a:solidFill>
            </a:endParaRPr>
          </a:p>
          <a:p>
            <a:endParaRPr lang="en-CA" dirty="0"/>
          </a:p>
        </p:txBody>
      </p:sp>
      <p:cxnSp>
        <p:nvCxnSpPr>
          <p:cNvPr id="5" name="Straight Connector 4"/>
          <p:cNvCxnSpPr/>
          <p:nvPr/>
        </p:nvCxnSpPr>
        <p:spPr bwMode="auto">
          <a:xfrm>
            <a:off x="181232" y="4267200"/>
            <a:ext cx="8505568"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Partner-Up</a:t>
            </a:r>
            <a:endParaRPr lang="en-US" dirty="0"/>
          </a:p>
        </p:txBody>
      </p:sp>
      <p:pic>
        <p:nvPicPr>
          <p:cNvPr id="6" name="Content Placeholder 5"/>
          <p:cNvPicPr>
            <a:picLocks noGrp="1" noChangeAspect="1"/>
          </p:cNvPicPr>
          <p:nvPr>
            <p:ph idx="1"/>
          </p:nvPr>
        </p:nvPicPr>
        <p:blipFill>
          <a:blip r:embed="rId2"/>
          <a:stretch>
            <a:fillRect/>
          </a:stretch>
        </p:blipFill>
        <p:spPr>
          <a:xfrm>
            <a:off x="4647160" y="4822766"/>
            <a:ext cx="2847975" cy="1600200"/>
          </a:xfrm>
          <a:prstGeom prst="rect">
            <a:avLst/>
          </a:prstGeom>
        </p:spPr>
      </p:pic>
      <p:pic>
        <p:nvPicPr>
          <p:cNvPr id="4" name="Picture 3"/>
          <p:cNvPicPr>
            <a:picLocks noChangeAspect="1"/>
          </p:cNvPicPr>
          <p:nvPr/>
        </p:nvPicPr>
        <p:blipFill>
          <a:blip r:embed="rId3"/>
          <a:stretch>
            <a:fillRect/>
          </a:stretch>
        </p:blipFill>
        <p:spPr>
          <a:xfrm>
            <a:off x="3594648" y="842962"/>
            <a:ext cx="2476500" cy="1847850"/>
          </a:xfrm>
          <a:prstGeom prst="rect">
            <a:avLst/>
          </a:prstGeom>
        </p:spPr>
      </p:pic>
      <p:pic>
        <p:nvPicPr>
          <p:cNvPr id="5" name="Picture 4"/>
          <p:cNvPicPr>
            <a:picLocks noChangeAspect="1"/>
          </p:cNvPicPr>
          <p:nvPr/>
        </p:nvPicPr>
        <p:blipFill>
          <a:blip r:embed="rId4"/>
          <a:stretch>
            <a:fillRect/>
          </a:stretch>
        </p:blipFill>
        <p:spPr>
          <a:xfrm>
            <a:off x="1524000" y="4114800"/>
            <a:ext cx="2619375" cy="1743075"/>
          </a:xfrm>
          <a:prstGeom prst="rect">
            <a:avLst/>
          </a:prstGeom>
        </p:spPr>
      </p:pic>
      <p:pic>
        <p:nvPicPr>
          <p:cNvPr id="7" name="Picture 6"/>
          <p:cNvPicPr>
            <a:picLocks noChangeAspect="1"/>
          </p:cNvPicPr>
          <p:nvPr/>
        </p:nvPicPr>
        <p:blipFill>
          <a:blip r:embed="rId5"/>
          <a:stretch>
            <a:fillRect/>
          </a:stretch>
        </p:blipFill>
        <p:spPr>
          <a:xfrm>
            <a:off x="685800" y="1981200"/>
            <a:ext cx="2466975" cy="1847850"/>
          </a:xfrm>
          <a:prstGeom prst="rect">
            <a:avLst/>
          </a:prstGeom>
        </p:spPr>
      </p:pic>
      <p:pic>
        <p:nvPicPr>
          <p:cNvPr id="8" name="Picture 7"/>
          <p:cNvPicPr>
            <a:picLocks noChangeAspect="1"/>
          </p:cNvPicPr>
          <p:nvPr/>
        </p:nvPicPr>
        <p:blipFill>
          <a:blip r:embed="rId6"/>
          <a:stretch>
            <a:fillRect/>
          </a:stretch>
        </p:blipFill>
        <p:spPr>
          <a:xfrm>
            <a:off x="6400799" y="2590800"/>
            <a:ext cx="2619375" cy="1743075"/>
          </a:xfrm>
          <a:prstGeom prst="rect">
            <a:avLst/>
          </a:prstGeom>
        </p:spPr>
      </p:pic>
    </p:spTree>
    <p:extLst>
      <p:ext uri="{BB962C8B-B14F-4D97-AF65-F5344CB8AC3E}">
        <p14:creationId xmlns:p14="http://schemas.microsoft.com/office/powerpoint/2010/main" val="3257490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feeling does this photo illicit? Discuss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2209800"/>
            <a:ext cx="6181937" cy="3291681"/>
          </a:xfrm>
        </p:spPr>
      </p:pic>
    </p:spTree>
    <p:extLst>
      <p:ext uri="{BB962C8B-B14F-4D97-AF65-F5344CB8AC3E}">
        <p14:creationId xmlns:p14="http://schemas.microsoft.com/office/powerpoint/2010/main" val="28813987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feeling does this photo illicit? Discuss </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36257" y="2065868"/>
            <a:ext cx="6414286" cy="4267200"/>
          </a:xfrm>
          <a:prstGeom prst="rect">
            <a:avLst/>
          </a:prstGeom>
        </p:spPr>
      </p:pic>
    </p:spTree>
    <p:extLst>
      <p:ext uri="{BB962C8B-B14F-4D97-AF65-F5344CB8AC3E}">
        <p14:creationId xmlns:p14="http://schemas.microsoft.com/office/powerpoint/2010/main" val="34497882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feeling does this photo illicit? Discuss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86000" y="1600200"/>
            <a:ext cx="3946688" cy="5104383"/>
          </a:xfrm>
          <a:prstGeom prst="rect">
            <a:avLst/>
          </a:prstGeom>
        </p:spPr>
      </p:pic>
    </p:spTree>
    <p:extLst>
      <p:ext uri="{BB962C8B-B14F-4D97-AF65-F5344CB8AC3E}">
        <p14:creationId xmlns:p14="http://schemas.microsoft.com/office/powerpoint/2010/main" val="38046936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feeling does this photo illicit? Discuss</a:t>
            </a:r>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14400" y="1752600"/>
            <a:ext cx="6600825" cy="4961693"/>
          </a:xfrm>
          <a:prstGeom prst="rect">
            <a:avLst/>
          </a:prstGeom>
          <a:noFill/>
          <a:ln w="9525">
            <a:noFill/>
            <a:miter lim="800000"/>
            <a:headEnd/>
            <a:tailEnd/>
          </a:ln>
          <a:effectLst/>
        </p:spPr>
      </p:pic>
    </p:spTree>
    <p:extLst>
      <p:ext uri="{BB962C8B-B14F-4D97-AF65-F5344CB8AC3E}">
        <p14:creationId xmlns:p14="http://schemas.microsoft.com/office/powerpoint/2010/main" val="27190506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FFFF00"/>
                </a:solidFill>
              </a:rPr>
              <a:t>Individually List …</a:t>
            </a:r>
            <a:endParaRPr lang="en-CA" dirty="0">
              <a:solidFill>
                <a:srgbClr val="FFFF00"/>
              </a:solidFill>
            </a:endParaRPr>
          </a:p>
        </p:txBody>
      </p:sp>
      <p:sp>
        <p:nvSpPr>
          <p:cNvPr id="4" name="Content Placeholder 3"/>
          <p:cNvSpPr>
            <a:spLocks noGrp="1"/>
          </p:cNvSpPr>
          <p:nvPr>
            <p:ph sz="half" idx="1"/>
          </p:nvPr>
        </p:nvSpPr>
        <p:spPr>
          <a:ln>
            <a:solidFill>
              <a:schemeClr val="tx1"/>
            </a:solidFill>
          </a:ln>
        </p:spPr>
        <p:txBody>
          <a:bodyPr>
            <a:normAutofit/>
          </a:bodyPr>
          <a:lstStyle/>
          <a:p>
            <a:r>
              <a:rPr lang="en-CA" sz="4400" dirty="0" smtClean="0"/>
              <a:t>A variety of shades of White</a:t>
            </a:r>
            <a:endParaRPr lang="en-CA" sz="4400" dirty="0"/>
          </a:p>
        </p:txBody>
      </p:sp>
      <p:sp>
        <p:nvSpPr>
          <p:cNvPr id="5" name="Content Placeholder 4"/>
          <p:cNvSpPr>
            <a:spLocks noGrp="1"/>
          </p:cNvSpPr>
          <p:nvPr>
            <p:ph sz="half" idx="2"/>
          </p:nvPr>
        </p:nvSpPr>
        <p:spPr>
          <a:noFill/>
          <a:ln>
            <a:solidFill>
              <a:schemeClr val="tx1"/>
            </a:solidFill>
          </a:ln>
        </p:spPr>
        <p:txBody>
          <a:bodyPr>
            <a:normAutofit/>
          </a:bodyPr>
          <a:lstStyle/>
          <a:p>
            <a:r>
              <a:rPr lang="en-CA" sz="4400" dirty="0" smtClean="0"/>
              <a:t>A host of different Emotions</a:t>
            </a:r>
            <a:endParaRPr lang="en-CA"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amond(in)">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amond(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smtClean="0"/>
              <a:t>Managing the Unexpected</a:t>
            </a:r>
          </a:p>
        </p:txBody>
      </p:sp>
      <p:sp>
        <p:nvSpPr>
          <p:cNvPr id="3075" name="Rectangle 3"/>
          <p:cNvSpPr>
            <a:spLocks noGrp="1" noChangeArrowheads="1"/>
          </p:cNvSpPr>
          <p:nvPr>
            <p:ph idx="1"/>
          </p:nvPr>
        </p:nvSpPr>
        <p:spPr>
          <a:xfrm>
            <a:off x="457200" y="1676400"/>
            <a:ext cx="7772400" cy="4487333"/>
          </a:xfrm>
        </p:spPr>
        <p:txBody>
          <a:bodyPr>
            <a:normAutofit/>
          </a:bodyPr>
          <a:lstStyle/>
          <a:p>
            <a:pPr eaLnBrk="1" hangingPunct="1">
              <a:buFont typeface="Wingdings" panose="05000000000000000000" pitchFamily="2" charset="2"/>
              <a:buNone/>
              <a:defRPr/>
            </a:pPr>
            <a:r>
              <a:rPr lang="en-US" altLang="en-US" sz="3600" dirty="0"/>
              <a:t>The best way for </a:t>
            </a:r>
            <a:r>
              <a:rPr lang="en-US" altLang="en-US" sz="3600" dirty="0" smtClean="0"/>
              <a:t>an organization </a:t>
            </a:r>
            <a:r>
              <a:rPr lang="en-US" altLang="en-US" sz="3600" dirty="0"/>
              <a:t>-- and its people -- </a:t>
            </a:r>
            <a:r>
              <a:rPr lang="en-US" altLang="en-US" sz="3600" b="1" dirty="0"/>
              <a:t>to respond to predictable or more importantly to unpredictable challenges</a:t>
            </a:r>
            <a:r>
              <a:rPr lang="en-US" altLang="en-US" sz="3600" dirty="0"/>
              <a:t> is by </a:t>
            </a:r>
            <a:r>
              <a:rPr lang="en-US" altLang="en-US" sz="3600" b="1" dirty="0">
                <a:solidFill>
                  <a:srgbClr val="FFFF00"/>
                </a:solidFill>
              </a:rPr>
              <a:t>building </a:t>
            </a:r>
            <a:r>
              <a:rPr lang="en-US" altLang="en-US" sz="3600" b="1" dirty="0" smtClean="0">
                <a:solidFill>
                  <a:srgbClr val="FFFF00"/>
                </a:solidFill>
              </a:rPr>
              <a:t>a Highly Reliable Organization (HRO)</a:t>
            </a:r>
            <a:r>
              <a:rPr lang="en-US" altLang="en-US" sz="3600" dirty="0" smtClean="0">
                <a:solidFill>
                  <a:schemeClr val="accent1">
                    <a:lumMod val="50000"/>
                  </a:schemeClr>
                </a:solidFill>
              </a:rPr>
              <a:t> </a:t>
            </a:r>
            <a:r>
              <a:rPr lang="en-US" altLang="en-US" sz="3600" dirty="0"/>
              <a:t>that expertly </a:t>
            </a:r>
            <a:r>
              <a:rPr lang="en-US" altLang="en-US" sz="3600" b="1" dirty="0"/>
              <a:t>spots the unexpected</a:t>
            </a:r>
            <a:r>
              <a:rPr lang="en-US" altLang="en-US" sz="3600" dirty="0"/>
              <a:t> when it crops up and then </a:t>
            </a:r>
            <a:r>
              <a:rPr lang="en-US" altLang="en-US" sz="3600" b="1" dirty="0"/>
              <a:t>quickly adapts</a:t>
            </a:r>
            <a:r>
              <a:rPr lang="en-US" altLang="en-US" sz="3600" dirty="0"/>
              <a:t> to meet the changing environment. </a:t>
            </a:r>
          </a:p>
        </p:txBody>
      </p:sp>
    </p:spTree>
    <p:extLst>
      <p:ext uri="{BB962C8B-B14F-4D97-AF65-F5344CB8AC3E}">
        <p14:creationId xmlns:p14="http://schemas.microsoft.com/office/powerpoint/2010/main" val="2880475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1311275"/>
          </a:xfrm>
        </p:spPr>
        <p:txBody>
          <a:bodyPr/>
          <a:lstStyle/>
          <a:p>
            <a:r>
              <a:rPr lang="en-CA" dirty="0" smtClean="0">
                <a:solidFill>
                  <a:srgbClr val="FFFF00"/>
                </a:solidFill>
              </a:rPr>
              <a:t>List …</a:t>
            </a:r>
            <a:endParaRPr lang="en-CA" dirty="0">
              <a:solidFill>
                <a:srgbClr val="FFFF00"/>
              </a:solidFill>
            </a:endParaRPr>
          </a:p>
        </p:txBody>
      </p:sp>
      <p:sp>
        <p:nvSpPr>
          <p:cNvPr id="4" name="Content Placeholder 3"/>
          <p:cNvSpPr>
            <a:spLocks noGrp="1"/>
          </p:cNvSpPr>
          <p:nvPr>
            <p:ph sz="half" idx="1"/>
          </p:nvPr>
        </p:nvSpPr>
        <p:spPr>
          <a:xfrm>
            <a:off x="516924" y="1752600"/>
            <a:ext cx="3962400" cy="4495800"/>
          </a:xfrm>
        </p:spPr>
        <p:txBody>
          <a:bodyPr>
            <a:noAutofit/>
          </a:bodyPr>
          <a:lstStyle/>
          <a:p>
            <a:pPr marL="0" indent="0">
              <a:buNone/>
            </a:pPr>
            <a:r>
              <a:rPr lang="en-CA" sz="3200" dirty="0" smtClean="0"/>
              <a:t>A variety of shades of White:</a:t>
            </a:r>
          </a:p>
          <a:p>
            <a:r>
              <a:rPr lang="en-CA" sz="3200" dirty="0" smtClean="0"/>
              <a:t>White, really white</a:t>
            </a:r>
          </a:p>
          <a:p>
            <a:r>
              <a:rPr lang="en-CA" sz="3200" dirty="0" smtClean="0"/>
              <a:t>Beige, creamy, ivory, lace, melon tint, paper-white, welcome-white, </a:t>
            </a:r>
            <a:r>
              <a:rPr lang="en-CA" sz="3200" dirty="0" err="1" smtClean="0"/>
              <a:t>dover</a:t>
            </a:r>
            <a:r>
              <a:rPr lang="en-CA" sz="3200" dirty="0" smtClean="0"/>
              <a:t>-white, pure-white, extra-white, ecru, nonchalant</a:t>
            </a:r>
            <a:endParaRPr lang="en-CA" sz="3200" dirty="0"/>
          </a:p>
        </p:txBody>
      </p:sp>
      <p:sp>
        <p:nvSpPr>
          <p:cNvPr id="5" name="Content Placeholder 4"/>
          <p:cNvSpPr>
            <a:spLocks noGrp="1"/>
          </p:cNvSpPr>
          <p:nvPr>
            <p:ph sz="half" idx="2"/>
          </p:nvPr>
        </p:nvSpPr>
        <p:spPr>
          <a:xfrm>
            <a:off x="4724400" y="1756707"/>
            <a:ext cx="4191000" cy="4495800"/>
          </a:xfrm>
        </p:spPr>
        <p:txBody>
          <a:bodyPr>
            <a:noAutofit/>
          </a:bodyPr>
          <a:lstStyle/>
          <a:p>
            <a:pPr marL="0" indent="0">
              <a:buNone/>
            </a:pPr>
            <a:r>
              <a:rPr lang="en-CA" sz="3200" dirty="0" smtClean="0"/>
              <a:t>A host of different Emotions:</a:t>
            </a:r>
          </a:p>
          <a:p>
            <a:r>
              <a:rPr lang="en-CA" sz="3200" dirty="0" smtClean="0"/>
              <a:t>Happy, Mad</a:t>
            </a:r>
            <a:endParaRPr lang="en-CA" sz="3200" dirty="0"/>
          </a:p>
          <a:p>
            <a:r>
              <a:rPr lang="en-CA" sz="3200" dirty="0" smtClean="0"/>
              <a:t>Agitated, alarmed, amused, angry, annoyed, anxious, awed, bitter, bored, bewildered, calm, cautious, comfortable, confused, constrained</a:t>
            </a:r>
            <a:endParaRPr lang="en-CA" sz="3200" dirty="0"/>
          </a:p>
        </p:txBody>
      </p:sp>
      <p:pic>
        <p:nvPicPr>
          <p:cNvPr id="3" name="Picture 2"/>
          <p:cNvPicPr>
            <a:picLocks noChangeAspect="1"/>
          </p:cNvPicPr>
          <p:nvPr/>
        </p:nvPicPr>
        <p:blipFill>
          <a:blip r:embed="rId2"/>
          <a:stretch>
            <a:fillRect/>
          </a:stretch>
        </p:blipFill>
        <p:spPr>
          <a:xfrm>
            <a:off x="3144355" y="-533400"/>
            <a:ext cx="2702890" cy="184114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228600"/>
            <a:ext cx="9001125" cy="758825"/>
          </a:xfrm>
        </p:spPr>
        <p:txBody>
          <a:bodyPr>
            <a:normAutofit/>
          </a:bodyPr>
          <a:lstStyle/>
          <a:p>
            <a:pPr eaLnBrk="1" fontAlgn="auto" hangingPunct="1">
              <a:spcAft>
                <a:spcPts val="0"/>
              </a:spcAft>
              <a:defRPr/>
            </a:pPr>
            <a:r>
              <a:rPr lang="en-CA" b="1" dirty="0" smtClean="0">
                <a:solidFill>
                  <a:srgbClr val="FFFF00"/>
                </a:solidFill>
              </a:rPr>
              <a:t>Emotional Intelligence (EQ)</a:t>
            </a:r>
            <a:endParaRPr lang="en-CA" b="1" dirty="0">
              <a:solidFill>
                <a:srgbClr val="FFFF00"/>
              </a:solidFill>
            </a:endParaRPr>
          </a:p>
        </p:txBody>
      </p:sp>
      <p:sp>
        <p:nvSpPr>
          <p:cNvPr id="37891" name="Content Placeholder 2"/>
          <p:cNvSpPr>
            <a:spLocks noGrp="1"/>
          </p:cNvSpPr>
          <p:nvPr>
            <p:ph idx="1"/>
          </p:nvPr>
        </p:nvSpPr>
        <p:spPr>
          <a:xfrm>
            <a:off x="219075" y="1905000"/>
            <a:ext cx="8848724" cy="4572000"/>
          </a:xfrm>
        </p:spPr>
        <p:txBody>
          <a:bodyPr>
            <a:noAutofit/>
          </a:bodyPr>
          <a:lstStyle/>
          <a:p>
            <a:pPr marL="0" indent="0" eaLnBrk="1" hangingPunct="1">
              <a:buNone/>
            </a:pPr>
            <a:r>
              <a:rPr lang="en-CA" sz="4000" dirty="0" smtClean="0"/>
              <a:t>Model theoretically developed and empirically tested now it has also been popularized </a:t>
            </a:r>
          </a:p>
          <a:p>
            <a:r>
              <a:rPr lang="en-CA" sz="4000" dirty="0" smtClean="0"/>
              <a:t>Focus: </a:t>
            </a:r>
          </a:p>
          <a:p>
            <a:pPr marL="457200" lvl="1" indent="0">
              <a:buNone/>
            </a:pPr>
            <a:r>
              <a:rPr lang="en-US" sz="4000" b="1" dirty="0" smtClean="0"/>
              <a:t>Understanding self: your intentions, responses, </a:t>
            </a:r>
            <a:r>
              <a:rPr lang="en-US" sz="4000" b="1" dirty="0" err="1" smtClean="0"/>
              <a:t>behaviour</a:t>
            </a:r>
            <a:r>
              <a:rPr lang="en-US" sz="4000" b="1" dirty="0" smtClean="0"/>
              <a:t> and feelings. </a:t>
            </a:r>
            <a:endParaRPr lang="en-US" sz="4000" dirty="0" smtClean="0"/>
          </a:p>
          <a:p>
            <a:pPr marL="457200" lvl="1" indent="0">
              <a:buNone/>
            </a:pPr>
            <a:r>
              <a:rPr lang="en-US" sz="4000" b="1" dirty="0" smtClean="0"/>
              <a:t>Understanding others: and their feelings. </a:t>
            </a:r>
            <a:endParaRPr lang="en-US" sz="4000" dirty="0" smtClean="0"/>
          </a:p>
          <a:p>
            <a:pPr marL="514350" indent="-514350" eaLnBrk="1" hangingPunct="1">
              <a:buFont typeface="+mj-lt"/>
              <a:buAutoNum type="arabicPeriod"/>
            </a:pPr>
            <a:endParaRPr lang="en-CA" sz="40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476"/>
            <a:ext cx="7772400" cy="1456267"/>
          </a:xfrm>
        </p:spPr>
        <p:txBody>
          <a:bodyPr/>
          <a:lstStyle/>
          <a:p>
            <a:r>
              <a:rPr lang="en-CA" b="1" dirty="0" smtClean="0">
                <a:solidFill>
                  <a:srgbClr val="FFFF00"/>
                </a:solidFill>
              </a:rPr>
              <a:t>EQ Business Case </a:t>
            </a:r>
            <a:r>
              <a:rPr lang="en-CA" sz="2400" b="1" dirty="0" smtClean="0">
                <a:solidFill>
                  <a:srgbClr val="FFFF00"/>
                </a:solidFill>
              </a:rPr>
              <a:t>(Why important</a:t>
            </a:r>
            <a:r>
              <a:rPr lang="en-CA" sz="2400" dirty="0" smtClean="0">
                <a:solidFill>
                  <a:schemeClr val="bg1"/>
                </a:solidFill>
              </a:rPr>
              <a:t>) </a:t>
            </a:r>
            <a:endParaRPr lang="en-CA" sz="2400" dirty="0">
              <a:solidFill>
                <a:schemeClr val="bg1"/>
              </a:solidFill>
            </a:endParaRPr>
          </a:p>
        </p:txBody>
      </p:sp>
      <p:sp>
        <p:nvSpPr>
          <p:cNvPr id="3" name="Content Placeholder 2"/>
          <p:cNvSpPr>
            <a:spLocks noGrp="1"/>
          </p:cNvSpPr>
          <p:nvPr>
            <p:ph idx="1"/>
          </p:nvPr>
        </p:nvSpPr>
        <p:spPr>
          <a:xfrm>
            <a:off x="378941" y="1066800"/>
            <a:ext cx="8077200" cy="5410200"/>
          </a:xfrm>
        </p:spPr>
        <p:txBody>
          <a:bodyPr/>
          <a:lstStyle/>
          <a:p>
            <a:pPr marL="457200" indent="-457200">
              <a:buFont typeface="+mj-lt"/>
              <a:buAutoNum type="arabicPeriod"/>
            </a:pPr>
            <a:r>
              <a:rPr lang="en-US" sz="2000" dirty="0">
                <a:latin typeface="+mn-lt"/>
                <a:ea typeface="+mn-ea"/>
                <a:cs typeface="+mn-cs"/>
              </a:rPr>
              <a:t>Experienced partners in a multinational consulting firm were assessed on the </a:t>
            </a:r>
            <a:r>
              <a:rPr lang="en-US" sz="2000" dirty="0" smtClean="0">
                <a:latin typeface="+mn-lt"/>
                <a:ea typeface="+mn-ea"/>
                <a:cs typeface="+mn-cs"/>
              </a:rPr>
              <a:t>EI competencies </a:t>
            </a:r>
            <a:r>
              <a:rPr lang="en-US" sz="2000" dirty="0">
                <a:latin typeface="+mn-lt"/>
                <a:ea typeface="+mn-ea"/>
                <a:cs typeface="+mn-cs"/>
              </a:rPr>
              <a:t>plus three others. </a:t>
            </a:r>
            <a:r>
              <a:rPr lang="en-US" sz="2000" b="1" dirty="0">
                <a:solidFill>
                  <a:srgbClr val="66FF33"/>
                </a:solidFill>
                <a:latin typeface="+mn-lt"/>
                <a:ea typeface="+mn-ea"/>
                <a:cs typeface="+mn-cs"/>
              </a:rPr>
              <a:t>Partners who scored above the median</a:t>
            </a:r>
            <a:r>
              <a:rPr lang="en-US" sz="2000" b="1" dirty="0">
                <a:latin typeface="+mn-lt"/>
                <a:ea typeface="+mn-ea"/>
                <a:cs typeface="+mn-cs"/>
              </a:rPr>
              <a:t> </a:t>
            </a:r>
            <a:r>
              <a:rPr lang="en-US" sz="2000" dirty="0">
                <a:latin typeface="+mn-lt"/>
                <a:ea typeface="+mn-ea"/>
                <a:cs typeface="+mn-cs"/>
              </a:rPr>
              <a:t>on 9 or </a:t>
            </a:r>
            <a:r>
              <a:rPr lang="en-US" sz="2000" dirty="0" smtClean="0">
                <a:latin typeface="+mn-lt"/>
                <a:ea typeface="+mn-ea"/>
                <a:cs typeface="+mn-cs"/>
              </a:rPr>
              <a:t>more of </a:t>
            </a:r>
            <a:r>
              <a:rPr lang="en-US" sz="2000" dirty="0">
                <a:latin typeface="+mn-lt"/>
                <a:ea typeface="+mn-ea"/>
                <a:cs typeface="+mn-cs"/>
              </a:rPr>
              <a:t>the 20 competencies </a:t>
            </a:r>
            <a:r>
              <a:rPr lang="en-US" sz="2000" b="1" dirty="0">
                <a:solidFill>
                  <a:srgbClr val="66FF33"/>
                </a:solidFill>
                <a:latin typeface="+mn-lt"/>
                <a:ea typeface="+mn-ea"/>
                <a:cs typeface="+mn-cs"/>
              </a:rPr>
              <a:t>delivered $1.2 million more profit from their accounts </a:t>
            </a:r>
            <a:r>
              <a:rPr lang="en-US" sz="2000" dirty="0" smtClean="0">
                <a:latin typeface="+mn-lt"/>
                <a:ea typeface="+mn-ea"/>
                <a:cs typeface="+mn-cs"/>
              </a:rPr>
              <a:t>than did </a:t>
            </a:r>
            <a:r>
              <a:rPr lang="en-US" sz="2000" dirty="0">
                <a:latin typeface="+mn-lt"/>
                <a:ea typeface="+mn-ea"/>
                <a:cs typeface="+mn-cs"/>
              </a:rPr>
              <a:t>other partners – a 139 percent incremental gain (</a:t>
            </a:r>
            <a:r>
              <a:rPr lang="en-US" sz="2000" dirty="0" err="1">
                <a:latin typeface="+mn-lt"/>
                <a:ea typeface="+mn-ea"/>
                <a:cs typeface="+mn-cs"/>
              </a:rPr>
              <a:t>Boyatzis</a:t>
            </a:r>
            <a:r>
              <a:rPr lang="en-US" sz="2000" dirty="0">
                <a:latin typeface="+mn-lt"/>
                <a:ea typeface="+mn-ea"/>
                <a:cs typeface="+mn-cs"/>
              </a:rPr>
              <a:t>, 1999</a:t>
            </a:r>
            <a:r>
              <a:rPr lang="en-US" sz="2000" dirty="0" smtClean="0">
                <a:latin typeface="+mn-lt"/>
                <a:ea typeface="+mn-ea"/>
                <a:cs typeface="+mn-cs"/>
              </a:rPr>
              <a:t>).</a:t>
            </a:r>
          </a:p>
          <a:p>
            <a:pPr marL="457200" indent="-457200">
              <a:buFont typeface="+mj-lt"/>
              <a:buAutoNum type="arabicPeriod"/>
            </a:pPr>
            <a:r>
              <a:rPr lang="en-US" sz="2000" dirty="0" smtClean="0">
                <a:latin typeface="+mn-lt"/>
                <a:ea typeface="+mn-ea"/>
                <a:cs typeface="+mn-cs"/>
              </a:rPr>
              <a:t>In complex jobs, </a:t>
            </a:r>
            <a:r>
              <a:rPr lang="en-US" sz="2000" b="1" dirty="0" smtClean="0">
                <a:latin typeface="+mn-lt"/>
                <a:ea typeface="+mn-ea"/>
                <a:cs typeface="+mn-cs"/>
              </a:rPr>
              <a:t>a </a:t>
            </a:r>
            <a:r>
              <a:rPr lang="en-US" sz="2000" b="1" dirty="0">
                <a:solidFill>
                  <a:srgbClr val="66FF33"/>
                </a:solidFill>
                <a:latin typeface="+mn-lt"/>
                <a:ea typeface="+mn-ea"/>
                <a:cs typeface="+mn-cs"/>
              </a:rPr>
              <a:t>top </a:t>
            </a:r>
            <a:r>
              <a:rPr lang="en-US" sz="2000" b="1" dirty="0" smtClean="0">
                <a:solidFill>
                  <a:srgbClr val="66FF33"/>
                </a:solidFill>
                <a:latin typeface="+mn-lt"/>
                <a:ea typeface="+mn-ea"/>
                <a:cs typeface="+mn-cs"/>
              </a:rPr>
              <a:t>EI performer </a:t>
            </a:r>
            <a:r>
              <a:rPr lang="en-US" sz="2000" dirty="0">
                <a:latin typeface="+mn-lt"/>
                <a:ea typeface="+mn-ea"/>
                <a:cs typeface="+mn-cs"/>
              </a:rPr>
              <a:t>is </a:t>
            </a:r>
            <a:r>
              <a:rPr lang="en-US" sz="2000" b="1" dirty="0">
                <a:solidFill>
                  <a:srgbClr val="66FF33"/>
                </a:solidFill>
                <a:latin typeface="+mn-lt"/>
                <a:ea typeface="+mn-ea"/>
                <a:cs typeface="+mn-cs"/>
              </a:rPr>
              <a:t>127 percent more productive </a:t>
            </a:r>
            <a:r>
              <a:rPr lang="en-US" sz="2000" dirty="0">
                <a:latin typeface="+mn-lt"/>
                <a:ea typeface="+mn-ea"/>
                <a:cs typeface="+mn-cs"/>
              </a:rPr>
              <a:t>than an average </a:t>
            </a:r>
            <a:r>
              <a:rPr lang="en-US" sz="2000" dirty="0" smtClean="0">
                <a:latin typeface="+mn-lt"/>
                <a:ea typeface="+mn-ea"/>
                <a:cs typeface="+mn-cs"/>
              </a:rPr>
              <a:t>performer </a:t>
            </a:r>
            <a:r>
              <a:rPr lang="en-CA" sz="2000" dirty="0" smtClean="0">
                <a:latin typeface="+mn-lt"/>
                <a:ea typeface="+mn-ea"/>
                <a:cs typeface="+mn-cs"/>
              </a:rPr>
              <a:t>(</a:t>
            </a:r>
            <a:r>
              <a:rPr lang="en-CA" sz="2000" dirty="0">
                <a:latin typeface="+mn-lt"/>
                <a:ea typeface="+mn-ea"/>
                <a:cs typeface="+mn-cs"/>
              </a:rPr>
              <a:t>Hunter, Schmidt, &amp; </a:t>
            </a:r>
            <a:r>
              <a:rPr lang="en-CA" sz="2000" dirty="0" err="1">
                <a:latin typeface="+mn-lt"/>
                <a:ea typeface="+mn-ea"/>
                <a:cs typeface="+mn-cs"/>
              </a:rPr>
              <a:t>Judiesch</a:t>
            </a:r>
            <a:r>
              <a:rPr lang="en-CA" sz="2000" dirty="0">
                <a:latin typeface="+mn-lt"/>
                <a:ea typeface="+mn-ea"/>
                <a:cs typeface="+mn-cs"/>
              </a:rPr>
              <a:t>, 1990</a:t>
            </a:r>
            <a:r>
              <a:rPr lang="en-CA" sz="2000" dirty="0" smtClean="0">
                <a:latin typeface="+mn-lt"/>
                <a:ea typeface="+mn-ea"/>
                <a:cs typeface="+mn-cs"/>
              </a:rPr>
              <a:t>).</a:t>
            </a:r>
          </a:p>
          <a:p>
            <a:pPr marL="457200" indent="-457200">
              <a:buFont typeface="+mj-lt"/>
              <a:buAutoNum type="arabicPeriod"/>
            </a:pPr>
            <a:r>
              <a:rPr lang="en-US" sz="2000" dirty="0">
                <a:latin typeface="+mn-lt"/>
                <a:ea typeface="+mn-ea"/>
                <a:cs typeface="+mn-cs"/>
              </a:rPr>
              <a:t>After supervisors in a manufacturing plant received </a:t>
            </a:r>
            <a:r>
              <a:rPr lang="en-US" sz="2000" b="1" dirty="0">
                <a:solidFill>
                  <a:srgbClr val="66FF33"/>
                </a:solidFill>
                <a:latin typeface="+mn-lt"/>
                <a:ea typeface="+mn-ea"/>
                <a:cs typeface="+mn-cs"/>
              </a:rPr>
              <a:t>training in </a:t>
            </a:r>
            <a:r>
              <a:rPr lang="en-US" sz="2000" b="1" dirty="0" smtClean="0">
                <a:solidFill>
                  <a:srgbClr val="66FF33"/>
                </a:solidFill>
                <a:latin typeface="+mn-lt"/>
                <a:ea typeface="+mn-ea"/>
                <a:cs typeface="+mn-cs"/>
              </a:rPr>
              <a:t>emotional competencies</a:t>
            </a:r>
            <a:r>
              <a:rPr lang="en-US" sz="2000" b="1" dirty="0" smtClean="0">
                <a:latin typeface="+mn-lt"/>
                <a:ea typeface="+mn-ea"/>
                <a:cs typeface="+mn-cs"/>
              </a:rPr>
              <a:t> </a:t>
            </a:r>
            <a:r>
              <a:rPr lang="en-US" sz="2000" dirty="0">
                <a:latin typeface="+mn-lt"/>
                <a:ea typeface="+mn-ea"/>
                <a:cs typeface="+mn-cs"/>
              </a:rPr>
              <a:t>such as how to listen better and help employees resolve problems </a:t>
            </a:r>
            <a:r>
              <a:rPr lang="en-US" sz="2000" dirty="0" smtClean="0">
                <a:latin typeface="+mn-lt"/>
                <a:ea typeface="+mn-ea"/>
                <a:cs typeface="+mn-cs"/>
              </a:rPr>
              <a:t>on their </a:t>
            </a:r>
            <a:r>
              <a:rPr lang="en-US" sz="2000" dirty="0">
                <a:latin typeface="+mn-lt"/>
                <a:ea typeface="+mn-ea"/>
                <a:cs typeface="+mn-cs"/>
              </a:rPr>
              <a:t>own, </a:t>
            </a:r>
            <a:r>
              <a:rPr lang="en-US" sz="2000" b="1" dirty="0">
                <a:solidFill>
                  <a:srgbClr val="66FF33"/>
                </a:solidFill>
                <a:latin typeface="+mn-lt"/>
                <a:ea typeface="+mn-ea"/>
                <a:cs typeface="+mn-cs"/>
              </a:rPr>
              <a:t>lost-time accidents were reduced by 50 percent, formal grievances </a:t>
            </a:r>
            <a:r>
              <a:rPr lang="en-US" sz="2000" b="1" dirty="0" smtClean="0">
                <a:solidFill>
                  <a:srgbClr val="66FF33"/>
                </a:solidFill>
                <a:latin typeface="+mn-lt"/>
                <a:ea typeface="+mn-ea"/>
                <a:cs typeface="+mn-cs"/>
              </a:rPr>
              <a:t>were reduced </a:t>
            </a:r>
            <a:r>
              <a:rPr lang="en-US" sz="2000" b="1" dirty="0">
                <a:solidFill>
                  <a:srgbClr val="66FF33"/>
                </a:solidFill>
                <a:latin typeface="+mn-lt"/>
                <a:ea typeface="+mn-ea"/>
                <a:cs typeface="+mn-cs"/>
              </a:rPr>
              <a:t>from an average of 15 per year to 3 per year, and the plant </a:t>
            </a:r>
            <a:r>
              <a:rPr lang="en-US" sz="2000" b="1" dirty="0" smtClean="0">
                <a:solidFill>
                  <a:srgbClr val="66FF33"/>
                </a:solidFill>
                <a:latin typeface="+mn-lt"/>
                <a:ea typeface="+mn-ea"/>
                <a:cs typeface="+mn-cs"/>
              </a:rPr>
              <a:t>exceeded productivity </a:t>
            </a:r>
            <a:r>
              <a:rPr lang="en-US" sz="2000" b="1" dirty="0">
                <a:solidFill>
                  <a:srgbClr val="66FF33"/>
                </a:solidFill>
                <a:latin typeface="+mn-lt"/>
                <a:ea typeface="+mn-ea"/>
                <a:cs typeface="+mn-cs"/>
              </a:rPr>
              <a:t>goals by $250,000 </a:t>
            </a:r>
            <a:r>
              <a:rPr lang="en-US" sz="2000" dirty="0">
                <a:latin typeface="+mn-lt"/>
                <a:ea typeface="+mn-ea"/>
                <a:cs typeface="+mn-cs"/>
              </a:rPr>
              <a:t>(</a:t>
            </a:r>
            <a:r>
              <a:rPr lang="en-US" sz="2000" dirty="0" err="1">
                <a:latin typeface="+mn-lt"/>
                <a:ea typeface="+mn-ea"/>
                <a:cs typeface="+mn-cs"/>
              </a:rPr>
              <a:t>Pesuric</a:t>
            </a:r>
            <a:r>
              <a:rPr lang="en-US" sz="2000" dirty="0">
                <a:latin typeface="+mn-lt"/>
                <a:ea typeface="+mn-ea"/>
                <a:cs typeface="+mn-cs"/>
              </a:rPr>
              <a:t> &amp; </a:t>
            </a:r>
            <a:r>
              <a:rPr lang="en-US" sz="2000" dirty="0" err="1">
                <a:latin typeface="+mn-lt"/>
                <a:ea typeface="+mn-ea"/>
                <a:cs typeface="+mn-cs"/>
              </a:rPr>
              <a:t>Byham</a:t>
            </a:r>
            <a:r>
              <a:rPr lang="en-US" sz="2000" dirty="0"/>
              <a:t>, 1996).</a:t>
            </a:r>
            <a:endParaRPr lang="en-CA"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077200" cy="1311275"/>
          </a:xfrm>
        </p:spPr>
        <p:txBody>
          <a:bodyPr/>
          <a:lstStyle/>
          <a:p>
            <a:r>
              <a:rPr lang="en-US" b="1" dirty="0" smtClean="0">
                <a:solidFill>
                  <a:srgbClr val="FFFF00"/>
                </a:solidFill>
              </a:rPr>
              <a:t>Now as a picture …</a:t>
            </a:r>
            <a:endParaRPr lang="en-US" b="1"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882" y="1447800"/>
            <a:ext cx="8859836" cy="4343341"/>
          </a:xfrm>
        </p:spPr>
      </p:pic>
    </p:spTree>
    <p:extLst>
      <p:ext uri="{BB962C8B-B14F-4D97-AF65-F5344CB8AC3E}">
        <p14:creationId xmlns:p14="http://schemas.microsoft.com/office/powerpoint/2010/main" val="12157278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8213"/>
            <a:ext cx="7772400" cy="1456267"/>
          </a:xfrm>
        </p:spPr>
        <p:txBody>
          <a:bodyPr/>
          <a:lstStyle/>
          <a:p>
            <a:r>
              <a:rPr lang="en-US" b="1" dirty="0" smtClean="0">
                <a:solidFill>
                  <a:srgbClr val="FFFF00"/>
                </a:solidFill>
              </a:rPr>
              <a:t>Now as in what does that mean for you …</a:t>
            </a:r>
            <a:endParaRPr lang="en-US" b="1"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3314" y="1352974"/>
            <a:ext cx="8229600" cy="5227320"/>
          </a:xfrm>
          <a:prstGeom prst="rect">
            <a:avLst/>
          </a:prstGeom>
        </p:spPr>
      </p:pic>
      <p:sp>
        <p:nvSpPr>
          <p:cNvPr id="5" name="Oval 4"/>
          <p:cNvSpPr/>
          <p:nvPr/>
        </p:nvSpPr>
        <p:spPr bwMode="auto">
          <a:xfrm>
            <a:off x="2667000" y="2209800"/>
            <a:ext cx="6248400" cy="426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a:p>
        </p:txBody>
      </p:sp>
    </p:spTree>
    <p:extLst>
      <p:ext uri="{BB962C8B-B14F-4D97-AF65-F5344CB8AC3E}">
        <p14:creationId xmlns:p14="http://schemas.microsoft.com/office/powerpoint/2010/main" val="35667866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you now?</a:t>
            </a:r>
            <a:endParaRPr lang="en-US" dirty="0"/>
          </a:p>
        </p:txBody>
      </p:sp>
      <p:sp>
        <p:nvSpPr>
          <p:cNvPr id="3" name="Content Placeholder 2"/>
          <p:cNvSpPr>
            <a:spLocks noGrp="1"/>
          </p:cNvSpPr>
          <p:nvPr>
            <p:ph idx="1"/>
          </p:nvPr>
        </p:nvSpPr>
        <p:spPr>
          <a:xfrm>
            <a:off x="304800" y="990600"/>
            <a:ext cx="8686800" cy="3649133"/>
          </a:xfrm>
        </p:spPr>
        <p:txBody>
          <a:bodyPr/>
          <a:lstStyle/>
          <a:p>
            <a:r>
              <a:rPr lang="en-US" dirty="0" smtClean="0"/>
              <a:t>Please take out your phone …</a:t>
            </a:r>
          </a:p>
          <a:p>
            <a:r>
              <a:rPr lang="en-US" sz="2800" dirty="0">
                <a:hlinkClick r:id="rId2"/>
              </a:rPr>
              <a:t>https://</a:t>
            </a:r>
            <a:r>
              <a:rPr lang="en-US" sz="2800" dirty="0" smtClean="0">
                <a:hlinkClick r:id="rId2"/>
              </a:rPr>
              <a:t>globalleadershipfoundation.com/geit/eitest.html</a:t>
            </a:r>
            <a:endParaRPr lang="en-US" sz="2800" dirty="0" smtClean="0"/>
          </a:p>
          <a:p>
            <a:pPr marL="0" indent="0">
              <a:buNone/>
            </a:pPr>
            <a:r>
              <a:rPr lang="en-US" dirty="0"/>
              <a:t/>
            </a:r>
            <a:br>
              <a:rPr lang="en-US" dirty="0"/>
            </a:br>
            <a:endParaRPr lang="en-US" dirty="0"/>
          </a:p>
        </p:txBody>
      </p:sp>
      <p:pic>
        <p:nvPicPr>
          <p:cNvPr id="4" name="Picture 3"/>
          <p:cNvPicPr>
            <a:picLocks noChangeAspect="1"/>
          </p:cNvPicPr>
          <p:nvPr/>
        </p:nvPicPr>
        <p:blipFill>
          <a:blip r:embed="rId3"/>
          <a:stretch>
            <a:fillRect/>
          </a:stretch>
        </p:blipFill>
        <p:spPr>
          <a:xfrm>
            <a:off x="1828800" y="3465270"/>
            <a:ext cx="5434965" cy="3110923"/>
          </a:xfrm>
          <a:prstGeom prst="rect">
            <a:avLst/>
          </a:prstGeom>
        </p:spPr>
      </p:pic>
    </p:spTree>
    <p:extLst>
      <p:ext uri="{BB962C8B-B14F-4D97-AF65-F5344CB8AC3E}">
        <p14:creationId xmlns:p14="http://schemas.microsoft.com/office/powerpoint/2010/main" val="15231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42875" y="228600"/>
            <a:ext cx="8858250" cy="758825"/>
          </a:xfrm>
        </p:spPr>
        <p:txBody>
          <a:bodyPr/>
          <a:lstStyle/>
          <a:p>
            <a:pPr eaLnBrk="1" hangingPunct="1"/>
            <a:r>
              <a:rPr lang="en-CA" sz="2800" dirty="0" smtClean="0">
                <a:solidFill>
                  <a:srgbClr val="FFFF00"/>
                </a:solidFill>
              </a:rPr>
              <a:t>Emotional Intelligence: The 4 Branch Model</a:t>
            </a:r>
          </a:p>
        </p:txBody>
      </p:sp>
      <p:sp>
        <p:nvSpPr>
          <p:cNvPr id="38915" name="Content Placeholder 2"/>
          <p:cNvSpPr>
            <a:spLocks noGrp="1"/>
          </p:cNvSpPr>
          <p:nvPr>
            <p:ph idx="1"/>
          </p:nvPr>
        </p:nvSpPr>
        <p:spPr>
          <a:xfrm>
            <a:off x="301625" y="1527175"/>
            <a:ext cx="8504238" cy="4572000"/>
          </a:xfrm>
        </p:spPr>
        <p:txBody>
          <a:bodyPr/>
          <a:lstStyle/>
          <a:p>
            <a:pPr eaLnBrk="1" hangingPunct="1">
              <a:buFont typeface="Wingdings 2" pitchFamily="18" charset="2"/>
              <a:buNone/>
            </a:pPr>
            <a:endParaRPr lang="en-CA" smtClean="0"/>
          </a:p>
        </p:txBody>
      </p:sp>
      <p:graphicFrame>
        <p:nvGraphicFramePr>
          <p:cNvPr id="4" name="Table 3"/>
          <p:cNvGraphicFramePr>
            <a:graphicFrameLocks noGrp="1"/>
          </p:cNvGraphicFramePr>
          <p:nvPr>
            <p:extLst>
              <p:ext uri="{D42A27DB-BD31-4B8C-83A1-F6EECF244321}">
                <p14:modId xmlns:p14="http://schemas.microsoft.com/office/powerpoint/2010/main" val="2442429676"/>
              </p:ext>
            </p:extLst>
          </p:nvPr>
        </p:nvGraphicFramePr>
        <p:xfrm>
          <a:off x="214313" y="1071563"/>
          <a:ext cx="8715436" cy="5652014"/>
        </p:xfrm>
        <a:graphic>
          <a:graphicData uri="http://schemas.openxmlformats.org/drawingml/2006/table">
            <a:tbl>
              <a:tblPr firstRow="1" bandRow="1">
                <a:tableStyleId>{5C22544A-7EE6-4342-B048-85BDC9FD1C3A}</a:tableStyleId>
              </a:tblPr>
              <a:tblGrid>
                <a:gridCol w="3776678"/>
                <a:gridCol w="4938758"/>
              </a:tblGrid>
              <a:tr h="914063">
                <a:tc>
                  <a:txBody>
                    <a:bodyPr/>
                    <a:lstStyle/>
                    <a:p>
                      <a:r>
                        <a:rPr lang="en-CA" dirty="0" smtClean="0"/>
                        <a:t>Branch Name</a:t>
                      </a:r>
                      <a:endParaRPr lang="en-CA" dirty="0"/>
                    </a:p>
                  </a:txBody>
                  <a:tcPr/>
                </a:tc>
                <a:tc>
                  <a:txBody>
                    <a:bodyPr/>
                    <a:lstStyle/>
                    <a:p>
                      <a:r>
                        <a:rPr lang="en-CA" dirty="0" smtClean="0"/>
                        <a:t>Brief Description</a:t>
                      </a:r>
                      <a:r>
                        <a:rPr lang="en-CA" baseline="0" dirty="0" smtClean="0"/>
                        <a:t> of Skills Involved</a:t>
                      </a:r>
                      <a:endParaRPr lang="en-CA" dirty="0"/>
                    </a:p>
                  </a:txBody>
                  <a:tcPr/>
                </a:tc>
              </a:tr>
              <a:tr h="1026309">
                <a:tc>
                  <a:txBody>
                    <a:bodyPr/>
                    <a:lstStyle/>
                    <a:p>
                      <a:r>
                        <a:rPr lang="en-CA" dirty="0" smtClean="0"/>
                        <a:t>1. Perceiving Emotion </a:t>
                      </a:r>
                    </a:p>
                    <a:p>
                      <a:r>
                        <a:rPr lang="en-CA" dirty="0" smtClean="0"/>
                        <a:t>(Self-Awareness)</a:t>
                      </a:r>
                      <a:endParaRPr lang="en-CA" dirty="0"/>
                    </a:p>
                  </a:txBody>
                  <a:tcPr/>
                </a:tc>
                <a:tc>
                  <a:txBody>
                    <a:bodyPr/>
                    <a:lstStyle/>
                    <a:p>
                      <a:r>
                        <a:rPr lang="en-CA" dirty="0" smtClean="0"/>
                        <a:t>Ability to </a:t>
                      </a:r>
                      <a:r>
                        <a:rPr lang="en-CA" dirty="0" smtClean="0">
                          <a:solidFill>
                            <a:schemeClr val="bg1"/>
                          </a:solidFill>
                        </a:rPr>
                        <a:t>identify</a:t>
                      </a:r>
                      <a:r>
                        <a:rPr lang="en-CA" baseline="0" dirty="0" smtClean="0">
                          <a:solidFill>
                            <a:schemeClr val="bg1"/>
                          </a:solidFill>
                        </a:rPr>
                        <a:t> emotions </a:t>
                      </a:r>
                      <a:r>
                        <a:rPr lang="en-CA" baseline="0" dirty="0" smtClean="0"/>
                        <a:t>in oneself and others (as well as in objects, art, stories, music, other stimuli)</a:t>
                      </a:r>
                      <a:endParaRPr lang="en-CA" dirty="0"/>
                    </a:p>
                  </a:txBody>
                  <a:tcPr/>
                </a:tc>
              </a:tr>
              <a:tr h="10263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2. Understanding Emotion </a:t>
                      </a:r>
                    </a:p>
                    <a:p>
                      <a:r>
                        <a:rPr lang="en-CA" dirty="0" smtClean="0"/>
                        <a:t>(Social Awareness)</a:t>
                      </a:r>
                      <a:endParaRPr lang="en-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Ability to comprehend emotional information, how emotions combine and progress through relationship transitions and to </a:t>
                      </a:r>
                      <a:r>
                        <a:rPr lang="en-CA" dirty="0" smtClean="0">
                          <a:solidFill>
                            <a:schemeClr val="bg1"/>
                          </a:solidFill>
                        </a:rPr>
                        <a:t>appreciate</a:t>
                      </a:r>
                      <a:r>
                        <a:rPr lang="en-CA" baseline="0" dirty="0" smtClean="0">
                          <a:solidFill>
                            <a:schemeClr val="bg1"/>
                          </a:solidFill>
                        </a:rPr>
                        <a:t>  emotional meaning</a:t>
                      </a:r>
                      <a:endParaRPr lang="en-CA" dirty="0" smtClean="0">
                        <a:solidFill>
                          <a:schemeClr val="bg1"/>
                        </a:solidFill>
                      </a:endParaRPr>
                    </a:p>
                  </a:txBody>
                  <a:tcPr/>
                </a:tc>
              </a:tr>
              <a:tr h="13342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3. Managing Emotion </a:t>
                      </a:r>
                    </a:p>
                    <a:p>
                      <a:r>
                        <a:rPr lang="en-CA" dirty="0" smtClean="0"/>
                        <a:t>(Self-Management)</a:t>
                      </a:r>
                      <a:endParaRPr lang="en-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Ability</a:t>
                      </a:r>
                      <a:r>
                        <a:rPr lang="en-CA" baseline="0" dirty="0" smtClean="0"/>
                        <a:t> to be </a:t>
                      </a:r>
                      <a:r>
                        <a:rPr lang="en-CA" baseline="0" dirty="0" smtClean="0">
                          <a:solidFill>
                            <a:schemeClr val="bg1"/>
                          </a:solidFill>
                        </a:rPr>
                        <a:t>aware of own feelings, to regulate </a:t>
                      </a:r>
                      <a:r>
                        <a:rPr lang="en-CA" baseline="0" dirty="0" smtClean="0"/>
                        <a:t>them in oneself and help others to do this as well to promote personal understanding and growth</a:t>
                      </a:r>
                      <a:endParaRPr lang="en-CA" dirty="0" smtClean="0"/>
                    </a:p>
                    <a:p>
                      <a:endParaRPr lang="en-CA" dirty="0"/>
                    </a:p>
                  </a:txBody>
                  <a:tcPr/>
                </a:tc>
              </a:tr>
              <a:tr h="966847">
                <a:tc>
                  <a:txBody>
                    <a:bodyPr/>
                    <a:lstStyle/>
                    <a:p>
                      <a:r>
                        <a:rPr lang="en-CA" dirty="0" smtClean="0"/>
                        <a:t>4. Using Emotion</a:t>
                      </a:r>
                      <a:r>
                        <a:rPr lang="en-CA" baseline="0" dirty="0" smtClean="0"/>
                        <a:t> to Facilitate Action </a:t>
                      </a:r>
                    </a:p>
                    <a:p>
                      <a:r>
                        <a:rPr lang="en-CA" baseline="0" dirty="0" smtClean="0"/>
                        <a:t>(Relationship Management)</a:t>
                      </a:r>
                      <a:endParaRPr lang="en-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Ability to </a:t>
                      </a:r>
                      <a:r>
                        <a:rPr lang="en-CA" dirty="0" smtClean="0">
                          <a:solidFill>
                            <a:schemeClr val="bg1"/>
                          </a:solidFill>
                        </a:rPr>
                        <a:t>generate, use and feel emotion</a:t>
                      </a:r>
                      <a:r>
                        <a:rPr lang="en-CA" baseline="0" dirty="0" smtClean="0">
                          <a:solidFill>
                            <a:schemeClr val="bg1"/>
                          </a:solidFill>
                        </a:rPr>
                        <a:t> as necessary to communicate </a:t>
                      </a:r>
                      <a:r>
                        <a:rPr lang="en-CA" baseline="0" dirty="0" smtClean="0"/>
                        <a:t>feelings, or use them in other cognitive processes</a:t>
                      </a:r>
                      <a:endParaRPr lang="en-CA" dirty="0" smtClean="0"/>
                    </a:p>
                    <a:p>
                      <a:endParaRPr lang="en-CA" dirty="0"/>
                    </a:p>
                  </a:txBody>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54743" y="381000"/>
            <a:ext cx="9931400" cy="5586413"/>
          </a:xfrm>
          <a:prstGeom prst="rect">
            <a:avLst/>
          </a:prstGeom>
        </p:spPr>
      </p:pic>
    </p:spTree>
    <p:extLst>
      <p:ext uri="{BB962C8B-B14F-4D97-AF65-F5344CB8AC3E}">
        <p14:creationId xmlns:p14="http://schemas.microsoft.com/office/powerpoint/2010/main" val="269219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Partner-Up (new partner)</a:t>
            </a:r>
            <a:endParaRPr lang="en-US" dirty="0"/>
          </a:p>
        </p:txBody>
      </p:sp>
      <p:pic>
        <p:nvPicPr>
          <p:cNvPr id="6" name="Content Placeholder 5"/>
          <p:cNvPicPr>
            <a:picLocks noGrp="1" noChangeAspect="1"/>
          </p:cNvPicPr>
          <p:nvPr>
            <p:ph idx="1"/>
          </p:nvPr>
        </p:nvPicPr>
        <p:blipFill>
          <a:blip r:embed="rId2"/>
          <a:stretch>
            <a:fillRect/>
          </a:stretch>
        </p:blipFill>
        <p:spPr>
          <a:xfrm>
            <a:off x="4648200" y="4033837"/>
            <a:ext cx="2847975" cy="1600200"/>
          </a:xfrm>
          <a:prstGeom prst="rect">
            <a:avLst/>
          </a:prstGeom>
        </p:spPr>
      </p:pic>
      <p:pic>
        <p:nvPicPr>
          <p:cNvPr id="4" name="Picture 3"/>
          <p:cNvPicPr>
            <a:picLocks noChangeAspect="1"/>
          </p:cNvPicPr>
          <p:nvPr/>
        </p:nvPicPr>
        <p:blipFill>
          <a:blip r:embed="rId3"/>
          <a:stretch>
            <a:fillRect/>
          </a:stretch>
        </p:blipFill>
        <p:spPr>
          <a:xfrm>
            <a:off x="3485864" y="1676400"/>
            <a:ext cx="2476500" cy="1847850"/>
          </a:xfrm>
          <a:prstGeom prst="rect">
            <a:avLst/>
          </a:prstGeom>
        </p:spPr>
      </p:pic>
      <p:pic>
        <p:nvPicPr>
          <p:cNvPr id="5" name="Picture 4"/>
          <p:cNvPicPr>
            <a:picLocks noChangeAspect="1"/>
          </p:cNvPicPr>
          <p:nvPr/>
        </p:nvPicPr>
        <p:blipFill>
          <a:blip r:embed="rId4"/>
          <a:stretch>
            <a:fillRect/>
          </a:stretch>
        </p:blipFill>
        <p:spPr>
          <a:xfrm>
            <a:off x="1066800" y="3962400"/>
            <a:ext cx="2619375" cy="1743075"/>
          </a:xfrm>
          <a:prstGeom prst="rect">
            <a:avLst/>
          </a:prstGeom>
        </p:spPr>
      </p:pic>
      <p:pic>
        <p:nvPicPr>
          <p:cNvPr id="7" name="Picture 6"/>
          <p:cNvPicPr>
            <a:picLocks noChangeAspect="1"/>
          </p:cNvPicPr>
          <p:nvPr/>
        </p:nvPicPr>
        <p:blipFill>
          <a:blip r:embed="rId5"/>
          <a:stretch>
            <a:fillRect/>
          </a:stretch>
        </p:blipFill>
        <p:spPr>
          <a:xfrm>
            <a:off x="396050" y="1676400"/>
            <a:ext cx="2466975" cy="1847850"/>
          </a:xfrm>
          <a:prstGeom prst="rect">
            <a:avLst/>
          </a:prstGeom>
        </p:spPr>
      </p:pic>
      <p:pic>
        <p:nvPicPr>
          <p:cNvPr id="8" name="Picture 7"/>
          <p:cNvPicPr>
            <a:picLocks noChangeAspect="1"/>
          </p:cNvPicPr>
          <p:nvPr/>
        </p:nvPicPr>
        <p:blipFill>
          <a:blip r:embed="rId6"/>
          <a:stretch>
            <a:fillRect/>
          </a:stretch>
        </p:blipFill>
        <p:spPr>
          <a:xfrm>
            <a:off x="6400800" y="1676401"/>
            <a:ext cx="2619375" cy="1844992"/>
          </a:xfrm>
          <a:prstGeom prst="rect">
            <a:avLst/>
          </a:prstGeom>
        </p:spPr>
      </p:pic>
    </p:spTree>
    <p:extLst>
      <p:ext uri="{BB962C8B-B14F-4D97-AF65-F5344CB8AC3E}">
        <p14:creationId xmlns:p14="http://schemas.microsoft.com/office/powerpoint/2010/main" val="35899359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91600" cy="1311275"/>
          </a:xfrm>
        </p:spPr>
        <p:txBody>
          <a:bodyPr/>
          <a:lstStyle/>
          <a:p>
            <a:r>
              <a:rPr lang="en-US" sz="3600" dirty="0" smtClean="0"/>
              <a:t>1. Exercises </a:t>
            </a:r>
            <a:r>
              <a:rPr lang="en-US" sz="3600" dirty="0"/>
              <a:t>for </a:t>
            </a:r>
            <a:r>
              <a:rPr lang="en-US" sz="3600" dirty="0" smtClean="0"/>
              <a:t>Self-Awareness</a:t>
            </a:r>
            <a:endParaRPr lang="en-US" sz="3600" dirty="0"/>
          </a:p>
        </p:txBody>
      </p:sp>
      <p:sp>
        <p:nvSpPr>
          <p:cNvPr id="3" name="Content Placeholder 2"/>
          <p:cNvSpPr>
            <a:spLocks noGrp="1"/>
          </p:cNvSpPr>
          <p:nvPr>
            <p:ph idx="1"/>
          </p:nvPr>
        </p:nvSpPr>
        <p:spPr>
          <a:xfrm>
            <a:off x="162697" y="1524000"/>
            <a:ext cx="8839200" cy="4495800"/>
          </a:xfrm>
        </p:spPr>
        <p:txBody>
          <a:bodyPr/>
          <a:lstStyle/>
          <a:p>
            <a:r>
              <a:rPr lang="en-US" sz="2800" dirty="0" smtClean="0"/>
              <a:t>Reflect on your four scores – surprises?  Discuss </a:t>
            </a:r>
          </a:p>
          <a:p>
            <a:r>
              <a:rPr lang="en-US" sz="2800" dirty="0" smtClean="0"/>
              <a:t>Reflect </a:t>
            </a:r>
            <a:r>
              <a:rPr lang="en-US" sz="2800" dirty="0"/>
              <a:t>on how you feel right now?  </a:t>
            </a:r>
            <a:r>
              <a:rPr lang="en-US" sz="2800" dirty="0" smtClean="0"/>
              <a:t>Discuss</a:t>
            </a:r>
          </a:p>
          <a:p>
            <a:r>
              <a:rPr lang="en-US" sz="2800" dirty="0"/>
              <a:t>Visit your </a:t>
            </a:r>
            <a:r>
              <a:rPr lang="en-US" sz="2800" dirty="0" smtClean="0"/>
              <a:t>values</a:t>
            </a:r>
            <a:r>
              <a:rPr lang="en-US" sz="2800" dirty="0"/>
              <a:t> </a:t>
            </a:r>
            <a:r>
              <a:rPr lang="en-US" sz="2800" dirty="0" smtClean="0"/>
              <a:t>– what do you stand for (stand against) – pick 3!  Discuss</a:t>
            </a:r>
            <a:endParaRPr lang="en-US" sz="2800" dirty="0"/>
          </a:p>
          <a:p>
            <a:pPr marL="0" indent="0">
              <a:buNone/>
            </a:pPr>
            <a:r>
              <a:rPr lang="en-US" sz="2800" dirty="0" smtClean="0"/>
              <a:t>Homework: Make </a:t>
            </a:r>
            <a:r>
              <a:rPr lang="en-US" sz="2800" dirty="0"/>
              <a:t>a list of your daily </a:t>
            </a:r>
            <a:r>
              <a:rPr lang="en-US" sz="2800" dirty="0" smtClean="0"/>
              <a:t>emotions </a:t>
            </a:r>
            <a:r>
              <a:rPr lang="en-US" sz="2800" dirty="0"/>
              <a:t>list on the left by the hour / list on the right the context that surrounded </a:t>
            </a:r>
            <a:r>
              <a:rPr lang="en-US" sz="2800" dirty="0" smtClean="0"/>
              <a:t>them</a:t>
            </a:r>
          </a:p>
          <a:p>
            <a:pPr lvl="1"/>
            <a:r>
              <a:rPr lang="en-US" sz="2400" dirty="0" smtClean="0"/>
              <a:t>Outcome: Awareness of how you are feeling.  Reflect </a:t>
            </a:r>
            <a:r>
              <a:rPr lang="en-US" sz="2400" dirty="0"/>
              <a:t>on why you do the things that you do? </a:t>
            </a:r>
          </a:p>
          <a:p>
            <a:endParaRPr lang="en-US" dirty="0"/>
          </a:p>
        </p:txBody>
      </p:sp>
    </p:spTree>
    <p:extLst>
      <p:ext uri="{BB962C8B-B14F-4D97-AF65-F5344CB8AC3E}">
        <p14:creationId xmlns:p14="http://schemas.microsoft.com/office/powerpoint/2010/main" val="94158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anim calcmode="lin" valueType="num">
                                      <p:cBhvr>
                                        <p:cTn id="26"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27"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152400"/>
            <a:ext cx="7924800" cy="990600"/>
          </a:xfrm>
        </p:spPr>
        <p:txBody>
          <a:bodyPr>
            <a:normAutofit fontScale="90000"/>
          </a:bodyPr>
          <a:lstStyle/>
          <a:p>
            <a:pPr eaLnBrk="1" hangingPunct="1"/>
            <a:r>
              <a:rPr lang="en-US" altLang="en-US" sz="2500" smtClean="0"/>
              <a:t>1 point for "Not at all," </a:t>
            </a:r>
            <a:br>
              <a:rPr lang="en-US" altLang="en-US" sz="2500" smtClean="0"/>
            </a:br>
            <a:r>
              <a:rPr lang="en-US" altLang="en-US" sz="2500" smtClean="0"/>
              <a:t>2 points for "To some extent," </a:t>
            </a:r>
            <a:br>
              <a:rPr lang="en-US" altLang="en-US" sz="2500" smtClean="0"/>
            </a:br>
            <a:r>
              <a:rPr lang="en-US" altLang="en-US" sz="2500" smtClean="0"/>
              <a:t>3 points for "A great deal."</a:t>
            </a:r>
          </a:p>
        </p:txBody>
      </p:sp>
      <p:sp>
        <p:nvSpPr>
          <p:cNvPr id="7171" name="Rectangle 3"/>
          <p:cNvSpPr>
            <a:spLocks noGrp="1" noChangeArrowheads="1"/>
          </p:cNvSpPr>
          <p:nvPr>
            <p:ph idx="1"/>
          </p:nvPr>
        </p:nvSpPr>
        <p:spPr>
          <a:xfrm>
            <a:off x="76200" y="1447800"/>
            <a:ext cx="8915400" cy="5410200"/>
          </a:xfrm>
          <a:solidFill>
            <a:schemeClr val="tx2"/>
          </a:solidFill>
        </p:spPr>
        <p:txBody>
          <a:bodyPr>
            <a:normAutofit lnSpcReduction="10000"/>
          </a:bodyPr>
          <a:lstStyle/>
          <a:p>
            <a:pPr eaLnBrk="1" hangingPunct="1">
              <a:lnSpc>
                <a:spcPct val="80000"/>
              </a:lnSpc>
              <a:buFont typeface="Wingdings" panose="05000000000000000000" pitchFamily="2" charset="2"/>
              <a:buNone/>
            </a:pPr>
            <a:r>
              <a:rPr lang="en-US" altLang="en-US" sz="2400" dirty="0" smtClean="0">
                <a:solidFill>
                  <a:srgbClr val="0070C0"/>
                </a:solidFill>
              </a:rPr>
              <a:t>1.</a:t>
            </a:r>
            <a:r>
              <a:rPr lang="en-US" altLang="en-US" sz="1800" dirty="0" smtClean="0">
                <a:solidFill>
                  <a:srgbClr val="0070C0"/>
                </a:solidFill>
              </a:rPr>
              <a:t> </a:t>
            </a:r>
            <a:r>
              <a:rPr lang="en-US" altLang="en-US" sz="2400" dirty="0" smtClean="0">
                <a:solidFill>
                  <a:srgbClr val="0070C0"/>
                </a:solidFill>
              </a:rPr>
              <a:t>There is an organization-wide sense of vulnerability to the unexpected.</a:t>
            </a:r>
          </a:p>
          <a:p>
            <a:pPr eaLnBrk="1" hangingPunct="1">
              <a:lnSpc>
                <a:spcPct val="80000"/>
              </a:lnSpc>
              <a:buFont typeface="Wingdings" panose="05000000000000000000" pitchFamily="2" charset="2"/>
              <a:buNone/>
            </a:pPr>
            <a:r>
              <a:rPr lang="en-US" altLang="en-US" sz="2400" dirty="0" smtClean="0">
                <a:solidFill>
                  <a:srgbClr val="0070C0"/>
                </a:solidFill>
              </a:rPr>
              <a:t>2. Everyone feels accountable for reliability.</a:t>
            </a:r>
          </a:p>
          <a:p>
            <a:pPr eaLnBrk="1" hangingPunct="1">
              <a:lnSpc>
                <a:spcPct val="80000"/>
              </a:lnSpc>
              <a:buFont typeface="Wingdings" panose="05000000000000000000" pitchFamily="2" charset="2"/>
              <a:buNone/>
            </a:pPr>
            <a:r>
              <a:rPr lang="en-US" altLang="en-US" sz="2400" dirty="0" smtClean="0">
                <a:solidFill>
                  <a:srgbClr val="0070C0"/>
                </a:solidFill>
              </a:rPr>
              <a:t>3. Leaders pay as much attention to managing unexpected events as they do to achieving formal organizational goals.</a:t>
            </a:r>
          </a:p>
          <a:p>
            <a:pPr eaLnBrk="1" hangingPunct="1">
              <a:lnSpc>
                <a:spcPct val="80000"/>
              </a:lnSpc>
              <a:buFont typeface="Wingdings" panose="05000000000000000000" pitchFamily="2" charset="2"/>
              <a:buNone/>
            </a:pPr>
            <a:r>
              <a:rPr lang="en-US" altLang="en-US" sz="2400" dirty="0" smtClean="0">
                <a:solidFill>
                  <a:srgbClr val="0070C0"/>
                </a:solidFill>
              </a:rPr>
              <a:t>4. People at all levels of our organization value quality.</a:t>
            </a:r>
          </a:p>
          <a:p>
            <a:pPr eaLnBrk="1" hangingPunct="1">
              <a:lnSpc>
                <a:spcPct val="80000"/>
              </a:lnSpc>
              <a:buFont typeface="Wingdings" panose="05000000000000000000" pitchFamily="2" charset="2"/>
              <a:buNone/>
            </a:pPr>
            <a:r>
              <a:rPr lang="en-US" altLang="en-US" sz="2400" dirty="0" smtClean="0">
                <a:solidFill>
                  <a:srgbClr val="0070C0"/>
                </a:solidFill>
              </a:rPr>
              <a:t>5. We have spent time identifying how our activities could potentially harm our organization, employees, customers, other interested parties, and the environment at large.</a:t>
            </a:r>
          </a:p>
          <a:p>
            <a:pPr eaLnBrk="1" hangingPunct="1">
              <a:lnSpc>
                <a:spcPct val="80000"/>
              </a:lnSpc>
              <a:buFont typeface="Wingdings" panose="05000000000000000000" pitchFamily="2" charset="2"/>
              <a:buNone/>
            </a:pPr>
            <a:r>
              <a:rPr lang="en-US" altLang="en-US" sz="2400" dirty="0" smtClean="0">
                <a:solidFill>
                  <a:srgbClr val="0070C0"/>
                </a:solidFill>
              </a:rPr>
              <a:t>6. We pay attention to when and why our employees, customers, or other interested parties might feel peeved at or disenfranchised by the organization.</a:t>
            </a:r>
          </a:p>
          <a:p>
            <a:pPr eaLnBrk="1" hangingPunct="1">
              <a:lnSpc>
                <a:spcPct val="80000"/>
              </a:lnSpc>
              <a:buFont typeface="Wingdings" panose="05000000000000000000" pitchFamily="2" charset="2"/>
              <a:buNone/>
            </a:pPr>
            <a:r>
              <a:rPr lang="en-US" altLang="en-US" sz="2400" dirty="0" smtClean="0">
                <a:solidFill>
                  <a:srgbClr val="0070C0"/>
                </a:solidFill>
              </a:rPr>
              <a:t>7. There is widespread agreement among the firm's members on what shouldn't go wrong.</a:t>
            </a:r>
          </a:p>
          <a:p>
            <a:pPr eaLnBrk="1" hangingPunct="1">
              <a:lnSpc>
                <a:spcPct val="80000"/>
              </a:lnSpc>
              <a:buFont typeface="Wingdings" panose="05000000000000000000" pitchFamily="2" charset="2"/>
              <a:buNone/>
            </a:pPr>
            <a:r>
              <a:rPr lang="en-US" altLang="en-US" sz="2400" dirty="0" smtClean="0">
                <a:solidFill>
                  <a:srgbClr val="0070C0"/>
                </a:solidFill>
              </a:rPr>
              <a:t>8. There is widespread agreement among the firm's members on what could go wrong.</a:t>
            </a:r>
          </a:p>
        </p:txBody>
      </p:sp>
    </p:spTree>
    <p:extLst>
      <p:ext uri="{BB962C8B-B14F-4D97-AF65-F5344CB8AC3E}">
        <p14:creationId xmlns:p14="http://schemas.microsoft.com/office/powerpoint/2010/main" val="354674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2933" y="304800"/>
            <a:ext cx="8941067" cy="6027331"/>
          </a:xfrm>
          <a:prstGeom prst="rect">
            <a:avLst/>
          </a:prstGeom>
        </p:spPr>
      </p:pic>
    </p:spTree>
    <p:extLst>
      <p:ext uri="{BB962C8B-B14F-4D97-AF65-F5344CB8AC3E}">
        <p14:creationId xmlns:p14="http://schemas.microsoft.com/office/powerpoint/2010/main" val="308339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63"/>
            <a:ext cx="9067800" cy="1311275"/>
          </a:xfrm>
        </p:spPr>
        <p:txBody>
          <a:bodyPr/>
          <a:lstStyle/>
          <a:p>
            <a:r>
              <a:rPr lang="en-CA" dirty="0" smtClean="0">
                <a:solidFill>
                  <a:schemeClr val="bg1"/>
                </a:solidFill>
              </a:rPr>
              <a:t>2. All talk and no feelings … </a:t>
            </a:r>
            <a:br>
              <a:rPr lang="en-CA" dirty="0" smtClean="0">
                <a:solidFill>
                  <a:schemeClr val="bg1"/>
                </a:solidFill>
              </a:rPr>
            </a:br>
            <a:r>
              <a:rPr lang="en-CA" dirty="0" smtClean="0">
                <a:solidFill>
                  <a:schemeClr val="bg1"/>
                </a:solidFill>
              </a:rPr>
              <a:t>Perceiving emotions (others)</a:t>
            </a:r>
            <a:endParaRPr lang="en-CA" dirty="0">
              <a:solidFill>
                <a:schemeClr val="bg1"/>
              </a:solidFill>
            </a:endParaRPr>
          </a:p>
        </p:txBody>
      </p:sp>
      <p:pic>
        <p:nvPicPr>
          <p:cNvPr id="10244" name="Picture 4" descr="http://l.yimg.com/g/images/spaceball.gif"/>
          <p:cNvPicPr>
            <a:picLocks noGrp="1" noChangeAspect="1" noChangeArrowheads="1"/>
          </p:cNvPicPr>
          <p:nvPr>
            <p:ph idx="1"/>
          </p:nvPr>
        </p:nvPicPr>
        <p:blipFill>
          <a:blip r:embed="rId2"/>
          <a:stretch>
            <a:fillRect/>
          </a:stretch>
        </p:blipFill>
        <p:spPr bwMode="auto">
          <a:xfrm>
            <a:off x="4338637" y="3961606"/>
            <a:ext cx="9525" cy="9525"/>
          </a:xfrm>
          <a:prstGeom prst="rect">
            <a:avLst/>
          </a:prstGeom>
          <a:noFill/>
        </p:spPr>
      </p:pic>
      <p:pic>
        <p:nvPicPr>
          <p:cNvPr id="10" name="Picture 9" descr="116106613_7467ee53a3.jpg"/>
          <p:cNvPicPr>
            <a:picLocks noChangeAspect="1"/>
          </p:cNvPicPr>
          <p:nvPr/>
        </p:nvPicPr>
        <p:blipFill>
          <a:blip r:embed="rId3" cstate="print"/>
          <a:stretch>
            <a:fillRect/>
          </a:stretch>
        </p:blipFill>
        <p:spPr>
          <a:xfrm>
            <a:off x="1954381" y="1493838"/>
            <a:ext cx="6580019" cy="4934394"/>
          </a:xfrm>
          <a:prstGeom prst="rect">
            <a:avLst/>
          </a:prstGeom>
        </p:spPr>
      </p:pic>
      <p:sp>
        <p:nvSpPr>
          <p:cNvPr id="11" name="Right Arrow 10"/>
          <p:cNvSpPr/>
          <p:nvPr/>
        </p:nvSpPr>
        <p:spPr bwMode="auto">
          <a:xfrm>
            <a:off x="1954381" y="2906223"/>
            <a:ext cx="6808619"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12" name="Right Arrow 11"/>
          <p:cNvSpPr/>
          <p:nvPr/>
        </p:nvSpPr>
        <p:spPr bwMode="auto">
          <a:xfrm>
            <a:off x="1954381" y="3980730"/>
            <a:ext cx="6808619"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13" name="Right Arrow 12"/>
          <p:cNvSpPr/>
          <p:nvPr/>
        </p:nvSpPr>
        <p:spPr bwMode="auto">
          <a:xfrm>
            <a:off x="1954381" y="5083960"/>
            <a:ext cx="6808619"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14" name="Right Arrow 13"/>
          <p:cNvSpPr/>
          <p:nvPr/>
        </p:nvSpPr>
        <p:spPr bwMode="auto">
          <a:xfrm>
            <a:off x="1954381" y="6071331"/>
            <a:ext cx="6808619"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charset="0"/>
            </a:endParaRPr>
          </a:p>
        </p:txBody>
      </p:sp>
      <p:sp>
        <p:nvSpPr>
          <p:cNvPr id="15" name="TextBox 14"/>
          <p:cNvSpPr txBox="1"/>
          <p:nvPr/>
        </p:nvSpPr>
        <p:spPr>
          <a:xfrm>
            <a:off x="0" y="3069550"/>
            <a:ext cx="1954381" cy="923330"/>
          </a:xfrm>
          <a:prstGeom prst="rect">
            <a:avLst/>
          </a:prstGeom>
          <a:solidFill>
            <a:schemeClr val="bg2">
              <a:lumMod val="20000"/>
              <a:lumOff val="80000"/>
            </a:schemeClr>
          </a:solidFill>
        </p:spPr>
        <p:txBody>
          <a:bodyPr wrap="none" rtlCol="0">
            <a:spAutoFit/>
          </a:bodyPr>
          <a:lstStyle/>
          <a:p>
            <a:r>
              <a:rPr lang="en-CA" b="1" dirty="0" smtClean="0">
                <a:solidFill>
                  <a:schemeClr val="bg1"/>
                </a:solidFill>
              </a:rPr>
              <a:t>Determine what</a:t>
            </a:r>
          </a:p>
          <a:p>
            <a:r>
              <a:rPr lang="en-CA" b="1" dirty="0" smtClean="0">
                <a:solidFill>
                  <a:schemeClr val="bg1"/>
                </a:solidFill>
              </a:rPr>
              <a:t>Emotions are</a:t>
            </a:r>
          </a:p>
          <a:p>
            <a:r>
              <a:rPr lang="en-CA" b="1" dirty="0" smtClean="0">
                <a:solidFill>
                  <a:schemeClr val="bg1"/>
                </a:solidFill>
              </a:rPr>
              <a:t>Being displayed</a:t>
            </a:r>
            <a:endParaRPr lang="en-CA" b="1"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bg1"/>
                </a:solidFill>
              </a:rPr>
              <a:t>2. All talk and with feelings</a:t>
            </a:r>
            <a:endParaRPr lang="en-CA" dirty="0">
              <a:solidFill>
                <a:schemeClr val="bg1"/>
              </a:solidFill>
            </a:endParaRPr>
          </a:p>
        </p:txBody>
      </p:sp>
      <p:pic>
        <p:nvPicPr>
          <p:cNvPr id="10244" name="Picture 4" descr="http://l.yimg.com/g/images/spaceball.gif"/>
          <p:cNvPicPr>
            <a:picLocks noGrp="1" noChangeAspect="1" noChangeArrowheads="1"/>
          </p:cNvPicPr>
          <p:nvPr>
            <p:ph idx="1"/>
          </p:nvPr>
        </p:nvPicPr>
        <p:blipFill>
          <a:blip r:embed="rId2"/>
          <a:stretch>
            <a:fillRect/>
          </a:stretch>
        </p:blipFill>
        <p:spPr bwMode="auto">
          <a:xfrm>
            <a:off x="4338637" y="3961606"/>
            <a:ext cx="9525" cy="9525"/>
          </a:xfrm>
          <a:prstGeom prst="rect">
            <a:avLst/>
          </a:prstGeom>
          <a:noFill/>
        </p:spPr>
      </p:pic>
      <p:pic>
        <p:nvPicPr>
          <p:cNvPr id="10" name="Picture 9" descr="116106613_7467ee53a3.jpg"/>
          <p:cNvPicPr>
            <a:picLocks noChangeAspect="1"/>
          </p:cNvPicPr>
          <p:nvPr/>
        </p:nvPicPr>
        <p:blipFill>
          <a:blip r:embed="rId3" cstate="print"/>
          <a:stretch>
            <a:fillRect/>
          </a:stretch>
        </p:blipFill>
        <p:spPr>
          <a:xfrm>
            <a:off x="1595437" y="1185862"/>
            <a:ext cx="5791200" cy="51816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077200" cy="1311275"/>
          </a:xfrm>
        </p:spPr>
        <p:txBody>
          <a:bodyPr/>
          <a:lstStyle/>
          <a:p>
            <a:r>
              <a:rPr lang="en-CA" b="1" dirty="0" smtClean="0">
                <a:solidFill>
                  <a:srgbClr val="FFFF00"/>
                </a:solidFill>
              </a:rPr>
              <a:t>2. Understanding Emotion</a:t>
            </a:r>
            <a:endParaRPr lang="en-CA" b="1" dirty="0">
              <a:solidFill>
                <a:srgbClr val="FFFF00"/>
              </a:solidFill>
            </a:endParaRPr>
          </a:p>
        </p:txBody>
      </p:sp>
      <p:sp>
        <p:nvSpPr>
          <p:cNvPr id="3" name="Content Placeholder 2"/>
          <p:cNvSpPr>
            <a:spLocks noGrp="1"/>
          </p:cNvSpPr>
          <p:nvPr>
            <p:ph idx="1"/>
          </p:nvPr>
        </p:nvSpPr>
        <p:spPr>
          <a:xfrm>
            <a:off x="37070" y="1066800"/>
            <a:ext cx="9144000" cy="4495800"/>
          </a:xfrm>
        </p:spPr>
        <p:txBody>
          <a:bodyPr>
            <a:normAutofit/>
          </a:bodyPr>
          <a:lstStyle/>
          <a:p>
            <a:r>
              <a:rPr lang="en-US" sz="3600" b="1" i="1" dirty="0" smtClean="0"/>
              <a:t>Sensing others’ feelings and perspective, and taking an active interest in their concerns.</a:t>
            </a:r>
          </a:p>
          <a:p>
            <a:r>
              <a:rPr lang="en-US" sz="3600" dirty="0"/>
              <a:t>A</a:t>
            </a:r>
            <a:r>
              <a:rPr lang="en-US" sz="3600" dirty="0" smtClean="0"/>
              <a:t>ttentive to emotional cues and listen well.</a:t>
            </a:r>
          </a:p>
          <a:p>
            <a:r>
              <a:rPr lang="en-US" sz="3600" b="1" i="1" dirty="0" smtClean="0"/>
              <a:t>What are the emotional clues we / you attend to? </a:t>
            </a:r>
          </a:p>
          <a:p>
            <a:endParaRPr lang="en-CA" sz="3600" dirty="0"/>
          </a:p>
        </p:txBody>
      </p:sp>
      <p:pic>
        <p:nvPicPr>
          <p:cNvPr id="4" name="Picture 3"/>
          <p:cNvPicPr>
            <a:picLocks noChangeAspect="1"/>
          </p:cNvPicPr>
          <p:nvPr/>
        </p:nvPicPr>
        <p:blipFill>
          <a:blip r:embed="rId2"/>
          <a:stretch>
            <a:fillRect/>
          </a:stretch>
        </p:blipFill>
        <p:spPr>
          <a:xfrm>
            <a:off x="3276600" y="4202466"/>
            <a:ext cx="5486400" cy="272026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rgbClr val="FFFF00"/>
                </a:solidFill>
              </a:rPr>
              <a:t>2. Emotional Clues</a:t>
            </a:r>
            <a:endParaRPr lang="en-CA" b="1" dirty="0">
              <a:solidFill>
                <a:srgbClr val="FFFF00"/>
              </a:solidFill>
            </a:endParaRPr>
          </a:p>
        </p:txBody>
      </p:sp>
      <p:sp>
        <p:nvSpPr>
          <p:cNvPr id="3" name="Content Placeholder 2"/>
          <p:cNvSpPr>
            <a:spLocks noGrp="1"/>
          </p:cNvSpPr>
          <p:nvPr>
            <p:ph idx="1"/>
          </p:nvPr>
        </p:nvSpPr>
        <p:spPr>
          <a:xfrm>
            <a:off x="457200" y="2286000"/>
            <a:ext cx="7772400" cy="3649133"/>
          </a:xfrm>
        </p:spPr>
        <p:txBody>
          <a:bodyPr>
            <a:noAutofit/>
          </a:bodyPr>
          <a:lstStyle/>
          <a:p>
            <a:r>
              <a:rPr lang="en-CA" sz="3200" dirty="0" smtClean="0"/>
              <a:t>Eyes, mouth, speed, voice, tone, posture</a:t>
            </a:r>
          </a:p>
          <a:p>
            <a:r>
              <a:rPr lang="en-CA" sz="3200" dirty="0" smtClean="0"/>
              <a:t>Culture  :)  :(  (^_^) (;_;)</a:t>
            </a:r>
          </a:p>
          <a:p>
            <a:endParaRPr lang="en-CA" sz="3200" dirty="0"/>
          </a:p>
          <a:p>
            <a:pPr>
              <a:buNone/>
            </a:pPr>
            <a:r>
              <a:rPr lang="en-US" sz="3200" dirty="0" smtClean="0"/>
              <a:t>Commercial: Looking for a mate who in everyday conversation can pick up even your most subtle </a:t>
            </a:r>
            <a:r>
              <a:rPr lang="en-US" sz="3200" i="1" dirty="0" smtClean="0"/>
              <a:t>emotional</a:t>
            </a:r>
            <a:r>
              <a:rPr lang="en-US" sz="3200" dirty="0" smtClean="0"/>
              <a:t> </a:t>
            </a:r>
            <a:r>
              <a:rPr lang="en-US" sz="3200" i="1" dirty="0" smtClean="0"/>
              <a:t>cues</a:t>
            </a:r>
            <a:r>
              <a:rPr lang="en-US" sz="3200" dirty="0" smtClean="0"/>
              <a:t>? </a:t>
            </a:r>
          </a:p>
          <a:p>
            <a:pPr>
              <a:buNone/>
            </a:pPr>
            <a:r>
              <a:rPr lang="en-US" sz="3200" dirty="0"/>
              <a:t>	</a:t>
            </a:r>
            <a:r>
              <a:rPr lang="en-US" sz="3200" dirty="0" smtClean="0"/>
              <a:t>		A. Find a musician.</a:t>
            </a:r>
            <a:endParaRPr lang="en-CA" sz="3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2. Time for some Emotional Exercises</a:t>
            </a:r>
            <a:endParaRPr lang="en-US" b="1" dirty="0">
              <a:solidFill>
                <a:srgbClr val="FFFF00"/>
              </a:solidFill>
            </a:endParaRPr>
          </a:p>
        </p:txBody>
      </p:sp>
      <p:sp>
        <p:nvSpPr>
          <p:cNvPr id="3" name="Content Placeholder 2"/>
          <p:cNvSpPr>
            <a:spLocks noGrp="1"/>
          </p:cNvSpPr>
          <p:nvPr>
            <p:ph idx="1"/>
          </p:nvPr>
        </p:nvSpPr>
        <p:spPr>
          <a:xfrm>
            <a:off x="457200" y="2133600"/>
            <a:ext cx="8382000" cy="4495800"/>
          </a:xfrm>
        </p:spPr>
        <p:txBody>
          <a:bodyPr>
            <a:normAutofit/>
          </a:bodyPr>
          <a:lstStyle/>
          <a:p>
            <a:r>
              <a:rPr lang="en-US" sz="4000" dirty="0" smtClean="0"/>
              <a:t>Small group discussion</a:t>
            </a:r>
          </a:p>
          <a:p>
            <a:pPr marL="0" indent="0">
              <a:buNone/>
            </a:pPr>
            <a:r>
              <a:rPr lang="en-US" sz="4000" dirty="0" smtClean="0"/>
              <a:t>Should Management receive bonuses based upon short-term company performance?</a:t>
            </a:r>
          </a:p>
          <a:p>
            <a:pPr marL="0" indent="0">
              <a:buNone/>
            </a:pPr>
            <a:endParaRPr lang="en-US" sz="2400" dirty="0" smtClean="0"/>
          </a:p>
          <a:p>
            <a:r>
              <a:rPr lang="en-US" sz="2400" dirty="0" smtClean="0"/>
              <a:t>Individually, stop by and pick up a note from me prior to starting your exercise.  </a:t>
            </a:r>
            <a:endParaRPr lang="en-US" sz="2400" dirty="0"/>
          </a:p>
          <a:p>
            <a:endParaRPr lang="en-US" sz="2400" dirty="0" smtClean="0"/>
          </a:p>
        </p:txBody>
      </p:sp>
    </p:spTree>
    <p:extLst>
      <p:ext uri="{BB962C8B-B14F-4D97-AF65-F5344CB8AC3E}">
        <p14:creationId xmlns:p14="http://schemas.microsoft.com/office/powerpoint/2010/main" val="42159401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Debrief</a:t>
            </a:r>
            <a:endParaRPr lang="en-US" dirty="0"/>
          </a:p>
        </p:txBody>
      </p:sp>
      <p:sp>
        <p:nvSpPr>
          <p:cNvPr id="3" name="Content Placeholder 2"/>
          <p:cNvSpPr>
            <a:spLocks noGrp="1"/>
          </p:cNvSpPr>
          <p:nvPr>
            <p:ph idx="1"/>
          </p:nvPr>
        </p:nvSpPr>
        <p:spPr>
          <a:xfrm>
            <a:off x="422189" y="774816"/>
            <a:ext cx="7772400" cy="3649133"/>
          </a:xfrm>
        </p:spPr>
        <p:txBody>
          <a:bodyPr/>
          <a:lstStyle/>
          <a:p>
            <a:r>
              <a:rPr lang="en-US" sz="2800" dirty="0"/>
              <a:t>Did we recognize </a:t>
            </a:r>
            <a:r>
              <a:rPr lang="en-US" sz="2800" dirty="0" smtClean="0"/>
              <a:t>the emotions </a:t>
            </a:r>
            <a:r>
              <a:rPr lang="en-US" sz="2800" dirty="0"/>
              <a:t>in others? </a:t>
            </a:r>
            <a:endParaRPr lang="en-US" sz="2800" dirty="0" smtClean="0"/>
          </a:p>
          <a:p>
            <a:r>
              <a:rPr lang="en-US" sz="2800" dirty="0" smtClean="0"/>
              <a:t>And the academy award goes to …</a:t>
            </a:r>
            <a:endParaRPr lang="en-US" sz="2800" dirty="0"/>
          </a:p>
          <a:p>
            <a:endParaRPr lang="en-US" dirty="0"/>
          </a:p>
        </p:txBody>
      </p:sp>
      <p:pic>
        <p:nvPicPr>
          <p:cNvPr id="4" name="Picture 3"/>
          <p:cNvPicPr>
            <a:picLocks noChangeAspect="1"/>
          </p:cNvPicPr>
          <p:nvPr/>
        </p:nvPicPr>
        <p:blipFill>
          <a:blip r:embed="rId2"/>
          <a:stretch>
            <a:fillRect/>
          </a:stretch>
        </p:blipFill>
        <p:spPr>
          <a:xfrm>
            <a:off x="2057400" y="3200400"/>
            <a:ext cx="5248292" cy="3492500"/>
          </a:xfrm>
          <a:prstGeom prst="rect">
            <a:avLst/>
          </a:prstGeom>
        </p:spPr>
      </p:pic>
    </p:spTree>
    <p:extLst>
      <p:ext uri="{BB962C8B-B14F-4D97-AF65-F5344CB8AC3E}">
        <p14:creationId xmlns:p14="http://schemas.microsoft.com/office/powerpoint/2010/main" val="27421518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4807"/>
            <a:ext cx="7772400" cy="1456267"/>
          </a:xfrm>
        </p:spPr>
        <p:txBody>
          <a:bodyPr/>
          <a:lstStyle/>
          <a:p>
            <a:r>
              <a:rPr lang="en-US" dirty="0" smtClean="0">
                <a:hlinkClick r:id="rId2"/>
              </a:rPr>
              <a:t>Body Language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52400" y="1536192"/>
            <a:ext cx="8686800" cy="4987379"/>
          </a:xfrm>
          <a:prstGeom prst="rect">
            <a:avLst/>
          </a:prstGeom>
        </p:spPr>
      </p:pic>
    </p:spTree>
    <p:extLst>
      <p:ext uri="{BB962C8B-B14F-4D97-AF65-F5344CB8AC3E}">
        <p14:creationId xmlns:p14="http://schemas.microsoft.com/office/powerpoint/2010/main" val="11678372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2563"/>
            <a:ext cx="8991600" cy="1311275"/>
          </a:xfrm>
        </p:spPr>
        <p:txBody>
          <a:bodyPr/>
          <a:lstStyle/>
          <a:p>
            <a:pPr marL="0" indent="0"/>
            <a:r>
              <a:rPr lang="en-US" sz="3600" dirty="0"/>
              <a:t>2</a:t>
            </a:r>
            <a:r>
              <a:rPr lang="en-US" sz="3600" dirty="0" smtClean="0"/>
              <a:t>. Exercises </a:t>
            </a:r>
            <a:r>
              <a:rPr lang="en-US" sz="3600" dirty="0"/>
              <a:t>for Social Awareness</a:t>
            </a:r>
          </a:p>
        </p:txBody>
      </p:sp>
      <p:sp>
        <p:nvSpPr>
          <p:cNvPr id="3" name="Content Placeholder 2"/>
          <p:cNvSpPr>
            <a:spLocks noGrp="1"/>
          </p:cNvSpPr>
          <p:nvPr>
            <p:ph idx="1"/>
          </p:nvPr>
        </p:nvSpPr>
        <p:spPr>
          <a:xfrm>
            <a:off x="304800" y="1981200"/>
            <a:ext cx="8686800" cy="4495800"/>
          </a:xfrm>
        </p:spPr>
        <p:txBody>
          <a:bodyPr>
            <a:noAutofit/>
          </a:bodyPr>
          <a:lstStyle/>
          <a:p>
            <a:r>
              <a:rPr lang="en-US" sz="3600" dirty="0" smtClean="0"/>
              <a:t>Live </a:t>
            </a:r>
            <a:r>
              <a:rPr lang="en-US" sz="3600" dirty="0"/>
              <a:t>in the Moment: </a:t>
            </a:r>
            <a:r>
              <a:rPr lang="en-US" sz="3600" dirty="0" smtClean="0"/>
              <a:t>In </a:t>
            </a:r>
            <a:r>
              <a:rPr lang="en-US" sz="3600" dirty="0"/>
              <a:t>whatever situation, just be present, don't think about the past or the future, fully experience what is happening now.</a:t>
            </a:r>
          </a:p>
          <a:p>
            <a:r>
              <a:rPr lang="en-US" sz="3600" dirty="0"/>
              <a:t>Tour around for </a:t>
            </a:r>
            <a:r>
              <a:rPr lang="en-US" sz="3600" dirty="0" smtClean="0"/>
              <a:t>10 </a:t>
            </a:r>
            <a:r>
              <a:rPr lang="en-US" sz="3600" dirty="0"/>
              <a:t>minutes: observe the </a:t>
            </a:r>
            <a:r>
              <a:rPr lang="en-US" sz="3600" dirty="0" err="1"/>
              <a:t>behaviour</a:t>
            </a:r>
            <a:r>
              <a:rPr lang="en-US" sz="3600" dirty="0"/>
              <a:t> around you</a:t>
            </a:r>
          </a:p>
          <a:p>
            <a:endParaRPr lang="en-US" sz="3600" dirty="0"/>
          </a:p>
        </p:txBody>
      </p:sp>
    </p:spTree>
    <p:extLst>
      <p:ext uri="{BB962C8B-B14F-4D97-AF65-F5344CB8AC3E}">
        <p14:creationId xmlns:p14="http://schemas.microsoft.com/office/powerpoint/2010/main" val="12779878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3. Manage Your Emotions</a:t>
            </a:r>
            <a:endParaRPr lang="en-US" b="1" dirty="0">
              <a:solidFill>
                <a:srgbClr val="FFFF00"/>
              </a:solidFill>
            </a:endParaRPr>
          </a:p>
        </p:txBody>
      </p:sp>
      <p:sp>
        <p:nvSpPr>
          <p:cNvPr id="3" name="Content Placeholder 2"/>
          <p:cNvSpPr>
            <a:spLocks noGrp="1"/>
          </p:cNvSpPr>
          <p:nvPr>
            <p:ph idx="1"/>
          </p:nvPr>
        </p:nvSpPr>
        <p:spPr>
          <a:xfrm>
            <a:off x="5867400" y="1260190"/>
            <a:ext cx="3581400" cy="4953000"/>
          </a:xfrm>
        </p:spPr>
        <p:txBody>
          <a:bodyPr>
            <a:normAutofit/>
          </a:bodyPr>
          <a:lstStyle/>
          <a:p>
            <a:r>
              <a:rPr lang="en-US" sz="2800" dirty="0" smtClean="0"/>
              <a:t>Sticky Hot</a:t>
            </a:r>
          </a:p>
          <a:p>
            <a:r>
              <a:rPr lang="en-US" sz="2800" dirty="0" smtClean="0"/>
              <a:t>Get on, More squeeze in </a:t>
            </a:r>
          </a:p>
          <a:p>
            <a:r>
              <a:rPr lang="en-US" sz="2800" dirty="0" smtClean="0"/>
              <a:t>Poke in the back</a:t>
            </a:r>
          </a:p>
          <a:p>
            <a:r>
              <a:rPr lang="en-US" sz="2800" dirty="0" smtClean="0"/>
              <a:t>Twice</a:t>
            </a:r>
          </a:p>
          <a:p>
            <a:r>
              <a:rPr lang="en-US" sz="2800" dirty="0" smtClean="0"/>
              <a:t>Thrice</a:t>
            </a:r>
          </a:p>
          <a:p>
            <a:r>
              <a:rPr lang="en-US" sz="2800" dirty="0" smtClean="0"/>
              <a:t>Anger builds</a:t>
            </a:r>
          </a:p>
          <a:p>
            <a:r>
              <a:rPr lang="en-US" sz="2800" dirty="0" smtClean="0"/>
              <a:t>Turn to face</a:t>
            </a:r>
            <a:endParaRPr lang="en-US" sz="2800" dirty="0"/>
          </a:p>
        </p:txBody>
      </p:sp>
      <p:pic>
        <p:nvPicPr>
          <p:cNvPr id="4" name="Picture 3"/>
          <p:cNvPicPr>
            <a:picLocks noChangeAspect="1"/>
          </p:cNvPicPr>
          <p:nvPr/>
        </p:nvPicPr>
        <p:blipFill>
          <a:blip r:embed="rId2"/>
          <a:stretch>
            <a:fillRect/>
          </a:stretch>
        </p:blipFill>
        <p:spPr>
          <a:xfrm>
            <a:off x="76200" y="2057400"/>
            <a:ext cx="5410200" cy="3358580"/>
          </a:xfrm>
          <a:prstGeom prst="rect">
            <a:avLst/>
          </a:prstGeom>
        </p:spPr>
      </p:pic>
    </p:spTree>
    <p:extLst>
      <p:ext uri="{BB962C8B-B14F-4D97-AF65-F5344CB8AC3E}">
        <p14:creationId xmlns:p14="http://schemas.microsoft.com/office/powerpoint/2010/main" val="294957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2000"/>
                                        <p:tgtEl>
                                          <p:spTgt spid="3">
                                            <p:txEl>
                                              <p:pRg st="5" end="5"/>
                                            </p:txEl>
                                          </p:spTgt>
                                        </p:tgtEl>
                                      </p:cBhvr>
                                    </p:animEffect>
                                    <p:anim calcmode="lin" valueType="num">
                                      <p:cBhvr>
                                        <p:cTn id="41"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2"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HROs exhibit "mindfulness."</a:t>
            </a:r>
          </a:p>
        </p:txBody>
      </p:sp>
      <p:sp>
        <p:nvSpPr>
          <p:cNvPr id="40963" name="Rectangle 3"/>
          <p:cNvSpPr>
            <a:spLocks noGrp="1" noChangeArrowheads="1"/>
          </p:cNvSpPr>
          <p:nvPr>
            <p:ph idx="1"/>
          </p:nvPr>
        </p:nvSpPr>
        <p:spPr>
          <a:xfrm>
            <a:off x="609600" y="1600200"/>
            <a:ext cx="8001000" cy="4419600"/>
          </a:xfrm>
        </p:spPr>
        <p:txBody>
          <a:bodyPr>
            <a:normAutofit/>
          </a:bodyPr>
          <a:lstStyle/>
          <a:p>
            <a:pPr eaLnBrk="1" hangingPunct="1">
              <a:defRPr/>
            </a:pPr>
            <a:r>
              <a:rPr lang="en-US" altLang="en-US" sz="2800" dirty="0">
                <a:solidFill>
                  <a:srgbClr val="FFFF00"/>
                </a:solidFill>
              </a:rPr>
              <a:t>Mindfulness indicates a combination of high alertness, flexibility, and adaptability. </a:t>
            </a:r>
          </a:p>
          <a:p>
            <a:pPr eaLnBrk="1" hangingPunct="1">
              <a:defRPr/>
            </a:pPr>
            <a:r>
              <a:rPr lang="en-US" altLang="en-US" sz="2800" dirty="0" smtClean="0">
                <a:solidFill>
                  <a:srgbClr val="FFFF00"/>
                </a:solidFill>
              </a:rPr>
              <a:t>A </a:t>
            </a:r>
            <a:r>
              <a:rPr lang="en-US" altLang="en-US" sz="2800" dirty="0">
                <a:solidFill>
                  <a:srgbClr val="FFFF00"/>
                </a:solidFill>
              </a:rPr>
              <a:t>total score higher than 16 indicates </a:t>
            </a:r>
            <a:r>
              <a:rPr lang="en-US" altLang="en-US" sz="2800" dirty="0"/>
              <a:t>an exemplarily mindful infrastructure in your </a:t>
            </a:r>
            <a:r>
              <a:rPr lang="en-US" altLang="en-US" sz="2800" dirty="0" smtClean="0"/>
              <a:t>organization (that’s great – listen up and share your best practices). </a:t>
            </a:r>
            <a:endParaRPr lang="en-US" altLang="en-US" sz="2800" dirty="0"/>
          </a:p>
          <a:p>
            <a:pPr eaLnBrk="1" hangingPunct="1">
              <a:defRPr/>
            </a:pPr>
            <a:r>
              <a:rPr lang="en-US" altLang="en-US" sz="2800" dirty="0"/>
              <a:t>A score lower than 10 suggests a need for immediate </a:t>
            </a:r>
            <a:r>
              <a:rPr lang="en-US" altLang="en-US" sz="2800" dirty="0" smtClean="0"/>
              <a:t>improvement (time to really pay attention).</a:t>
            </a:r>
            <a:endParaRPr lang="en-US" altLang="en-US" sz="2800" dirty="0"/>
          </a:p>
        </p:txBody>
      </p:sp>
    </p:spTree>
    <p:extLst>
      <p:ext uri="{BB962C8B-B14F-4D97-AF65-F5344CB8AC3E}">
        <p14:creationId xmlns:p14="http://schemas.microsoft.com/office/powerpoint/2010/main" val="1531626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456267"/>
          </a:xfrm>
        </p:spPr>
        <p:txBody>
          <a:bodyPr/>
          <a:lstStyle/>
          <a:p>
            <a:r>
              <a:rPr lang="en-CA" b="1" dirty="0" smtClean="0">
                <a:solidFill>
                  <a:srgbClr val="FFFF00"/>
                </a:solidFill>
              </a:rPr>
              <a:t>3. Manage your emotions</a:t>
            </a:r>
            <a:endParaRPr lang="en-CA" b="1" dirty="0">
              <a:solidFill>
                <a:srgbClr val="FFFF00"/>
              </a:solidFill>
            </a:endParaRPr>
          </a:p>
        </p:txBody>
      </p:sp>
      <p:sp>
        <p:nvSpPr>
          <p:cNvPr id="3" name="Content Placeholder 2"/>
          <p:cNvSpPr>
            <a:spLocks noGrp="1"/>
          </p:cNvSpPr>
          <p:nvPr>
            <p:ph idx="1"/>
          </p:nvPr>
        </p:nvSpPr>
        <p:spPr>
          <a:xfrm>
            <a:off x="304800" y="1524000"/>
            <a:ext cx="8686800" cy="4495800"/>
          </a:xfrm>
        </p:spPr>
        <p:txBody>
          <a:bodyPr>
            <a:normAutofit lnSpcReduction="10000"/>
          </a:bodyPr>
          <a:lstStyle/>
          <a:p>
            <a:r>
              <a:rPr lang="en-US" sz="2800" dirty="0" smtClean="0"/>
              <a:t>Become emotionally literate. Label your feelings, rather than labeling people or situations.  </a:t>
            </a:r>
          </a:p>
          <a:p>
            <a:pPr marL="0" indent="0">
              <a:buNone/>
            </a:pPr>
            <a:r>
              <a:rPr lang="en-US" sz="2800" dirty="0" smtClean="0">
                <a:solidFill>
                  <a:srgbClr val="00B0F0"/>
                </a:solidFill>
              </a:rPr>
              <a:t>“I feel impatient” vs “This is ridiculous.”</a:t>
            </a:r>
          </a:p>
          <a:p>
            <a:r>
              <a:rPr lang="en-US" sz="2800" dirty="0" smtClean="0"/>
              <a:t>Use your feelings to help make decisions. </a:t>
            </a:r>
          </a:p>
          <a:p>
            <a:pPr marL="0" indent="0">
              <a:buNone/>
            </a:pPr>
            <a:r>
              <a:rPr lang="en-US" sz="2800" dirty="0" smtClean="0">
                <a:solidFill>
                  <a:srgbClr val="00B0F0"/>
                </a:solidFill>
              </a:rPr>
              <a:t>“How will I feel if I do this?”  “How will I feel if I don’t?”</a:t>
            </a:r>
          </a:p>
          <a:p>
            <a:r>
              <a:rPr lang="en-US" sz="2800" dirty="0" smtClean="0"/>
              <a:t>Examine how you react to stressful situations.  Take more responsibility for your feelings.</a:t>
            </a:r>
            <a:r>
              <a:rPr lang="en-CA" sz="2800" dirty="0" smtClean="0"/>
              <a:t>  </a:t>
            </a:r>
          </a:p>
          <a:p>
            <a:pPr marL="0" indent="0">
              <a:buNone/>
            </a:pPr>
            <a:r>
              <a:rPr lang="en-CA" sz="2800" dirty="0" smtClean="0">
                <a:solidFill>
                  <a:srgbClr val="00B0F0"/>
                </a:solidFill>
              </a:rPr>
              <a:t>“I feel angry” vs “You are making me angry.”</a:t>
            </a:r>
          </a:p>
          <a:p>
            <a:r>
              <a:rPr lang="en-CA" sz="2800" dirty="0" smtClean="0"/>
              <a:t>Find a way to stay calm.</a:t>
            </a:r>
          </a:p>
          <a:p>
            <a:endParaRPr lang="en-US" sz="2800"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rgbClr val="FFFF00"/>
                </a:solidFill>
              </a:rPr>
              <a:t>3. EQ: Self-control</a:t>
            </a:r>
            <a:endParaRPr lang="en-CA" b="1" dirty="0">
              <a:solidFill>
                <a:srgbClr val="FFFF00"/>
              </a:solidFill>
            </a:endParaRPr>
          </a:p>
        </p:txBody>
      </p:sp>
      <p:sp>
        <p:nvSpPr>
          <p:cNvPr id="3" name="Content Placeholder 2"/>
          <p:cNvSpPr>
            <a:spLocks noGrp="1"/>
          </p:cNvSpPr>
          <p:nvPr>
            <p:ph idx="1"/>
          </p:nvPr>
        </p:nvSpPr>
        <p:spPr>
          <a:xfrm>
            <a:off x="457200" y="1524000"/>
            <a:ext cx="8458200" cy="4495800"/>
          </a:xfrm>
        </p:spPr>
        <p:txBody>
          <a:bodyPr>
            <a:normAutofit/>
          </a:bodyPr>
          <a:lstStyle/>
          <a:p>
            <a:r>
              <a:rPr lang="en-US" sz="3600" dirty="0" smtClean="0"/>
              <a:t>Be Aware</a:t>
            </a:r>
            <a:endParaRPr lang="en-US" sz="3600" dirty="0"/>
          </a:p>
          <a:p>
            <a:r>
              <a:rPr lang="en-US" sz="3600" dirty="0" smtClean="0"/>
              <a:t>Stay </a:t>
            </a:r>
            <a:r>
              <a:rPr lang="en-US" sz="3600" dirty="0"/>
              <a:t>composed, positive, and unflappable even in trying moments</a:t>
            </a:r>
          </a:p>
          <a:p>
            <a:r>
              <a:rPr lang="en-US" sz="3600" dirty="0" smtClean="0"/>
              <a:t>Helicopter effect – rise above</a:t>
            </a:r>
          </a:p>
          <a:p>
            <a:r>
              <a:rPr lang="en-US" sz="3600" dirty="0" smtClean="0"/>
              <a:t>Breathe</a:t>
            </a:r>
            <a:endParaRPr lang="en-CA" sz="36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Relaxation Exercise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09550" y="2345124"/>
            <a:ext cx="4286250" cy="2571750"/>
          </a:xfrm>
          <a:prstGeom prst="rect">
            <a:avLst/>
          </a:prstGeom>
        </p:spPr>
      </p:pic>
      <p:pic>
        <p:nvPicPr>
          <p:cNvPr id="5" name="Picture 4"/>
          <p:cNvPicPr>
            <a:picLocks noChangeAspect="1"/>
          </p:cNvPicPr>
          <p:nvPr/>
        </p:nvPicPr>
        <p:blipFill>
          <a:blip r:embed="rId4"/>
          <a:stretch>
            <a:fillRect/>
          </a:stretch>
        </p:blipFill>
        <p:spPr>
          <a:xfrm>
            <a:off x="4572000" y="2345124"/>
            <a:ext cx="4191000" cy="2571750"/>
          </a:xfrm>
          <a:prstGeom prst="rect">
            <a:avLst/>
          </a:prstGeom>
        </p:spPr>
      </p:pic>
    </p:spTree>
    <p:extLst>
      <p:ext uri="{BB962C8B-B14F-4D97-AF65-F5344CB8AC3E}">
        <p14:creationId xmlns:p14="http://schemas.microsoft.com/office/powerpoint/2010/main" val="37720123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3"/>
            <a:ext cx="8458200" cy="1311275"/>
          </a:xfrm>
        </p:spPr>
        <p:txBody>
          <a:bodyPr/>
          <a:lstStyle/>
          <a:p>
            <a:r>
              <a:rPr lang="en-CA" b="1" dirty="0" smtClean="0">
                <a:solidFill>
                  <a:srgbClr val="FFFF00"/>
                </a:solidFill>
              </a:rPr>
              <a:t>4. Relationship Management</a:t>
            </a:r>
            <a:endParaRPr lang="en-CA" b="1" dirty="0">
              <a:solidFill>
                <a:srgbClr val="FFFF00"/>
              </a:solidFill>
            </a:endParaRPr>
          </a:p>
        </p:txBody>
      </p:sp>
      <p:sp>
        <p:nvSpPr>
          <p:cNvPr id="3" name="Content Placeholder 2"/>
          <p:cNvSpPr>
            <a:spLocks noGrp="1"/>
          </p:cNvSpPr>
          <p:nvPr>
            <p:ph idx="1"/>
          </p:nvPr>
        </p:nvSpPr>
        <p:spPr/>
        <p:txBody>
          <a:bodyPr>
            <a:noAutofit/>
          </a:bodyPr>
          <a:lstStyle/>
          <a:p>
            <a:r>
              <a:rPr lang="en-CA" sz="2800" dirty="0" smtClean="0"/>
              <a:t>Impressions carry the day – be excited; message is secondary (emotion &gt; facts)</a:t>
            </a:r>
          </a:p>
          <a:p>
            <a:pPr lvl="1"/>
            <a:r>
              <a:rPr lang="en-CA" sz="2800" dirty="0" smtClean="0">
                <a:solidFill>
                  <a:srgbClr val="00B0F0"/>
                </a:solidFill>
              </a:rPr>
              <a:t>Consumers buy on emotion</a:t>
            </a:r>
          </a:p>
          <a:p>
            <a:r>
              <a:rPr lang="en-CA" sz="2800" dirty="0" smtClean="0"/>
              <a:t>What are our strongest emotions?</a:t>
            </a:r>
          </a:p>
          <a:p>
            <a:pPr lvl="1"/>
            <a:r>
              <a:rPr lang="en-CA" sz="2800" dirty="0" smtClean="0">
                <a:solidFill>
                  <a:srgbClr val="00B0F0"/>
                </a:solidFill>
              </a:rPr>
              <a:t>Hope, fear, joy, sadness</a:t>
            </a:r>
          </a:p>
          <a:p>
            <a:r>
              <a:rPr lang="en-CA" sz="2800" dirty="0" smtClean="0"/>
              <a:t>Task: Create an emotional argument to get your neighbour to do something.</a:t>
            </a:r>
          </a:p>
          <a:p>
            <a:endParaRPr lang="en-CA" sz="28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816" y="67733"/>
            <a:ext cx="7772400" cy="1456267"/>
          </a:xfrm>
        </p:spPr>
        <p:txBody>
          <a:bodyPr/>
          <a:lstStyle/>
          <a:p>
            <a:r>
              <a:rPr lang="en-CA" b="1" dirty="0" smtClean="0">
                <a:solidFill>
                  <a:srgbClr val="FFFF00"/>
                </a:solidFill>
              </a:rPr>
              <a:t>Emotional Words</a:t>
            </a:r>
            <a:endParaRPr lang="en-CA" b="1" dirty="0">
              <a:solidFill>
                <a:srgbClr val="FFFF00"/>
              </a:solidFill>
            </a:endParaRPr>
          </a:p>
        </p:txBody>
      </p:sp>
      <p:sp>
        <p:nvSpPr>
          <p:cNvPr id="3" name="Content Placeholder 2"/>
          <p:cNvSpPr>
            <a:spLocks noGrp="1"/>
          </p:cNvSpPr>
          <p:nvPr>
            <p:ph idx="1"/>
          </p:nvPr>
        </p:nvSpPr>
        <p:spPr>
          <a:xfrm>
            <a:off x="152400" y="1524000"/>
            <a:ext cx="8991600" cy="4495800"/>
          </a:xfrm>
        </p:spPr>
        <p:txBody>
          <a:bodyPr>
            <a:normAutofit/>
          </a:bodyPr>
          <a:lstStyle/>
          <a:p>
            <a:pPr>
              <a:buNone/>
            </a:pPr>
            <a:r>
              <a:rPr lang="en-CA" sz="2400" dirty="0" smtClean="0"/>
              <a:t>Alarmed, angry, apprehensive, awkward</a:t>
            </a:r>
          </a:p>
          <a:p>
            <a:pPr>
              <a:buNone/>
            </a:pPr>
            <a:r>
              <a:rPr lang="en-CA" sz="2400" dirty="0" smtClean="0"/>
              <a:t>Bitter, bored, cheerful, curious, cynical</a:t>
            </a:r>
          </a:p>
          <a:p>
            <a:pPr>
              <a:buNone/>
            </a:pPr>
            <a:r>
              <a:rPr lang="en-CA" sz="2400" dirty="0" smtClean="0"/>
              <a:t>Delighted, discouraged, eager, enraged, excited</a:t>
            </a:r>
          </a:p>
          <a:p>
            <a:pPr>
              <a:buNone/>
            </a:pPr>
            <a:r>
              <a:rPr lang="en-CA" sz="2400" dirty="0" smtClean="0"/>
              <a:t>Frustrated, fatigued, grouchy, happy, hopeful, </a:t>
            </a:r>
            <a:endParaRPr lang="en-CA" sz="2400" dirty="0"/>
          </a:p>
          <a:p>
            <a:pPr>
              <a:buNone/>
            </a:pPr>
            <a:r>
              <a:rPr lang="en-CA" sz="2400" dirty="0" smtClean="0"/>
              <a:t>Irked, intense, joyous, jealous, loving, lonely</a:t>
            </a:r>
          </a:p>
          <a:p>
            <a:pPr>
              <a:buNone/>
            </a:pPr>
            <a:r>
              <a:rPr lang="en-CA" sz="2400" dirty="0" smtClean="0"/>
              <a:t>Mad, miserable, numb, nice, overwhelmed</a:t>
            </a:r>
          </a:p>
          <a:p>
            <a:pPr>
              <a:buNone/>
            </a:pPr>
            <a:r>
              <a:rPr lang="en-CA" sz="2400" dirty="0" smtClean="0"/>
              <a:t>Pleased, proud, puzzled, queasy, rejected, sad</a:t>
            </a:r>
          </a:p>
          <a:p>
            <a:pPr>
              <a:buNone/>
            </a:pPr>
            <a:r>
              <a:rPr lang="en-CA" sz="2400" dirty="0" smtClean="0"/>
              <a:t>Safe, scared, shy, shocked, sorry, surprised</a:t>
            </a:r>
          </a:p>
          <a:p>
            <a:pPr>
              <a:buNone/>
            </a:pPr>
            <a:r>
              <a:rPr lang="en-CA" sz="2400" dirty="0" smtClean="0"/>
              <a:t>Troubled, upset, victorious, excited, yucky, zany </a:t>
            </a:r>
            <a:endParaRPr lang="en-CA" sz="2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b="1" dirty="0">
                <a:solidFill>
                  <a:srgbClr val="FFFF00"/>
                </a:solidFill>
              </a:rPr>
              <a:t>Exercises for Relationship Management</a:t>
            </a:r>
          </a:p>
        </p:txBody>
      </p:sp>
      <p:sp>
        <p:nvSpPr>
          <p:cNvPr id="3" name="Content Placeholder 2"/>
          <p:cNvSpPr>
            <a:spLocks noGrp="1"/>
          </p:cNvSpPr>
          <p:nvPr>
            <p:ph idx="1"/>
          </p:nvPr>
        </p:nvSpPr>
        <p:spPr>
          <a:xfrm>
            <a:off x="152400" y="1524000"/>
            <a:ext cx="8686800" cy="4495800"/>
          </a:xfrm>
        </p:spPr>
        <p:txBody>
          <a:bodyPr>
            <a:normAutofit/>
          </a:bodyPr>
          <a:lstStyle/>
          <a:p>
            <a:r>
              <a:rPr lang="en-US" sz="3200" dirty="0" smtClean="0"/>
              <a:t>Remember </a:t>
            </a:r>
            <a:r>
              <a:rPr lang="en-US" sz="3200" dirty="0"/>
              <a:t>the little things: please, thankyou, I’m sorry, say </a:t>
            </a:r>
            <a:r>
              <a:rPr lang="en-US" sz="3200" dirty="0" smtClean="0"/>
              <a:t>names.</a:t>
            </a:r>
            <a:endParaRPr lang="en-US" sz="3200" dirty="0"/>
          </a:p>
          <a:p>
            <a:r>
              <a:rPr lang="en-US" sz="3200" dirty="0"/>
              <a:t>When you care, show it: </a:t>
            </a:r>
            <a:r>
              <a:rPr lang="en-US" sz="3200" dirty="0" smtClean="0"/>
              <a:t>small </a:t>
            </a:r>
            <a:r>
              <a:rPr lang="en-US" sz="3200" dirty="0"/>
              <a:t>gestures to express your feelings and </a:t>
            </a:r>
            <a:r>
              <a:rPr lang="en-US" sz="3200" dirty="0" smtClean="0"/>
              <a:t>gratitude.</a:t>
            </a:r>
            <a:endParaRPr lang="en-US" sz="3200" dirty="0"/>
          </a:p>
          <a:p>
            <a:r>
              <a:rPr lang="en-US" sz="3200" dirty="0"/>
              <a:t>Explain your decisions, don't just make them: explain </a:t>
            </a:r>
            <a:r>
              <a:rPr lang="en-US" sz="3200" dirty="0" smtClean="0"/>
              <a:t>why.</a:t>
            </a:r>
            <a:endParaRPr lang="en-US" sz="3200" dirty="0"/>
          </a:p>
        </p:txBody>
      </p:sp>
    </p:spTree>
    <p:extLst>
      <p:ext uri="{BB962C8B-B14F-4D97-AF65-F5344CB8AC3E}">
        <p14:creationId xmlns:p14="http://schemas.microsoft.com/office/powerpoint/2010/main" val="21452161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Tough Conversation</a:t>
            </a:r>
            <a:endParaRPr lang="en-US" b="1" dirty="0">
              <a:solidFill>
                <a:srgbClr val="FFFF00"/>
              </a:solidFill>
            </a:endParaRPr>
          </a:p>
        </p:txBody>
      </p:sp>
      <p:sp>
        <p:nvSpPr>
          <p:cNvPr id="3" name="Content Placeholder 2"/>
          <p:cNvSpPr>
            <a:spLocks noGrp="1"/>
          </p:cNvSpPr>
          <p:nvPr>
            <p:ph idx="1"/>
          </p:nvPr>
        </p:nvSpPr>
        <p:spPr/>
        <p:txBody>
          <a:bodyPr>
            <a:normAutofit/>
          </a:bodyPr>
          <a:lstStyle/>
          <a:p>
            <a:r>
              <a:rPr lang="en-US" sz="4800" dirty="0" smtClean="0"/>
              <a:t>Anyone have one lately?</a:t>
            </a:r>
          </a:p>
          <a:p>
            <a:r>
              <a:rPr lang="en-US" sz="4800" dirty="0" smtClean="0"/>
              <a:t>Partner up</a:t>
            </a:r>
          </a:p>
          <a:p>
            <a:endParaRPr lang="en-US" sz="4800" dirty="0"/>
          </a:p>
        </p:txBody>
      </p:sp>
    </p:spTree>
    <p:extLst>
      <p:ext uri="{BB962C8B-B14F-4D97-AF65-F5344CB8AC3E}">
        <p14:creationId xmlns:p14="http://schemas.microsoft.com/office/powerpoint/2010/main" val="39472499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Task: Tackle </a:t>
            </a:r>
            <a:r>
              <a:rPr lang="en-US" b="1" dirty="0">
                <a:solidFill>
                  <a:srgbClr val="FFFF00"/>
                </a:solidFill>
              </a:rPr>
              <a:t>tough conversations</a:t>
            </a:r>
          </a:p>
        </p:txBody>
      </p:sp>
      <p:sp>
        <p:nvSpPr>
          <p:cNvPr id="3" name="Content Placeholder 2"/>
          <p:cNvSpPr>
            <a:spLocks noGrp="1"/>
          </p:cNvSpPr>
          <p:nvPr>
            <p:ph idx="1"/>
          </p:nvPr>
        </p:nvSpPr>
        <p:spPr>
          <a:xfrm>
            <a:off x="457200" y="2142068"/>
            <a:ext cx="7772400" cy="4563532"/>
          </a:xfrm>
        </p:spPr>
        <p:txBody>
          <a:bodyPr>
            <a:normAutofit fontScale="92500"/>
          </a:bodyPr>
          <a:lstStyle/>
          <a:p>
            <a:pPr marL="457200" indent="-457200">
              <a:buFont typeface="+mj-lt"/>
              <a:buAutoNum type="arabicPeriod"/>
            </a:pPr>
            <a:r>
              <a:rPr lang="en-US" sz="2400" dirty="0" smtClean="0"/>
              <a:t>First</a:t>
            </a:r>
            <a:r>
              <a:rPr lang="en-US" sz="2400" dirty="0"/>
              <a:t>, start with an agreement - what's the shared ground? </a:t>
            </a:r>
            <a:endParaRPr lang="en-US" sz="2400" dirty="0" smtClean="0"/>
          </a:p>
          <a:p>
            <a:pPr marL="457200" indent="-457200">
              <a:buFont typeface="+mj-lt"/>
              <a:buAutoNum type="arabicPeriod"/>
            </a:pPr>
            <a:r>
              <a:rPr lang="en-US" sz="2400" dirty="0" smtClean="0"/>
              <a:t>Then </a:t>
            </a:r>
            <a:r>
              <a:rPr lang="en-US" sz="2400" dirty="0"/>
              <a:t>ask the person to share their side or point of view.  Resist speaking up, listen fully to understand the other person, don't go on the defensive right away. </a:t>
            </a:r>
            <a:endParaRPr lang="en-US" sz="2400" dirty="0" smtClean="0"/>
          </a:p>
          <a:p>
            <a:pPr marL="457200" indent="-457200">
              <a:buFont typeface="+mj-lt"/>
              <a:buAutoNum type="arabicPeriod"/>
            </a:pPr>
            <a:r>
              <a:rPr lang="en-US" sz="2400" dirty="0" smtClean="0"/>
              <a:t>Now </a:t>
            </a:r>
            <a:r>
              <a:rPr lang="en-US" sz="2400" dirty="0"/>
              <a:t>help the other person understand your side - describe discomfort, thoughts, ideas, reasons etc. </a:t>
            </a:r>
            <a:endParaRPr lang="en-US" sz="2400" dirty="0" smtClean="0"/>
          </a:p>
          <a:p>
            <a:pPr marL="457200" indent="-457200">
              <a:buFont typeface="+mj-lt"/>
              <a:buAutoNum type="arabicPeriod"/>
            </a:pPr>
            <a:r>
              <a:rPr lang="en-US" sz="2400" dirty="0" smtClean="0"/>
              <a:t>Move </a:t>
            </a:r>
            <a:r>
              <a:rPr lang="en-US" sz="2400" dirty="0"/>
              <a:t>the conversation forward by finding common ground again based on what you've learned about each other's views. </a:t>
            </a:r>
            <a:endParaRPr lang="en-US" sz="2400" dirty="0" smtClean="0"/>
          </a:p>
          <a:p>
            <a:pPr marL="457200" indent="-457200">
              <a:buFont typeface="+mj-lt"/>
              <a:buAutoNum type="arabicPeriod"/>
            </a:pPr>
            <a:r>
              <a:rPr lang="en-US" sz="2400" dirty="0" smtClean="0"/>
              <a:t>Keep </a:t>
            </a:r>
            <a:r>
              <a:rPr lang="en-US" sz="2400" dirty="0"/>
              <a:t>in touch after this conversation and check in on progress made that you agreed upon together.</a:t>
            </a:r>
          </a:p>
          <a:p>
            <a:endParaRPr lang="en-US" dirty="0"/>
          </a:p>
          <a:p>
            <a:endParaRPr lang="en-US" dirty="0"/>
          </a:p>
          <a:p>
            <a:endParaRPr lang="en-US" dirty="0"/>
          </a:p>
        </p:txBody>
      </p:sp>
    </p:spTree>
    <p:extLst>
      <p:ext uri="{BB962C8B-B14F-4D97-AF65-F5344CB8AC3E}">
        <p14:creationId xmlns:p14="http://schemas.microsoft.com/office/powerpoint/2010/main" val="28635234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182563"/>
            <a:ext cx="8763000" cy="1311275"/>
          </a:xfrm>
        </p:spPr>
        <p:txBody>
          <a:bodyPr/>
          <a:lstStyle/>
          <a:p>
            <a:r>
              <a:rPr lang="en-US" altLang="en-US" sz="3600" b="1" dirty="0">
                <a:solidFill>
                  <a:srgbClr val="FFFF00"/>
                </a:solidFill>
              </a:rPr>
              <a:t>Skill </a:t>
            </a:r>
            <a:r>
              <a:rPr lang="en-US" altLang="en-US" sz="3600" b="1" dirty="0" smtClean="0">
                <a:solidFill>
                  <a:srgbClr val="FFFF00"/>
                </a:solidFill>
              </a:rPr>
              <a:t>Development Opportunity </a:t>
            </a:r>
            <a:endParaRPr lang="en-US" altLang="en-US" sz="3600" b="1" dirty="0">
              <a:solidFill>
                <a:srgbClr val="FFFF00"/>
              </a:solidFill>
            </a:endParaRPr>
          </a:p>
        </p:txBody>
      </p:sp>
      <p:sp>
        <p:nvSpPr>
          <p:cNvPr id="49155" name="Rectangle 3"/>
          <p:cNvSpPr>
            <a:spLocks noGrp="1" noChangeArrowheads="1"/>
          </p:cNvSpPr>
          <p:nvPr>
            <p:ph idx="1"/>
          </p:nvPr>
        </p:nvSpPr>
        <p:spPr>
          <a:xfrm>
            <a:off x="533400" y="1905000"/>
            <a:ext cx="8229600" cy="3886200"/>
          </a:xfrm>
        </p:spPr>
        <p:txBody>
          <a:bodyPr>
            <a:normAutofit/>
          </a:bodyPr>
          <a:lstStyle/>
          <a:p>
            <a:pPr>
              <a:lnSpc>
                <a:spcPct val="80000"/>
              </a:lnSpc>
            </a:pPr>
            <a:r>
              <a:rPr lang="en-US" altLang="en-US" sz="3200" u="sng" dirty="0">
                <a:latin typeface="Times New Roman" panose="02020603050405020304" pitchFamily="18" charset="0"/>
              </a:rPr>
              <a:t>Pat</a:t>
            </a:r>
            <a:r>
              <a:rPr lang="en-US" altLang="en-US" sz="3200" dirty="0">
                <a:latin typeface="Times New Roman" panose="02020603050405020304" pitchFamily="18" charset="0"/>
              </a:rPr>
              <a:t> calls </a:t>
            </a:r>
            <a:r>
              <a:rPr lang="en-US" altLang="en-US" sz="3200" u="sng" dirty="0">
                <a:latin typeface="Times New Roman" panose="02020603050405020304" pitchFamily="18" charset="0"/>
              </a:rPr>
              <a:t>Chris</a:t>
            </a:r>
            <a:r>
              <a:rPr lang="en-US" altLang="en-US" sz="3200" dirty="0">
                <a:latin typeface="Times New Roman" panose="02020603050405020304" pitchFamily="18" charset="0"/>
              </a:rPr>
              <a:t> into his/her office to discuss a challenge – Chris has not been performing well lately.  His/her </a:t>
            </a:r>
            <a:r>
              <a:rPr lang="en-US" altLang="en-US" sz="3200" dirty="0" smtClean="0">
                <a:latin typeface="Times New Roman" panose="02020603050405020304" pitchFamily="18" charset="0"/>
              </a:rPr>
              <a:t>performance has dropped  off</a:t>
            </a:r>
            <a:r>
              <a:rPr lang="en-US" altLang="en-US" sz="3200" dirty="0">
                <a:latin typeface="Times New Roman" panose="02020603050405020304" pitchFamily="18" charset="0"/>
              </a:rPr>
              <a:t>. Pat is confident that Chris can do better.</a:t>
            </a:r>
          </a:p>
          <a:p>
            <a:pPr>
              <a:lnSpc>
                <a:spcPct val="80000"/>
              </a:lnSpc>
            </a:pPr>
            <a:r>
              <a:rPr lang="en-US" altLang="en-US" sz="3200" dirty="0">
                <a:latin typeface="Times New Roman" panose="02020603050405020304" pitchFamily="18" charset="0"/>
              </a:rPr>
              <a:t>Chris feels that Pat is unappreciative of the substantial progress s/he has made.</a:t>
            </a:r>
          </a:p>
          <a:p>
            <a:pPr>
              <a:lnSpc>
                <a:spcPct val="80000"/>
              </a:lnSpc>
            </a:pPr>
            <a:r>
              <a:rPr lang="en-US" altLang="en-US" sz="3200" dirty="0">
                <a:latin typeface="Times New Roman" panose="02020603050405020304" pitchFamily="18" charset="0"/>
              </a:rPr>
              <a:t>Before assuming the roles imagine how you would feel in such a circumstance - plan your </a:t>
            </a:r>
            <a:r>
              <a:rPr lang="en-US" altLang="en-US" sz="3200" dirty="0" smtClean="0">
                <a:latin typeface="Times New Roman" panose="02020603050405020304" pitchFamily="18" charset="0"/>
              </a:rPr>
              <a:t>thoughts </a:t>
            </a:r>
            <a:r>
              <a:rPr lang="en-US" altLang="en-US" sz="3200" dirty="0">
                <a:latin typeface="Times New Roman" panose="02020603050405020304" pitchFamily="18" charset="0"/>
              </a:rPr>
              <a:t>and then play the role.</a:t>
            </a:r>
          </a:p>
        </p:txBody>
      </p:sp>
    </p:spTree>
    <p:extLst>
      <p:ext uri="{BB962C8B-B14F-4D97-AF65-F5344CB8AC3E}">
        <p14:creationId xmlns:p14="http://schemas.microsoft.com/office/powerpoint/2010/main" val="1817915464"/>
      </p:ext>
    </p:extLst>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548217" y="609600"/>
            <a:ext cx="8595783" cy="560785"/>
          </a:xfrm>
        </p:spPr>
        <p:txBody>
          <a:bodyPr/>
          <a:lstStyle/>
          <a:p>
            <a:r>
              <a:rPr lang="en-US" dirty="0" smtClean="0">
                <a:solidFill>
                  <a:srgbClr val="FFFF00"/>
                </a:solidFill>
              </a:rPr>
              <a:t>EQ Takeaway Lessons</a:t>
            </a:r>
            <a:endParaRPr lang="en-US" dirty="0">
              <a:solidFill>
                <a:srgbClr val="FFFF00"/>
              </a:solidFill>
            </a:endParaRPr>
          </a:p>
        </p:txBody>
      </p:sp>
      <p:sp>
        <p:nvSpPr>
          <p:cNvPr id="230403" name="Rectangle 3"/>
          <p:cNvSpPr>
            <a:spLocks noGrp="1" noChangeArrowheads="1"/>
          </p:cNvSpPr>
          <p:nvPr>
            <p:ph idx="1"/>
          </p:nvPr>
        </p:nvSpPr>
        <p:spPr>
          <a:xfrm>
            <a:off x="457200" y="1524000"/>
            <a:ext cx="8305800" cy="4495800"/>
          </a:xfrm>
        </p:spPr>
        <p:txBody>
          <a:bodyPr/>
          <a:lstStyle/>
          <a:p>
            <a:pPr marL="514350" indent="-514350">
              <a:lnSpc>
                <a:spcPct val="90000"/>
              </a:lnSpc>
              <a:buAutoNum type="arabicPeriod"/>
            </a:pPr>
            <a:r>
              <a:rPr lang="en-US" sz="2800" dirty="0" smtClean="0">
                <a:latin typeface="Arial" charset="0"/>
                <a:cs typeface="Arial" charset="0"/>
              </a:rPr>
              <a:t>Rather </a:t>
            </a:r>
            <a:r>
              <a:rPr lang="en-US" sz="2800" dirty="0">
                <a:latin typeface="Arial" charset="0"/>
                <a:cs typeface="Arial" charset="0"/>
              </a:rPr>
              <a:t>than seeing jobs as purely rational undertakings, </a:t>
            </a:r>
            <a:r>
              <a:rPr lang="en-US" sz="2800" dirty="0" smtClean="0">
                <a:latin typeface="Arial" charset="0"/>
                <a:cs typeface="Arial" charset="0"/>
              </a:rPr>
              <a:t>you </a:t>
            </a:r>
            <a:r>
              <a:rPr lang="en-US" sz="2800" dirty="0">
                <a:latin typeface="Arial" charset="0"/>
                <a:cs typeface="Arial" charset="0"/>
              </a:rPr>
              <a:t>need to </a:t>
            </a:r>
            <a:r>
              <a:rPr lang="en-US" sz="2800" b="1" dirty="0">
                <a:solidFill>
                  <a:srgbClr val="FFFF00"/>
                </a:solidFill>
                <a:latin typeface="Arial" charset="0"/>
                <a:cs typeface="Arial" charset="0"/>
              </a:rPr>
              <a:t>assess the </a:t>
            </a:r>
            <a:r>
              <a:rPr lang="en-US" sz="2800" b="1" dirty="0" smtClean="0">
                <a:solidFill>
                  <a:srgbClr val="FFFF00"/>
                </a:solidFill>
                <a:latin typeface="Arial" charset="0"/>
                <a:cs typeface="Arial" charset="0"/>
              </a:rPr>
              <a:t>‘emotional impact’</a:t>
            </a:r>
            <a:r>
              <a:rPr lang="en-US" sz="2800" dirty="0" smtClean="0">
                <a:solidFill>
                  <a:srgbClr val="FFFF00"/>
                </a:solidFill>
                <a:latin typeface="Arial" charset="0"/>
                <a:cs typeface="Arial" charset="0"/>
              </a:rPr>
              <a:t> </a:t>
            </a:r>
            <a:r>
              <a:rPr lang="en-US" sz="2800" dirty="0">
                <a:latin typeface="Arial" charset="0"/>
                <a:cs typeface="Arial" charset="0"/>
              </a:rPr>
              <a:t>of each employee's job, and to design job assignments that take this into </a:t>
            </a:r>
            <a:r>
              <a:rPr lang="en-US" sz="2800" dirty="0" smtClean="0">
                <a:latin typeface="Arial" charset="0"/>
                <a:cs typeface="Arial" charset="0"/>
              </a:rPr>
              <a:t>account. </a:t>
            </a:r>
            <a:endParaRPr lang="en-US" sz="2800" dirty="0">
              <a:latin typeface="Arial" charset="0"/>
              <a:cs typeface="Arial" charset="0"/>
            </a:endParaRPr>
          </a:p>
          <a:p>
            <a:pPr marL="514350" indent="-514350">
              <a:lnSpc>
                <a:spcPct val="90000"/>
              </a:lnSpc>
              <a:buAutoNum type="arabicPeriod"/>
            </a:pPr>
            <a:r>
              <a:rPr lang="en-US" sz="2800" dirty="0" smtClean="0">
                <a:latin typeface="Arial" charset="0"/>
                <a:cs typeface="Arial" charset="0"/>
              </a:rPr>
              <a:t>Organizations </a:t>
            </a:r>
            <a:r>
              <a:rPr lang="en-US" sz="2800" dirty="0">
                <a:latin typeface="Arial" charset="0"/>
                <a:cs typeface="Arial" charset="0"/>
              </a:rPr>
              <a:t>are not cold places that people enter just to work. Managers need to </a:t>
            </a:r>
            <a:r>
              <a:rPr lang="en-US" sz="2800" b="1" dirty="0">
                <a:solidFill>
                  <a:srgbClr val="FFFF00"/>
                </a:solidFill>
                <a:latin typeface="Arial" charset="0"/>
                <a:cs typeface="Arial" charset="0"/>
              </a:rPr>
              <a:t>create a positive and friendly emotional climate</a:t>
            </a:r>
            <a:r>
              <a:rPr lang="en-US" sz="2800" dirty="0">
                <a:latin typeface="Arial" charset="0"/>
                <a:cs typeface="Arial" charset="0"/>
              </a:rPr>
              <a:t>, and to model this through their own </a:t>
            </a:r>
            <a:r>
              <a:rPr lang="en-US" sz="2800" dirty="0" smtClean="0">
                <a:latin typeface="Arial" charset="0"/>
                <a:cs typeface="Arial" charset="0"/>
              </a:rPr>
              <a:t>behavior</a:t>
            </a:r>
            <a:r>
              <a:rPr lang="en-US" sz="2800" dirty="0">
                <a:latin typeface="Arial" charset="0"/>
                <a:cs typeface="Arial" charset="0"/>
              </a:rPr>
              <a:t>.</a:t>
            </a:r>
            <a:r>
              <a:rPr lang="en-US" sz="2800" dirty="0" smtClean="0">
                <a:latin typeface="Arial" charset="0"/>
                <a:cs typeface="Arial" charset="0"/>
              </a:rPr>
              <a:t> </a:t>
            </a:r>
            <a:endParaRPr lang="en-US" sz="2800" dirty="0">
              <a:latin typeface="Arial" charset="0"/>
              <a:cs typeface="Arial" charset="0"/>
            </a:endParaRPr>
          </a:p>
          <a:p>
            <a:pPr>
              <a:lnSpc>
                <a:spcPct val="90000"/>
              </a:lnSpc>
            </a:pPr>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t>Article Discussions</a:t>
            </a:r>
          </a:p>
        </p:txBody>
      </p:sp>
      <p:sp>
        <p:nvSpPr>
          <p:cNvPr id="9219" name="Content Placeholder 2"/>
          <p:cNvSpPr>
            <a:spLocks noGrp="1"/>
          </p:cNvSpPr>
          <p:nvPr>
            <p:ph idx="1"/>
          </p:nvPr>
        </p:nvSpPr>
        <p:spPr/>
        <p:txBody>
          <a:bodyPr>
            <a:normAutofit/>
          </a:bodyPr>
          <a:lstStyle/>
          <a:p>
            <a:r>
              <a:rPr lang="en-US" altLang="en-US" sz="6000" dirty="0" smtClean="0"/>
              <a:t>Karl </a:t>
            </a:r>
            <a:r>
              <a:rPr lang="en-US" altLang="en-US" sz="6000" dirty="0" err="1" smtClean="0"/>
              <a:t>Weick</a:t>
            </a:r>
            <a:r>
              <a:rPr lang="en-US" altLang="en-US" sz="6000" dirty="0" smtClean="0"/>
              <a:t>  </a:t>
            </a:r>
          </a:p>
          <a:p>
            <a:pPr lvl="1"/>
            <a:r>
              <a:rPr lang="en-US" altLang="en-US" sz="6000" dirty="0" err="1" smtClean="0">
                <a:solidFill>
                  <a:srgbClr val="66FF33"/>
                </a:solidFill>
              </a:rPr>
              <a:t>Sensemaking</a:t>
            </a:r>
            <a:endParaRPr lang="en-US" altLang="en-US" sz="6000" dirty="0" smtClean="0">
              <a:solidFill>
                <a:srgbClr val="66FF33"/>
              </a:solidFill>
            </a:endParaRPr>
          </a:p>
          <a:p>
            <a:pPr lvl="1"/>
            <a:r>
              <a:rPr lang="en-US" altLang="en-US" sz="6000" dirty="0" smtClean="0"/>
              <a:t>5 Habits of a HRO</a:t>
            </a:r>
          </a:p>
        </p:txBody>
      </p:sp>
    </p:spTree>
    <p:extLst>
      <p:ext uri="{BB962C8B-B14F-4D97-AF65-F5344CB8AC3E}">
        <p14:creationId xmlns:p14="http://schemas.microsoft.com/office/powerpoint/2010/main" val="40129441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1027"/>
          <p:cNvSpPr>
            <a:spLocks noGrp="1" noChangeArrowheads="1"/>
          </p:cNvSpPr>
          <p:nvPr>
            <p:ph idx="1"/>
          </p:nvPr>
        </p:nvSpPr>
        <p:spPr>
          <a:xfrm>
            <a:off x="457200" y="1219200"/>
            <a:ext cx="8382000" cy="4953000"/>
          </a:xfrm>
        </p:spPr>
        <p:txBody>
          <a:bodyPr/>
          <a:lstStyle/>
          <a:p>
            <a:pPr marL="0" indent="0">
              <a:buNone/>
            </a:pPr>
            <a:r>
              <a:rPr lang="en-US" sz="2800" dirty="0">
                <a:latin typeface="Arial" charset="0"/>
                <a:cs typeface="Arial" charset="0"/>
              </a:rPr>
              <a:t>3</a:t>
            </a:r>
            <a:r>
              <a:rPr lang="en-US" sz="2800" dirty="0" smtClean="0">
                <a:latin typeface="Arial" charset="0"/>
                <a:cs typeface="Arial" charset="0"/>
              </a:rPr>
              <a:t>. </a:t>
            </a:r>
            <a:r>
              <a:rPr lang="en-US" sz="2800" b="1" dirty="0">
                <a:solidFill>
                  <a:srgbClr val="FFFF00"/>
                </a:solidFill>
                <a:latin typeface="Arial" charset="0"/>
                <a:cs typeface="Arial" charset="0"/>
              </a:rPr>
              <a:t>Selection of employees</a:t>
            </a:r>
            <a:r>
              <a:rPr lang="en-US" sz="2800" dirty="0">
                <a:solidFill>
                  <a:srgbClr val="FFFF00"/>
                </a:solidFill>
                <a:latin typeface="Arial" charset="0"/>
                <a:cs typeface="Arial" charset="0"/>
              </a:rPr>
              <a:t> </a:t>
            </a:r>
            <a:r>
              <a:rPr lang="en-US" sz="2800" dirty="0">
                <a:latin typeface="Arial" charset="0"/>
                <a:cs typeface="Arial" charset="0"/>
              </a:rPr>
              <a:t>and teams needs to be based, in part, </a:t>
            </a:r>
            <a:r>
              <a:rPr lang="en-US" sz="2800" b="1" dirty="0">
                <a:solidFill>
                  <a:srgbClr val="FFFF00"/>
                </a:solidFill>
                <a:latin typeface="Arial" charset="0"/>
                <a:cs typeface="Arial" charset="0"/>
              </a:rPr>
              <a:t>on a positive emotional attitude</a:t>
            </a:r>
            <a:r>
              <a:rPr lang="en-US" sz="2800" dirty="0">
                <a:latin typeface="Arial" charset="0"/>
                <a:cs typeface="Arial" charset="0"/>
              </a:rPr>
              <a:t>. Managers should select employees on the basis of their record for engendering a positive emotional attitude in their work </a:t>
            </a:r>
            <a:r>
              <a:rPr lang="en-US" sz="2800" dirty="0" smtClean="0">
                <a:latin typeface="Arial" charset="0"/>
                <a:cs typeface="Arial" charset="0"/>
              </a:rPr>
              <a:t>teams.</a:t>
            </a:r>
          </a:p>
          <a:p>
            <a:pPr marL="0" indent="0">
              <a:buNone/>
            </a:pPr>
            <a:r>
              <a:rPr lang="en-US" sz="2800" dirty="0" smtClean="0">
                <a:latin typeface="Arial" charset="0"/>
                <a:cs typeface="Arial" charset="0"/>
              </a:rPr>
              <a:t> </a:t>
            </a:r>
            <a:endParaRPr lang="en-US" sz="2800" dirty="0">
              <a:latin typeface="Arial" charset="0"/>
              <a:cs typeface="Arial" charset="0"/>
            </a:endParaRPr>
          </a:p>
          <a:p>
            <a:pPr marL="0" indent="0">
              <a:buNone/>
            </a:pPr>
            <a:r>
              <a:rPr lang="en-US" sz="2800" dirty="0">
                <a:latin typeface="Arial" charset="0"/>
                <a:cs typeface="Arial" charset="0"/>
              </a:rPr>
              <a:t>4</a:t>
            </a:r>
            <a:r>
              <a:rPr lang="en-US" sz="2800" dirty="0" smtClean="0">
                <a:latin typeface="Arial" charset="0"/>
                <a:cs typeface="Arial" charset="0"/>
              </a:rPr>
              <a:t>. </a:t>
            </a:r>
            <a:r>
              <a:rPr lang="en-US" sz="2800" dirty="0">
                <a:latin typeface="Arial" charset="0"/>
                <a:cs typeface="Arial" charset="0"/>
              </a:rPr>
              <a:t>Managers should seek to train their employees to </a:t>
            </a:r>
            <a:r>
              <a:rPr lang="en-US" sz="2800" b="1" dirty="0">
                <a:solidFill>
                  <a:srgbClr val="FFFF00"/>
                </a:solidFill>
                <a:latin typeface="Arial" charset="0"/>
                <a:cs typeface="Arial" charset="0"/>
              </a:rPr>
              <a:t>improve their emotional intelligence skills</a:t>
            </a:r>
            <a:r>
              <a:rPr lang="en-US" sz="2800" dirty="0">
                <a:solidFill>
                  <a:srgbClr val="FFFF00"/>
                </a:solidFill>
                <a:latin typeface="Arial" charset="0"/>
                <a:cs typeface="Arial" charset="0"/>
              </a:rPr>
              <a:t> </a:t>
            </a:r>
            <a:r>
              <a:rPr lang="en-US" sz="2800" dirty="0">
                <a:latin typeface="Arial" charset="0"/>
                <a:cs typeface="Arial" charset="0"/>
              </a:rPr>
              <a:t>and to engage in </a:t>
            </a:r>
            <a:r>
              <a:rPr lang="en-US" sz="2800" b="1" dirty="0">
                <a:solidFill>
                  <a:srgbClr val="FFFF00"/>
                </a:solidFill>
                <a:latin typeface="Arial" charset="0"/>
                <a:cs typeface="Arial" charset="0"/>
              </a:rPr>
              <a:t>healthy emotional expression</a:t>
            </a:r>
            <a:r>
              <a:rPr lang="en-US" sz="2800" dirty="0">
                <a:solidFill>
                  <a:srgbClr val="FFFF00"/>
                </a:solidFill>
                <a:latin typeface="Arial" charset="0"/>
                <a:cs typeface="Arial" charset="0"/>
              </a:rPr>
              <a:t> </a:t>
            </a:r>
            <a:r>
              <a:rPr lang="en-US" sz="2800" dirty="0">
                <a:latin typeface="Arial" charset="0"/>
                <a:cs typeface="Arial" charset="0"/>
              </a:rPr>
              <a:t>at work. </a:t>
            </a:r>
          </a:p>
          <a:p>
            <a:endParaRPr lang="en-US" sz="28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57200" y="182563"/>
            <a:ext cx="8077200" cy="6203554"/>
          </a:xfrm>
          <a:prstGeom prst="rect">
            <a:avLst/>
          </a:prstGeom>
        </p:spPr>
      </p:pic>
      <p:sp>
        <p:nvSpPr>
          <p:cNvPr id="5" name="TextBox 4"/>
          <p:cNvSpPr txBox="1"/>
          <p:nvPr/>
        </p:nvSpPr>
        <p:spPr>
          <a:xfrm>
            <a:off x="2057400" y="304800"/>
            <a:ext cx="4266489" cy="646331"/>
          </a:xfrm>
          <a:prstGeom prst="rect">
            <a:avLst/>
          </a:prstGeom>
          <a:solidFill>
            <a:srgbClr val="FFFF00"/>
          </a:solidFill>
        </p:spPr>
        <p:txBody>
          <a:bodyPr wrap="none" rtlCol="0">
            <a:spAutoFit/>
          </a:bodyPr>
          <a:lstStyle/>
          <a:p>
            <a:r>
              <a:rPr lang="en-US" sz="3600" dirty="0" smtClean="0">
                <a:solidFill>
                  <a:srgbClr val="FF0000"/>
                </a:solidFill>
              </a:rPr>
              <a:t>What are your Three?</a:t>
            </a:r>
            <a:endParaRPr lang="en-US" sz="3600" dirty="0">
              <a:solidFill>
                <a:srgbClr val="FF0000"/>
              </a:solidFill>
            </a:endParaRPr>
          </a:p>
        </p:txBody>
      </p:sp>
    </p:spTree>
    <p:extLst>
      <p:ext uri="{BB962C8B-B14F-4D97-AF65-F5344CB8AC3E}">
        <p14:creationId xmlns:p14="http://schemas.microsoft.com/office/powerpoint/2010/main" val="16928840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Time</a:t>
            </a:r>
            <a:endParaRPr lang="en-US" dirty="0"/>
          </a:p>
        </p:txBody>
      </p:sp>
      <p:pic>
        <p:nvPicPr>
          <p:cNvPr id="4" name="Picture 3"/>
          <p:cNvPicPr>
            <a:picLocks noChangeAspect="1"/>
          </p:cNvPicPr>
          <p:nvPr/>
        </p:nvPicPr>
        <p:blipFill>
          <a:blip r:embed="rId2"/>
          <a:stretch>
            <a:fillRect/>
          </a:stretch>
        </p:blipFill>
        <p:spPr>
          <a:xfrm>
            <a:off x="3810000" y="1861038"/>
            <a:ext cx="5052842" cy="3158026"/>
          </a:xfrm>
          <a:prstGeom prst="rect">
            <a:avLst/>
          </a:prstGeom>
        </p:spPr>
      </p:pic>
      <p:pic>
        <p:nvPicPr>
          <p:cNvPr id="5" name="Picture 4"/>
          <p:cNvPicPr>
            <a:picLocks noChangeAspect="1"/>
          </p:cNvPicPr>
          <p:nvPr/>
        </p:nvPicPr>
        <p:blipFill>
          <a:blip r:embed="rId3"/>
          <a:stretch>
            <a:fillRect/>
          </a:stretch>
        </p:blipFill>
        <p:spPr>
          <a:xfrm>
            <a:off x="435708" y="1861038"/>
            <a:ext cx="3162300" cy="3162300"/>
          </a:xfrm>
          <a:prstGeom prst="rect">
            <a:avLst/>
          </a:prstGeom>
        </p:spPr>
      </p:pic>
    </p:spTree>
    <p:extLst>
      <p:ext uri="{BB962C8B-B14F-4D97-AF65-F5344CB8AC3E}">
        <p14:creationId xmlns:p14="http://schemas.microsoft.com/office/powerpoint/2010/main" val="39969982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2725"/>
            <a:ext cx="8077200" cy="1311275"/>
          </a:xfrm>
        </p:spPr>
        <p:txBody>
          <a:bodyPr/>
          <a:lstStyle/>
          <a:p>
            <a:r>
              <a:rPr lang="en-CA" b="1" smtClean="0">
                <a:solidFill>
                  <a:srgbClr val="FFFF00"/>
                </a:solidFill>
              </a:rPr>
              <a:t>Team Time …</a:t>
            </a:r>
            <a:br>
              <a:rPr lang="en-CA" b="1" smtClean="0">
                <a:solidFill>
                  <a:srgbClr val="FFFF00"/>
                </a:solidFill>
              </a:rPr>
            </a:br>
            <a:r>
              <a:rPr lang="en-CA" b="1" smtClean="0">
                <a:solidFill>
                  <a:srgbClr val="FFFF00"/>
                </a:solidFill>
              </a:rPr>
              <a:t>		Have </a:t>
            </a:r>
            <a:r>
              <a:rPr lang="en-CA" b="1" dirty="0" smtClean="0">
                <a:solidFill>
                  <a:srgbClr val="FFFF00"/>
                </a:solidFill>
              </a:rPr>
              <a:t>a great Rest of the day!</a:t>
            </a:r>
            <a:endParaRPr lang="en-CA" b="1" dirty="0">
              <a:solidFill>
                <a:srgbClr val="FFFF00"/>
              </a:solidFill>
            </a:endParaRPr>
          </a:p>
        </p:txBody>
      </p:sp>
      <p:pic>
        <p:nvPicPr>
          <p:cNvPr id="26626" name="Picture 2" descr="http://www.rd.com/images/content/2007/0703/slideSmile/slideSmile03_baby.jpg"/>
          <p:cNvPicPr>
            <a:picLocks noChangeAspect="1" noChangeArrowheads="1"/>
          </p:cNvPicPr>
          <p:nvPr/>
        </p:nvPicPr>
        <p:blipFill>
          <a:blip r:embed="rId2" cstate="print"/>
          <a:srcRect/>
          <a:stretch>
            <a:fillRect/>
          </a:stretch>
        </p:blipFill>
        <p:spPr bwMode="auto">
          <a:xfrm>
            <a:off x="2286000" y="1905000"/>
            <a:ext cx="4419600" cy="4419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1401763" y="3333750"/>
            <a:ext cx="7772400" cy="1470025"/>
          </a:xfrm>
        </p:spPr>
        <p:txBody>
          <a:bodyPr/>
          <a:lstStyle/>
          <a:p>
            <a:pPr eaLnBrk="1" hangingPunct="1"/>
            <a:r>
              <a:rPr lang="en-US" altLang="en-US" smtClean="0">
                <a:hlinkClick r:id="rId2"/>
              </a:rPr>
              <a:t>Mann Gulch Disaster</a:t>
            </a:r>
            <a:endParaRPr lang="en-US" altLang="en-US" smtClean="0"/>
          </a:p>
        </p:txBody>
      </p:sp>
      <p:pic>
        <p:nvPicPr>
          <p:cNvPr id="10243" name="Picture 2" descr="http://24.media.tumblr.com/tumblr_m8ii3u7S1e1qa0o0qo1_128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700" y="-3651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http://24.media.tumblr.com/tumblr_m8ii3u7S1e1qa0o0qo1_1280.jpg">
            <a:hlinkClick r:id="rId5"/>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100" y="1158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http://24.media.tumblr.com/tumblr_m8ii3u7S1e1qa0o0qo1_1280.jpg">
            <a:hlinkClick r:id="rId6"/>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2682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275" y="615950"/>
            <a:ext cx="3997325"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9" descr="http://25.media.tumblr.com/tumblr_m8ii3u7S1e1qa0o0qo3_1280.jpg">
            <a:hlinkClick r:id=""/>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1900" y="4206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25.media.tumblr.com/tumblr_m8ii3u7S1e1qa0o0qo3_1280.jpg">
            <a:hlinkClick r:id=""/>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4300" y="5730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7875" y="615950"/>
            <a:ext cx="4092575"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0676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endParaRPr lang="en-US" altLang="en-US" smtClean="0"/>
          </a:p>
        </p:txBody>
      </p:sp>
      <p:sp>
        <p:nvSpPr>
          <p:cNvPr id="11267" name="Content Placeholder 2"/>
          <p:cNvSpPr>
            <a:spLocks noGrp="1"/>
          </p:cNvSpPr>
          <p:nvPr>
            <p:ph idx="1"/>
          </p:nvPr>
        </p:nvSpPr>
        <p:spPr/>
        <p:txBody>
          <a:bodyPr/>
          <a:lstStyle/>
          <a:p>
            <a:pPr eaLnBrk="1" hangingPunct="1"/>
            <a:endParaRPr lang="en-US" altLang="en-US" smtClean="0"/>
          </a:p>
        </p:txBody>
      </p:sp>
      <p:pic>
        <p:nvPicPr>
          <p:cNvPr id="11268" name="Picture 2" descr="http://24.media.tumblr.com/tumblr_m8ii3u7S1e1qa0o0qo2_1280.jpg">
            <a:hlinkClick r:id=""/>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602932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0775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TM03457452[[fn=Celestial]]</Template>
  <TotalTime>8032</TotalTime>
  <Words>3221</Words>
  <Application>Microsoft Office PowerPoint</Application>
  <PresentationFormat>On-screen Show (4:3)</PresentationFormat>
  <Paragraphs>298</Paragraphs>
  <Slides>73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Calibri Light</vt:lpstr>
      <vt:lpstr>Times New Roman</vt:lpstr>
      <vt:lpstr>Wingdings</vt:lpstr>
      <vt:lpstr>Wingdings 2</vt:lpstr>
      <vt:lpstr>Celestial</vt:lpstr>
      <vt:lpstr>Day 3 Check-In Agenda: Managing the Unexpected, HRO, EQ</vt:lpstr>
      <vt:lpstr>Managing the Unexpected</vt:lpstr>
      <vt:lpstr>Unexpected: YES YET Not on Your Watch Q.  What might be unexpected in the business world? </vt:lpstr>
      <vt:lpstr>Managing the Unexpected</vt:lpstr>
      <vt:lpstr>1 point for "Not at all,"  2 points for "To some extent,"  3 points for "A great deal."</vt:lpstr>
      <vt:lpstr>HROs exhibit "mindfulness."</vt:lpstr>
      <vt:lpstr>Article Discussions</vt:lpstr>
      <vt:lpstr>Mann Gulch Disaster</vt:lpstr>
      <vt:lpstr>PowerPoint Presentation</vt:lpstr>
      <vt:lpstr>LLL</vt:lpstr>
      <vt:lpstr>The Leadership Moment by Michael Useem </vt:lpstr>
      <vt:lpstr>Aftermath</vt:lpstr>
      <vt:lpstr>Crisis Leadership</vt:lpstr>
      <vt:lpstr>Crisis Leadership: Emergency Phase</vt:lpstr>
      <vt:lpstr>Crisis Leadership: Adaptive phase </vt:lpstr>
      <vt:lpstr>Article Discussions</vt:lpstr>
      <vt:lpstr>Avoiding the Crises …   Mindfulness and HRO</vt:lpstr>
      <vt:lpstr>5 Mindful Habits of HRO</vt:lpstr>
      <vt:lpstr>5 Mindful Habits of HRO</vt:lpstr>
      <vt:lpstr>5 Mindful Habits of HRO</vt:lpstr>
      <vt:lpstr>5 mindful Habits of HRO</vt:lpstr>
      <vt:lpstr>5 mindful Habits of HRO</vt:lpstr>
      <vt:lpstr>Mindfulness Is About Connecting</vt:lpstr>
      <vt:lpstr>One point to many …3,456,000 </vt:lpstr>
      <vt:lpstr>Mindfulness Is About Action </vt:lpstr>
      <vt:lpstr>PowerPoint Presentation</vt:lpstr>
      <vt:lpstr>Summary </vt:lpstr>
      <vt:lpstr>The “So What” Moment</vt:lpstr>
      <vt:lpstr>Team  Time</vt:lpstr>
      <vt:lpstr>EQ and YOU</vt:lpstr>
      <vt:lpstr>Emotions at Work</vt:lpstr>
      <vt:lpstr>Emotions at Work (backstory) </vt:lpstr>
      <vt:lpstr>Outcomes for This afternoon</vt:lpstr>
      <vt:lpstr>Partner-Up</vt:lpstr>
      <vt:lpstr>What feeling does this photo illicit? Discuss</vt:lpstr>
      <vt:lpstr>What feeling does this photo illicit? Discuss </vt:lpstr>
      <vt:lpstr>What feeling does this photo illicit? Discuss</vt:lpstr>
      <vt:lpstr>What feeling does this photo illicit? Discuss</vt:lpstr>
      <vt:lpstr>Individually List …</vt:lpstr>
      <vt:lpstr>List …</vt:lpstr>
      <vt:lpstr>Emotional Intelligence (EQ)</vt:lpstr>
      <vt:lpstr>EQ Business Case (Why important) </vt:lpstr>
      <vt:lpstr>Now as a picture …</vt:lpstr>
      <vt:lpstr>Now as in what does that mean for you …</vt:lpstr>
      <vt:lpstr>Who are you now?</vt:lpstr>
      <vt:lpstr>Emotional Intelligence: The 4 Branch Model</vt:lpstr>
      <vt:lpstr>PowerPoint Presentation</vt:lpstr>
      <vt:lpstr>Partner-Up (new partner)</vt:lpstr>
      <vt:lpstr>1. Exercises for Self-Awareness</vt:lpstr>
      <vt:lpstr>PowerPoint Presentation</vt:lpstr>
      <vt:lpstr>2. All talk and no feelings …  Perceiving emotions (others)</vt:lpstr>
      <vt:lpstr>2. All talk and with feelings</vt:lpstr>
      <vt:lpstr>2. Understanding Emotion</vt:lpstr>
      <vt:lpstr>2. Emotional Clues</vt:lpstr>
      <vt:lpstr>2. Time for some Emotional Exercises</vt:lpstr>
      <vt:lpstr>Debrief</vt:lpstr>
      <vt:lpstr>Body Language </vt:lpstr>
      <vt:lpstr>2. Exercises for Social Awareness</vt:lpstr>
      <vt:lpstr>3. Manage Your Emotions</vt:lpstr>
      <vt:lpstr>3. Manage your emotions</vt:lpstr>
      <vt:lpstr>3. EQ: Self-control</vt:lpstr>
      <vt:lpstr>Relaxation Exercise</vt:lpstr>
      <vt:lpstr>4. Relationship Management</vt:lpstr>
      <vt:lpstr>Emotional Words</vt:lpstr>
      <vt:lpstr>Exercises for Relationship Management</vt:lpstr>
      <vt:lpstr>Tough Conversation</vt:lpstr>
      <vt:lpstr>Task: Tackle tough conversations</vt:lpstr>
      <vt:lpstr>Skill Development Opportunity </vt:lpstr>
      <vt:lpstr>EQ Takeaway Lessons</vt:lpstr>
      <vt:lpstr>PowerPoint Presentation</vt:lpstr>
      <vt:lpstr>PowerPoint Presentation</vt:lpstr>
      <vt:lpstr>Reflection Time</vt:lpstr>
      <vt:lpstr>Team Time …   Have a great Rest of the day!</vt:lpstr>
    </vt:vector>
  </TitlesOfParts>
  <Company>Faculty of Business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 and YOU</dc:title>
  <dc:creator>wright</dc:creator>
  <cp:lastModifiedBy>Barry Wright</cp:lastModifiedBy>
  <cp:revision>115</cp:revision>
  <dcterms:created xsi:type="dcterms:W3CDTF">2009-10-15T14:05:35Z</dcterms:created>
  <dcterms:modified xsi:type="dcterms:W3CDTF">2018-08-14T19:08:00Z</dcterms:modified>
</cp:coreProperties>
</file>