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508" r:id="rId2"/>
    <p:sldId id="586" r:id="rId3"/>
    <p:sldId id="525" r:id="rId4"/>
    <p:sldId id="382" r:id="rId5"/>
    <p:sldId id="471" r:id="rId6"/>
    <p:sldId id="588" r:id="rId7"/>
    <p:sldId id="589" r:id="rId8"/>
    <p:sldId id="590" r:id="rId9"/>
    <p:sldId id="591" r:id="rId10"/>
    <p:sldId id="592" r:id="rId11"/>
    <p:sldId id="593" r:id="rId12"/>
    <p:sldId id="594" r:id="rId13"/>
    <p:sldId id="595" r:id="rId14"/>
    <p:sldId id="596" r:id="rId15"/>
    <p:sldId id="597" r:id="rId16"/>
    <p:sldId id="598" r:id="rId17"/>
    <p:sldId id="599" r:id="rId18"/>
    <p:sldId id="600" r:id="rId19"/>
    <p:sldId id="601" r:id="rId20"/>
    <p:sldId id="602" r:id="rId21"/>
    <p:sldId id="603" r:id="rId22"/>
    <p:sldId id="604" r:id="rId23"/>
    <p:sldId id="605" r:id="rId24"/>
    <p:sldId id="607" r:id="rId25"/>
    <p:sldId id="608" r:id="rId26"/>
    <p:sldId id="609" r:id="rId27"/>
    <p:sldId id="610" r:id="rId28"/>
    <p:sldId id="611" r:id="rId29"/>
    <p:sldId id="612" r:id="rId30"/>
    <p:sldId id="613" r:id="rId31"/>
    <p:sldId id="614" r:id="rId32"/>
    <p:sldId id="634" r:id="rId33"/>
    <p:sldId id="635" r:id="rId34"/>
    <p:sldId id="636" r:id="rId35"/>
    <p:sldId id="638" r:id="rId36"/>
    <p:sldId id="639" r:id="rId37"/>
    <p:sldId id="640" r:id="rId38"/>
    <p:sldId id="641" r:id="rId39"/>
    <p:sldId id="642" r:id="rId40"/>
    <p:sldId id="643" r:id="rId41"/>
    <p:sldId id="644" r:id="rId42"/>
    <p:sldId id="646" r:id="rId43"/>
    <p:sldId id="647" r:id="rId44"/>
    <p:sldId id="648" r:id="rId45"/>
    <p:sldId id="652" r:id="rId46"/>
    <p:sldId id="653" r:id="rId47"/>
    <p:sldId id="654" r:id="rId48"/>
    <p:sldId id="655" r:id="rId49"/>
    <p:sldId id="656" r:id="rId50"/>
    <p:sldId id="657" r:id="rId51"/>
    <p:sldId id="659" r:id="rId52"/>
    <p:sldId id="660" r:id="rId53"/>
    <p:sldId id="528" r:id="rId54"/>
    <p:sldId id="532" r:id="rId55"/>
    <p:sldId id="533" r:id="rId56"/>
    <p:sldId id="535" r:id="rId57"/>
    <p:sldId id="529" r:id="rId58"/>
    <p:sldId id="530" r:id="rId59"/>
    <p:sldId id="514" r:id="rId60"/>
    <p:sldId id="515" r:id="rId61"/>
    <p:sldId id="516" r:id="rId62"/>
    <p:sldId id="537" r:id="rId63"/>
    <p:sldId id="517" r:id="rId64"/>
    <p:sldId id="538" r:id="rId65"/>
    <p:sldId id="518" r:id="rId66"/>
    <p:sldId id="569" r:id="rId67"/>
    <p:sldId id="503" r:id="rId68"/>
    <p:sldId id="555" r:id="rId69"/>
    <p:sldId id="556" r:id="rId70"/>
    <p:sldId id="557" r:id="rId71"/>
    <p:sldId id="558" r:id="rId72"/>
    <p:sldId id="563" r:id="rId73"/>
    <p:sldId id="564" r:id="rId74"/>
    <p:sldId id="565" r:id="rId75"/>
    <p:sldId id="567" r:id="rId76"/>
    <p:sldId id="568" r:id="rId77"/>
    <p:sldId id="485" r:id="rId78"/>
    <p:sldId id="561" r:id="rId79"/>
    <p:sldId id="562" r:id="rId80"/>
    <p:sldId id="583" r:id="rId81"/>
    <p:sldId id="585" r:id="rId82"/>
    <p:sldId id="576" r:id="rId83"/>
    <p:sldId id="580" r:id="rId84"/>
    <p:sldId id="571" r:id="rId85"/>
    <p:sldId id="572" r:id="rId86"/>
    <p:sldId id="573" r:id="rId87"/>
    <p:sldId id="574" r:id="rId88"/>
    <p:sldId id="575" r:id="rId89"/>
    <p:sldId id="315" r:id="rId90"/>
    <p:sldId id="584" r:id="rId9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3333FF"/>
    <a:srgbClr val="00FF00"/>
    <a:srgbClr val="FFFF00"/>
    <a:srgbClr val="6666FF"/>
    <a:srgbClr val="777777"/>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7987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7987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7987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7CDAF4AE-AF54-43EB-817B-6332AD99D880}" type="slidenum">
              <a:rPr lang="en-US"/>
              <a:pPr/>
              <a:t>‹#›</a:t>
            </a:fld>
            <a:endParaRPr lang="en-US"/>
          </a:p>
        </p:txBody>
      </p:sp>
    </p:spTree>
    <p:extLst>
      <p:ext uri="{BB962C8B-B14F-4D97-AF65-F5344CB8AC3E}">
        <p14:creationId xmlns:p14="http://schemas.microsoft.com/office/powerpoint/2010/main" val="1572542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7270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727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7270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1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7271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1B7F378F-61C7-4F49-AE8B-408B953D60D1}" type="slidenum">
              <a:rPr lang="en-US"/>
              <a:pPr/>
              <a:t>‹#›</a:t>
            </a:fld>
            <a:endParaRPr lang="en-US"/>
          </a:p>
        </p:txBody>
      </p:sp>
    </p:spTree>
    <p:extLst>
      <p:ext uri="{BB962C8B-B14F-4D97-AF65-F5344CB8AC3E}">
        <p14:creationId xmlns:p14="http://schemas.microsoft.com/office/powerpoint/2010/main" val="11266124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z="2000" dirty="0">
                <a:latin typeface="Palatino" pitchFamily="2" charset="0"/>
                <a:cs typeface="Arial" panose="020B0604020202020204" pitchFamily="34" charset="0"/>
              </a:rPr>
              <a:t>How does that make us feel? (show each statement)</a:t>
            </a:r>
          </a:p>
          <a:p>
            <a:pPr>
              <a:buFontTx/>
              <a:buChar char="-"/>
            </a:pPr>
            <a:r>
              <a:rPr lang="en-US" altLang="en-US" sz="2000" dirty="0">
                <a:latin typeface="Palatino" pitchFamily="2" charset="0"/>
                <a:cs typeface="Arial" panose="020B0604020202020204" pitchFamily="34" charset="0"/>
              </a:rPr>
              <a:t>Why is that?</a:t>
            </a:r>
          </a:p>
          <a:p>
            <a:pPr>
              <a:buFontTx/>
              <a:buChar char="-"/>
            </a:pPr>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At the root, change done to us, we’re being asked to comply. </a:t>
            </a:r>
          </a:p>
          <a:p>
            <a:r>
              <a:rPr lang="en-US" altLang="en-US" sz="2000" dirty="0">
                <a:latin typeface="Palatino" pitchFamily="2" charset="0"/>
                <a:cs typeface="Arial" panose="020B0604020202020204" pitchFamily="34" charset="0"/>
              </a:rPr>
              <a:t>* People respond by doing what’s asked </a:t>
            </a:r>
          </a:p>
          <a:p>
            <a:pPr marL="571442" indent="-571442">
              <a:buFontTx/>
              <a:buChar char="•"/>
            </a:pPr>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Change done by us, we’re committed to it, we’re going to get it done no matter what</a:t>
            </a:r>
          </a:p>
          <a:p>
            <a:r>
              <a:rPr lang="en-US" altLang="en-US" sz="2000" dirty="0">
                <a:latin typeface="Palatino" pitchFamily="2" charset="0"/>
                <a:cs typeface="Arial" panose="020B0604020202020204" pitchFamily="34" charset="0"/>
              </a:rPr>
              <a:t>* People respond by doing what it takes.</a:t>
            </a:r>
          </a:p>
          <a:p>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Commitment vs. compliance</a:t>
            </a:r>
          </a:p>
        </p:txBody>
      </p:sp>
      <p:sp>
        <p:nvSpPr>
          <p:cNvPr id="17411"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ExperienceChange</a:t>
            </a:r>
          </a:p>
        </p:txBody>
      </p:sp>
      <p:sp>
        <p:nvSpPr>
          <p:cNvPr id="17412"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November 14, 2003</a:t>
            </a:r>
          </a:p>
        </p:txBody>
      </p:sp>
      <p:sp>
        <p:nvSpPr>
          <p:cNvPr id="17413"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Change Management Simulation</a:t>
            </a:r>
          </a:p>
        </p:txBody>
      </p:sp>
      <p:sp>
        <p:nvSpPr>
          <p:cNvPr id="17414"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eaLnBrk="1" hangingPunct="1"/>
            <a:fld id="{DF75911D-6D53-4686-81AF-FE1E57CF5E14}" type="slidenum">
              <a:rPr lang="en-US" altLang="en-US" sz="1200">
                <a:solidFill>
                  <a:srgbClr val="000000"/>
                </a:solidFill>
              </a:rPr>
              <a:pPr eaLnBrk="1" hangingPunct="1"/>
              <a:t>6</a:t>
            </a:fld>
            <a:endParaRPr lang="en-US" altLang="en-US" sz="1200">
              <a:solidFill>
                <a:srgbClr val="000000"/>
              </a:solidFill>
            </a:endParaRPr>
          </a:p>
        </p:txBody>
      </p:sp>
    </p:spTree>
    <p:extLst>
      <p:ext uri="{BB962C8B-B14F-4D97-AF65-F5344CB8AC3E}">
        <p14:creationId xmlns:p14="http://schemas.microsoft.com/office/powerpoint/2010/main" val="1851236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2000" dirty="0">
                <a:latin typeface="Palatino" pitchFamily="2" charset="0"/>
                <a:cs typeface="Arial" panose="020B0604020202020204" pitchFamily="34" charset="0"/>
              </a:rPr>
              <a:t>Commitment (Willingness) is a big part of change, but it’s not everything.</a:t>
            </a:r>
          </a:p>
          <a:p>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People also need to be ‘ready’ – have the capacity to change.</a:t>
            </a:r>
          </a:p>
          <a:p>
            <a:r>
              <a:rPr lang="en-US" altLang="en-US" sz="2000" dirty="0">
                <a:latin typeface="Palatino" pitchFamily="2" charset="0"/>
                <a:cs typeface="Arial" panose="020B0604020202020204" pitchFamily="34" charset="0"/>
              </a:rPr>
              <a:t>And they need to be ‘able’ – have the capability (skills, knowledge) to change.</a:t>
            </a:r>
          </a:p>
          <a:p>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What does not able sound like?  “I can’t”</a:t>
            </a:r>
          </a:p>
          <a:p>
            <a:r>
              <a:rPr lang="en-US" altLang="en-US" sz="2000" dirty="0">
                <a:latin typeface="Palatino" pitchFamily="2" charset="0"/>
                <a:cs typeface="Arial" panose="020B0604020202020204" pitchFamily="34" charset="0"/>
              </a:rPr>
              <a:t>What does not ready sound like? “I won’t”</a:t>
            </a:r>
          </a:p>
          <a:p>
            <a:r>
              <a:rPr lang="en-US" altLang="en-US" sz="2000" dirty="0">
                <a:latin typeface="Palatino" pitchFamily="2" charset="0"/>
                <a:cs typeface="Arial" panose="020B0604020202020204" pitchFamily="34" charset="0"/>
              </a:rPr>
              <a:t>What does not ready sound like? “Not now”</a:t>
            </a:r>
          </a:p>
          <a:p>
            <a:endParaRPr lang="en-US" altLang="en-US" dirty="0" smtClean="0">
              <a:latin typeface="Palatino" pitchFamily="2" charset="0"/>
              <a:cs typeface="Arial" panose="020B0604020202020204" pitchFamily="34" charset="0"/>
            </a:endParaRPr>
          </a:p>
        </p:txBody>
      </p:sp>
      <p:sp>
        <p:nvSpPr>
          <p:cNvPr id="10752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10752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10752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10752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ACB3028A-F1F3-4D1A-96C5-710C5A5F816E}" type="slidenum">
              <a:rPr lang="en-US" altLang="en-US" sz="1200">
                <a:solidFill>
                  <a:srgbClr val="000000"/>
                </a:solidFill>
              </a:rPr>
              <a:pPr eaLnBrk="1" hangingPunct="1"/>
              <a:t>15</a:t>
            </a:fld>
            <a:endParaRPr lang="en-US" altLang="en-US" sz="1200">
              <a:solidFill>
                <a:srgbClr val="000000"/>
              </a:solidFill>
            </a:endParaRPr>
          </a:p>
        </p:txBody>
      </p:sp>
    </p:spTree>
    <p:extLst>
      <p:ext uri="{BB962C8B-B14F-4D97-AF65-F5344CB8AC3E}">
        <p14:creationId xmlns:p14="http://schemas.microsoft.com/office/powerpoint/2010/main" val="3159782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types</a:t>
            </a:r>
            <a:r>
              <a:rPr lang="en-US" baseline="0" dirty="0" smtClean="0"/>
              <a:t> and levels of change … but there is a simple formula</a:t>
            </a:r>
            <a:endParaRPr lang="en-US" dirty="0"/>
          </a:p>
        </p:txBody>
      </p:sp>
      <p:sp>
        <p:nvSpPr>
          <p:cNvPr id="4" name="Slide Number Placeholder 3"/>
          <p:cNvSpPr>
            <a:spLocks noGrp="1"/>
          </p:cNvSpPr>
          <p:nvPr>
            <p:ph type="sldNum" sz="quarter" idx="10"/>
          </p:nvPr>
        </p:nvSpPr>
        <p:spPr/>
        <p:txBody>
          <a:bodyPr/>
          <a:lstStyle/>
          <a:p>
            <a:fld id="{924EDD31-BBD8-423E-83F3-17728D3ACB0E}" type="slidenum">
              <a:rPr lang="en-US" smtClean="0"/>
              <a:t>16</a:t>
            </a:fld>
            <a:endParaRPr lang="en-US" dirty="0"/>
          </a:p>
        </p:txBody>
      </p:sp>
    </p:spTree>
    <p:extLst>
      <p:ext uri="{BB962C8B-B14F-4D97-AF65-F5344CB8AC3E}">
        <p14:creationId xmlns:p14="http://schemas.microsoft.com/office/powerpoint/2010/main" val="2164988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review a few change</a:t>
            </a:r>
            <a:r>
              <a:rPr lang="en-US" baseline="0" dirty="0" smtClean="0"/>
              <a:t> models – strategic tools</a:t>
            </a:r>
            <a:endParaRPr lang="en-US" dirty="0"/>
          </a:p>
        </p:txBody>
      </p:sp>
      <p:sp>
        <p:nvSpPr>
          <p:cNvPr id="4" name="Slide Number Placeholder 3"/>
          <p:cNvSpPr>
            <a:spLocks noGrp="1"/>
          </p:cNvSpPr>
          <p:nvPr>
            <p:ph type="sldNum" sz="quarter" idx="10"/>
          </p:nvPr>
        </p:nvSpPr>
        <p:spPr/>
        <p:txBody>
          <a:bodyPr/>
          <a:lstStyle/>
          <a:p>
            <a:fld id="{924EDD31-BBD8-423E-83F3-17728D3ACB0E}" type="slidenum">
              <a:rPr lang="en-US" smtClean="0"/>
              <a:t>17</a:t>
            </a:fld>
            <a:endParaRPr lang="en-US" dirty="0"/>
          </a:p>
        </p:txBody>
      </p:sp>
    </p:spTree>
    <p:extLst>
      <p:ext uri="{BB962C8B-B14F-4D97-AF65-F5344CB8AC3E}">
        <p14:creationId xmlns:p14="http://schemas.microsoft.com/office/powerpoint/2010/main" val="2081958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p:spPr>
        <p:txBody>
          <a:bodyPr/>
          <a:lstStyle/>
          <a:p>
            <a:r>
              <a:rPr lang="en-CA" dirty="0" smtClean="0">
                <a:effectLst/>
              </a:rPr>
              <a:t>Featured in the book </a:t>
            </a:r>
            <a:r>
              <a:rPr lang="en-CA" i="1" dirty="0" smtClean="0">
                <a:effectLst/>
              </a:rPr>
              <a:t>In Search of Excellence</a:t>
            </a:r>
            <a:r>
              <a:rPr lang="en-CA" dirty="0" smtClean="0">
                <a:effectLst/>
              </a:rPr>
              <a:t>, by former McKinsey consultants Thomas J. Peters and Robert H. Waterman, the framework maps a constellation of interrelated factors that influence an organization's ability to change. </a:t>
            </a:r>
          </a:p>
          <a:p>
            <a:r>
              <a:rPr lang="en-CA" dirty="0" smtClean="0">
                <a:effectLst/>
              </a:rPr>
              <a:t>The lack of hierarchy among these factors suggests that significant progress in one part of the organization will be difficult without working on the others. </a:t>
            </a:r>
            <a:endParaRPr lang="en-CA" altLang="en-US" dirty="0">
              <a:latin typeface="Arial" panose="020B0604020202020204" pitchFamily="34" charset="0"/>
              <a:cs typeface="Arial" panose="020B0604020202020204" pitchFamily="34" charset="0"/>
            </a:endParaRPr>
          </a:p>
        </p:txBody>
      </p:sp>
      <p:sp>
        <p:nvSpPr>
          <p:cNvPr id="13210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0008" indent="-288465" eaLnBrk="0" hangingPunct="0">
              <a:defRPr>
                <a:solidFill>
                  <a:schemeClr val="tx1"/>
                </a:solidFill>
                <a:latin typeface="Arial" panose="020B0604020202020204" pitchFamily="34" charset="0"/>
                <a:cs typeface="Arial" panose="020B0604020202020204" pitchFamily="34" charset="0"/>
              </a:defRPr>
            </a:lvl2pPr>
            <a:lvl3pPr marL="1153859" indent="-230772" eaLnBrk="0" hangingPunct="0">
              <a:defRPr>
                <a:solidFill>
                  <a:schemeClr val="tx1"/>
                </a:solidFill>
                <a:latin typeface="Arial" panose="020B0604020202020204" pitchFamily="34" charset="0"/>
                <a:cs typeface="Arial" panose="020B0604020202020204" pitchFamily="34" charset="0"/>
              </a:defRPr>
            </a:lvl3pPr>
            <a:lvl4pPr marL="1615402" indent="-230772" eaLnBrk="0" hangingPunct="0">
              <a:defRPr>
                <a:solidFill>
                  <a:schemeClr val="tx1"/>
                </a:solidFill>
                <a:latin typeface="Arial" panose="020B0604020202020204" pitchFamily="34" charset="0"/>
                <a:cs typeface="Arial" panose="020B0604020202020204" pitchFamily="34" charset="0"/>
              </a:defRPr>
            </a:lvl4pPr>
            <a:lvl5pPr marL="2076945" indent="-230772" eaLnBrk="0" hangingPunct="0">
              <a:defRPr>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356B65-17F0-4A32-A8E7-FC81F6FED5C5}" type="slidenum">
              <a:rPr lang="nl-NL" altLang="en-US"/>
              <a:pPr eaLnBrk="1" hangingPunct="1"/>
              <a:t>20</a:t>
            </a:fld>
            <a:endParaRPr lang="nl-NL" altLang="en-US"/>
          </a:p>
        </p:txBody>
      </p:sp>
    </p:spTree>
    <p:extLst>
      <p:ext uri="{BB962C8B-B14F-4D97-AF65-F5344CB8AC3E}">
        <p14:creationId xmlns:p14="http://schemas.microsoft.com/office/powerpoint/2010/main" val="1242495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p:spPr>
        <p:txBody>
          <a:bodyPr/>
          <a:lstStyle/>
          <a:p>
            <a:endParaRPr lang="en-CA" altLang="en-US" dirty="0">
              <a:latin typeface="Arial" panose="020B0604020202020204" pitchFamily="34" charset="0"/>
              <a:cs typeface="Arial" panose="020B0604020202020204" pitchFamily="34" charset="0"/>
            </a:endParaRPr>
          </a:p>
        </p:txBody>
      </p:sp>
      <p:sp>
        <p:nvSpPr>
          <p:cNvPr id="13414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0008" indent="-288465" eaLnBrk="0" hangingPunct="0">
              <a:defRPr>
                <a:solidFill>
                  <a:schemeClr val="tx1"/>
                </a:solidFill>
                <a:latin typeface="Arial" panose="020B0604020202020204" pitchFamily="34" charset="0"/>
                <a:cs typeface="Arial" panose="020B0604020202020204" pitchFamily="34" charset="0"/>
              </a:defRPr>
            </a:lvl2pPr>
            <a:lvl3pPr marL="1153859" indent="-230772" eaLnBrk="0" hangingPunct="0">
              <a:defRPr>
                <a:solidFill>
                  <a:schemeClr val="tx1"/>
                </a:solidFill>
                <a:latin typeface="Arial" panose="020B0604020202020204" pitchFamily="34" charset="0"/>
                <a:cs typeface="Arial" panose="020B0604020202020204" pitchFamily="34" charset="0"/>
              </a:defRPr>
            </a:lvl3pPr>
            <a:lvl4pPr marL="1615402" indent="-230772" eaLnBrk="0" hangingPunct="0">
              <a:defRPr>
                <a:solidFill>
                  <a:schemeClr val="tx1"/>
                </a:solidFill>
                <a:latin typeface="Arial" panose="020B0604020202020204" pitchFamily="34" charset="0"/>
                <a:cs typeface="Arial" panose="020B0604020202020204" pitchFamily="34" charset="0"/>
              </a:defRPr>
            </a:lvl4pPr>
            <a:lvl5pPr marL="2076945" indent="-230772" eaLnBrk="0" hangingPunct="0">
              <a:defRPr>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BA4BAD-956F-4349-A221-3AF2F38CC6E4}" type="slidenum">
              <a:rPr lang="nl-NL" altLang="en-US"/>
              <a:pPr eaLnBrk="1" hangingPunct="1"/>
              <a:t>21</a:t>
            </a:fld>
            <a:endParaRPr lang="nl-NL" altLang="en-US"/>
          </a:p>
        </p:txBody>
      </p:sp>
    </p:spTree>
    <p:extLst>
      <p:ext uri="{BB962C8B-B14F-4D97-AF65-F5344CB8AC3E}">
        <p14:creationId xmlns:p14="http://schemas.microsoft.com/office/powerpoint/2010/main" val="2721838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881580A-F188-4E97-8741-249387EB3E64}" type="slidenum">
              <a:rPr lang="nl-NL" altLang="en-US" smtClean="0"/>
              <a:pPr>
                <a:spcBef>
                  <a:spcPct val="0"/>
                </a:spcBef>
              </a:pPr>
              <a:t>22</a:t>
            </a:fld>
            <a:endParaRPr lang="nl-NL"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CA" sz="1200" kern="1200" dirty="0" smtClean="0">
                <a:solidFill>
                  <a:schemeClr val="tx1"/>
                </a:solidFill>
                <a:effectLst/>
                <a:latin typeface="+mn-lt"/>
                <a:ea typeface="+mn-ea"/>
                <a:cs typeface="+mn-cs"/>
              </a:rPr>
              <a:t>Gestalt psychology or gestaltism is a philosophy of mind of the Berlin School of experimental psychology. Gestalt psychology is an attempt to understand the laws behind the ability to acquire and maintain meaningful perceptions in an apparently chaotic world. The central principle of gestalt psychology is that the mind forms a global whole with self-organizing tendencies.</a:t>
            </a: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01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F5981A9-A64D-4424-843C-0C57F1DFCF81}" type="slidenum">
              <a:rPr lang="nl-NL" altLang="en-US" smtClean="0"/>
              <a:pPr>
                <a:spcBef>
                  <a:spcPct val="0"/>
                </a:spcBef>
              </a:pPr>
              <a:t>23</a:t>
            </a:fld>
            <a:endParaRPr lang="nl-NL"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200" dirty="0" smtClean="0">
                <a:latin typeface="Arial" panose="020B0604020202020204" pitchFamily="34" charset="0"/>
                <a:cs typeface="Arial" panose="020B0604020202020204" pitchFamily="34" charset="0"/>
              </a:rPr>
              <a:t>Set up The Force Field as a great tool for analysis and as a framework for discussion.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200"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200" dirty="0" smtClean="0">
                <a:latin typeface="Arial" panose="020B0604020202020204" pitchFamily="34" charset="0"/>
                <a:cs typeface="Arial" panose="020B0604020202020204" pitchFamily="34" charset="0"/>
              </a:rPr>
              <a:t>Illustrate importance of Rational &amp; Emotional</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200"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200" dirty="0" smtClean="0">
                <a:latin typeface="Arial" panose="020B0604020202020204" pitchFamily="34" charset="0"/>
                <a:cs typeface="Arial" panose="020B0604020202020204" pitchFamily="34" charset="0"/>
              </a:rPr>
              <a:t>------ </a:t>
            </a:r>
          </a:p>
          <a:p>
            <a:pPr marL="346122" indent="-346122">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The Force Field is a great tool for analysis and as a framework for discussion.</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"Force Field" is a fancy way of saying that there are lots of different factors (or, forces) for and against making change that we need to be aware of.</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Driving forces = positive forces for change</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Restraining forces = obstacles to change</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Orgs will always be driving forces that make change attractive to people, and restraining forces that work to keep things as they are</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Successful change is achieved by strengthening the driving forces and/or weakening the restraining forces</a:t>
            </a:r>
          </a:p>
        </p:txBody>
      </p:sp>
    </p:spTree>
    <p:extLst>
      <p:ext uri="{BB962C8B-B14F-4D97-AF65-F5344CB8AC3E}">
        <p14:creationId xmlns:p14="http://schemas.microsoft.com/office/powerpoint/2010/main" val="286609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B38A828-5106-41EB-B592-F5D019A04E00}" type="slidenum">
              <a:rPr lang="nl-NL" altLang="en-US" smtClean="0"/>
              <a:pPr>
                <a:spcBef>
                  <a:spcPct val="0"/>
                </a:spcBef>
              </a:pPr>
              <a:t>24</a:t>
            </a:fld>
            <a:endParaRPr lang="nl-NL"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dirty="0" smtClean="0">
                <a:latin typeface="Arial" panose="020B0604020202020204" pitchFamily="34" charset="0"/>
                <a:cs typeface="Arial" panose="020B0604020202020204" pitchFamily="34" charset="0"/>
              </a:rPr>
              <a:t>Play</a:t>
            </a:r>
            <a:r>
              <a:rPr lang="en-US" altLang="en-US" baseline="0" dirty="0" smtClean="0">
                <a:latin typeface="Arial" panose="020B0604020202020204" pitchFamily="34" charset="0"/>
                <a:cs typeface="Arial" panose="020B0604020202020204" pitchFamily="34" charset="0"/>
              </a:rPr>
              <a:t> the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ltLang="en-US" dirty="0" smtClean="0"/>
              <a:t>Developed in 80s</a:t>
            </a:r>
          </a:p>
          <a:p>
            <a:pPr eaLnBrk="1" hangingPunct="1"/>
            <a:endParaRPr lang="en-US" altLang="en-US" baseline="0" dirty="0" smtClean="0">
              <a:latin typeface="Arial" panose="020B0604020202020204" pitchFamily="34" charset="0"/>
              <a:cs typeface="Arial" panose="020B0604020202020204" pitchFamily="34" charset="0"/>
            </a:endParaRP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286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Play video from 25 seconds inwards</a:t>
            </a:r>
          </a:p>
          <a:p>
            <a:r>
              <a:rPr lang="en-CA" dirty="0" smtClean="0"/>
              <a:t>Warning about the tone</a:t>
            </a:r>
            <a:r>
              <a:rPr lang="en-CA" baseline="0" dirty="0" smtClean="0"/>
              <a:t> of voice over</a:t>
            </a:r>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25</a:t>
            </a:fld>
            <a:endParaRPr lang="en-CA"/>
          </a:p>
        </p:txBody>
      </p:sp>
    </p:spTree>
    <p:extLst>
      <p:ext uri="{BB962C8B-B14F-4D97-AF65-F5344CB8AC3E}">
        <p14:creationId xmlns:p14="http://schemas.microsoft.com/office/powerpoint/2010/main" val="3134913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69020E-B5E2-4FA0-BFCF-E85ACC6BB373}" type="slidenum">
              <a:rPr lang="nl-NL" altLang="en-US" smtClean="0"/>
              <a:pPr>
                <a:spcBef>
                  <a:spcPct val="0"/>
                </a:spcBef>
              </a:pPr>
              <a:t>26</a:t>
            </a:fld>
            <a:endParaRPr lang="nl-NL"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27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Who can read Japanese … I’ve already</a:t>
            </a:r>
            <a:r>
              <a:rPr lang="en-CA" baseline="0" dirty="0" smtClean="0"/>
              <a:t> given you a hint</a:t>
            </a:r>
          </a:p>
          <a:p>
            <a:endParaRPr lang="en-CA" baseline="0" dirty="0" smtClean="0"/>
          </a:p>
          <a:p>
            <a:r>
              <a:rPr lang="en-CA" baseline="0" dirty="0" smtClean="0"/>
              <a:t>So, I got this morning up and I am here today because I love what I do, I get paid for it, there is a need for learning, especially change process and you can tell me if I am good at it.</a:t>
            </a:r>
          </a:p>
          <a:p>
            <a:r>
              <a:rPr lang="en-CA" baseline="0" dirty="0" smtClean="0"/>
              <a:t>So right here and right now, with you is my </a:t>
            </a:r>
            <a:r>
              <a:rPr lang="en-CA" baseline="0" dirty="0" err="1" smtClean="0"/>
              <a:t>Ikigai</a:t>
            </a:r>
            <a:r>
              <a:rPr lang="en-CA" baseline="0" dirty="0" smtClean="0"/>
              <a:t>.</a:t>
            </a:r>
          </a:p>
          <a:p>
            <a:r>
              <a:rPr lang="en-CA" baseline="0" dirty="0" smtClean="0"/>
              <a:t>So let me tell you a bit about me</a:t>
            </a:r>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7</a:t>
            </a:fld>
            <a:endParaRPr lang="en-CA"/>
          </a:p>
        </p:txBody>
      </p:sp>
    </p:spTree>
    <p:extLst>
      <p:ext uri="{BB962C8B-B14F-4D97-AF65-F5344CB8AC3E}">
        <p14:creationId xmlns:p14="http://schemas.microsoft.com/office/powerpoint/2010/main" val="1054536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69020E-B5E2-4FA0-BFCF-E85ACC6BB373}" type="slidenum">
              <a:rPr lang="nl-NL" altLang="en-US" smtClean="0"/>
              <a:pPr>
                <a:spcBef>
                  <a:spcPct val="0"/>
                </a:spcBef>
              </a:pPr>
              <a:t>27</a:t>
            </a:fld>
            <a:endParaRPr lang="nl-NL"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961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69020E-B5E2-4FA0-BFCF-E85ACC6BB373}" type="slidenum">
              <a:rPr lang="nl-NL" altLang="en-US" smtClean="0"/>
              <a:pPr>
                <a:spcBef>
                  <a:spcPct val="0"/>
                </a:spcBef>
              </a:pPr>
              <a:t>28</a:t>
            </a:fld>
            <a:endParaRPr lang="nl-NL"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651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57346"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450"/>
              </a:spcBef>
              <a:buClrTx/>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a:pPr>
            <a:r>
              <a:rPr lang="en-US" dirty="0" smtClean="0">
                <a:latin typeface="Palatino" charset="0"/>
                <a:ea typeface="ＭＳ Ｐゴシック" charset="0"/>
                <a:cs typeface="Arial" charset="0"/>
              </a:rPr>
              <a:t>Order in order of your birthdate – month &amp; day only NO</a:t>
            </a:r>
            <a:r>
              <a:rPr lang="en-US" baseline="0" dirty="0" smtClean="0">
                <a:latin typeface="Palatino" charset="0"/>
                <a:ea typeface="ＭＳ Ｐゴシック" charset="0"/>
                <a:cs typeface="Arial" charset="0"/>
              </a:rPr>
              <a:t> TALKING or WRITTING</a:t>
            </a:r>
            <a:endParaRPr lang="en-US" dirty="0" smtClean="0">
              <a:latin typeface="Palatino" charset="0"/>
              <a:ea typeface="ＭＳ Ｐゴシック" charset="0"/>
              <a:cs typeface="Arial" charset="0"/>
            </a:endParaRPr>
          </a:p>
        </p:txBody>
      </p:sp>
      <p:sp>
        <p:nvSpPr>
          <p:cNvPr id="45059"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ExperienceChange</a:t>
            </a:r>
          </a:p>
        </p:txBody>
      </p:sp>
      <p:sp>
        <p:nvSpPr>
          <p:cNvPr id="45060"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November 14, 2003</a:t>
            </a:r>
          </a:p>
        </p:txBody>
      </p:sp>
      <p:sp>
        <p:nvSpPr>
          <p:cNvPr id="45061"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Change Management Simulation</a:t>
            </a:r>
          </a:p>
        </p:txBody>
      </p:sp>
      <p:sp>
        <p:nvSpPr>
          <p:cNvPr id="45062"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eaLnBrk="1" hangingPunct="1"/>
            <a:fld id="{97AC6846-B6C6-4BFB-8E36-284582BE5A08}" type="slidenum">
              <a:rPr lang="en-US" altLang="en-US" sz="1200">
                <a:solidFill>
                  <a:srgbClr val="000000"/>
                </a:solidFill>
              </a:rPr>
              <a:pPr eaLnBrk="1" hangingPunct="1"/>
              <a:t>30</a:t>
            </a:fld>
            <a:endParaRPr lang="en-US" altLang="en-US" sz="1200">
              <a:solidFill>
                <a:srgbClr val="000000"/>
              </a:solidFill>
            </a:endParaRPr>
          </a:p>
        </p:txBody>
      </p:sp>
    </p:spTree>
    <p:extLst>
      <p:ext uri="{BB962C8B-B14F-4D97-AF65-F5344CB8AC3E}">
        <p14:creationId xmlns:p14="http://schemas.microsoft.com/office/powerpoint/2010/main" val="3062310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Lakeview may, at first glance, look different than your organization, but let’s get to know </a:t>
            </a:r>
            <a:r>
              <a:rPr lang="en-US" sz="2000" dirty="0" err="1"/>
              <a:t>Lakeviewand</a:t>
            </a:r>
            <a:r>
              <a:rPr lang="en-US" sz="2000" dirty="0"/>
              <a:t> I think we may uncover a number of similarities.</a:t>
            </a:r>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32</a:t>
            </a:fld>
            <a:endParaRPr lang="en-US" altLang="en-US"/>
          </a:p>
        </p:txBody>
      </p:sp>
    </p:spTree>
    <p:extLst>
      <p:ext uri="{BB962C8B-B14F-4D97-AF65-F5344CB8AC3E}">
        <p14:creationId xmlns:p14="http://schemas.microsoft.com/office/powerpoint/2010/main" val="1108059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Start by interviewing stakeholders to understand the forces driving (i.e. supporting) and restraining (i.e. against) change.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Return to the main classroom in [60/75 </a:t>
            </a:r>
            <a:r>
              <a:rPr lang="en-US" altLang="en-US" sz="2000" dirty="0" err="1">
                <a:latin typeface="Arial" panose="020B0604020202020204" pitchFamily="34" charset="0"/>
                <a:cs typeface="Arial" panose="020B0604020202020204" pitchFamily="34" charset="0"/>
              </a:rPr>
              <a:t>mins</a:t>
            </a:r>
            <a:r>
              <a:rPr lang="en-US" altLang="en-US" sz="2000" dirty="0">
                <a:latin typeface="Arial" panose="020B0604020202020204" pitchFamily="34" charset="0"/>
                <a:cs typeface="Arial" panose="020B0604020202020204" pitchFamily="34" charset="0"/>
              </a:rPr>
              <a:t>] and be prepared to present your assessment of the situation.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latin typeface="Arial"/>
              </a:rPr>
              <a:t>Interview Brian</a:t>
            </a:r>
          </a:p>
          <a:p>
            <a:pPr marL="173061" indent="-173061">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latin typeface="Arial"/>
              </a:rPr>
              <a:t>Funny remark that you get to cut off the Executives </a:t>
            </a:r>
          </a:p>
          <a:p>
            <a:pPr marL="173061" indent="-173061">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latin typeface="Arial"/>
              </a:rPr>
              <a:t>Don’t seem to mind…!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19 Stakeholders in total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rPr>
              <a:t>Start wherever you like.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Each stakeholder provides a different perspective.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8 possible questions to ask each</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rPr>
              <a:t>Ask as many questions as you’d like but won’t have time for all so use your time wisely.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Capture notes in the Player’s Guide. </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4800" dirty="0">
              <a:latin typeface="Palatino" pitchFamily="2" charset="0"/>
              <a:cs typeface="Arial" panose="020B0604020202020204" pitchFamily="34" charset="0"/>
            </a:endParaRPr>
          </a:p>
        </p:txBody>
      </p:sp>
      <p:sp>
        <p:nvSpPr>
          <p:cNvPr id="2560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2560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2560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2560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057B4AF6-E8B8-4308-A051-A14B49B7BF73}" type="slidenum">
              <a:rPr lang="en-US" altLang="en-US" sz="1200">
                <a:solidFill>
                  <a:srgbClr val="000000"/>
                </a:solidFill>
              </a:rPr>
              <a:pPr eaLnBrk="1" hangingPunct="1"/>
              <a:t>33</a:t>
            </a:fld>
            <a:endParaRPr lang="en-US" altLang="en-US" sz="1200">
              <a:solidFill>
                <a:srgbClr val="000000"/>
              </a:solidFill>
            </a:endParaRPr>
          </a:p>
        </p:txBody>
      </p:sp>
    </p:spTree>
    <p:extLst>
      <p:ext uri="{BB962C8B-B14F-4D97-AF65-F5344CB8AC3E}">
        <p14:creationId xmlns:p14="http://schemas.microsoft.com/office/powerpoint/2010/main" val="1092540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Diving group into 4, assigning 1 quadrant to each to “own” and present.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Top forces Driving Change </a:t>
            </a:r>
            <a:r>
              <a:rPr lang="en-US" altLang="en-US" sz="2000" dirty="0">
                <a:latin typeface="Arial" panose="020B0604020202020204" pitchFamily="34" charset="0"/>
                <a:cs typeface="Arial" panose="020B0604020202020204" pitchFamily="34" charset="0"/>
              </a:rPr>
              <a:t>= Levers we want to pull</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Top forces Restraining Change </a:t>
            </a:r>
            <a:r>
              <a:rPr lang="en-US" altLang="en-US" sz="2000" dirty="0">
                <a:latin typeface="Arial" panose="020B0604020202020204" pitchFamily="34" charset="0"/>
                <a:cs typeface="Arial" panose="020B0604020202020204" pitchFamily="34" charset="0"/>
              </a:rPr>
              <a:t>= Barriers we most need to pull the Levers for</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Driving Forces (Rational)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Market – shifting from military (shrinking) to commercial (growing)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Financial – about 18 </a:t>
            </a:r>
            <a:r>
              <a:rPr lang="en-US" altLang="en-US" sz="2000" dirty="0" err="1">
                <a:latin typeface="Arial" panose="020B0604020202020204" pitchFamily="34" charset="0"/>
                <a:cs typeface="Arial" panose="020B0604020202020204" pitchFamily="34" charset="0"/>
              </a:rPr>
              <a:t>mos</a:t>
            </a:r>
            <a:r>
              <a:rPr lang="en-US" altLang="en-US" sz="2000" dirty="0">
                <a:latin typeface="Arial" panose="020B0604020202020204" pitchFamily="34" charset="0"/>
                <a:cs typeface="Arial" panose="020B0604020202020204" pitchFamily="34" charset="0"/>
              </a:rPr>
              <a:t> left</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Driving (Emotional)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Workforce – high quality</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People – Jennifer Smith respected</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Restraining Forces (Rational)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Structure – </a:t>
            </a:r>
            <a:r>
              <a:rPr lang="en-US" altLang="en-US" sz="2000" dirty="0" err="1">
                <a:latin typeface="Arial" panose="020B0604020202020204" pitchFamily="34" charset="0"/>
                <a:cs typeface="Arial" panose="020B0604020202020204" pitchFamily="34" charset="0"/>
              </a:rPr>
              <a:t>siloed</a:t>
            </a:r>
            <a:r>
              <a:rPr lang="en-US" altLang="en-US" sz="2000" dirty="0">
                <a:latin typeface="Arial" panose="020B0604020202020204" pitchFamily="34" charset="0"/>
                <a:cs typeface="Arial" panose="020B0604020202020204" pitchFamily="34" charset="0"/>
              </a:rPr>
              <a:t> org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Budgets – shrinking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Workforce – union negotiations on horizon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Restraining (Emotional)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Workforce – morale suffering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Culture – finger-pointing, blame game</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b="1" dirty="0">
                <a:latin typeface="Arial" panose="020B0604020202020204" pitchFamily="34" charset="0"/>
                <a:cs typeface="Arial" panose="020B0604020202020204" pitchFamily="34" charset="0"/>
              </a:rPr>
              <a:t>Why might this be useful in a change situation to do?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dirty="0">
                <a:latin typeface="Arial" panose="020B0604020202020204" pitchFamily="34" charset="0"/>
                <a:cs typeface="Arial" panose="020B0604020202020204" pitchFamily="34" charset="0"/>
              </a:rPr>
              <a:t>Helps to focus on the right things</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dirty="0">
                <a:latin typeface="Arial" panose="020B0604020202020204" pitchFamily="34" charset="0"/>
                <a:cs typeface="Arial" panose="020B0604020202020204" pitchFamily="34" charset="0"/>
              </a:rPr>
              <a:t>Helps size up the situation</a:t>
            </a:r>
            <a:endParaRPr lang="en-US" altLang="en-US" sz="2000" dirty="0">
              <a:latin typeface="Arial" panose="020B0604020202020204" pitchFamily="34" charset="0"/>
              <a:cs typeface="Arial" panose="020B0604020202020204" pitchFamily="34" charset="0"/>
            </a:endParaRPr>
          </a:p>
        </p:txBody>
      </p:sp>
      <p:sp>
        <p:nvSpPr>
          <p:cNvPr id="33795"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33796"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33797"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33798"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DABFDA0A-864A-47EC-B067-08A64F41D793}" type="slidenum">
              <a:rPr lang="en-US" altLang="en-US" sz="1200">
                <a:solidFill>
                  <a:srgbClr val="000000"/>
                </a:solidFill>
              </a:rPr>
              <a:pPr eaLnBrk="1" hangingPunct="1"/>
              <a:t>34</a:t>
            </a:fld>
            <a:endParaRPr lang="en-US" altLang="en-US" sz="1200">
              <a:solidFill>
                <a:srgbClr val="000000"/>
              </a:solidFill>
            </a:endParaRPr>
          </a:p>
        </p:txBody>
      </p:sp>
    </p:spTree>
    <p:extLst>
      <p:ext uri="{BB962C8B-B14F-4D97-AF65-F5344CB8AC3E}">
        <p14:creationId xmlns:p14="http://schemas.microsoft.com/office/powerpoint/2010/main" val="2723212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Many changes come about from a desire to improve performance - like improving offers to customers or efficiencies delivering these offers.    </a:t>
            </a:r>
          </a:p>
          <a:p>
            <a:endParaRPr lang="en-US" dirty="0"/>
          </a:p>
          <a:p>
            <a:r>
              <a:rPr lang="en-US" dirty="0"/>
              <a:t>When we undertake a challenge, what direction do we expect our organization's performance to go? </a:t>
            </a:r>
          </a:p>
          <a:p>
            <a:endParaRPr lang="en-US" dirty="0"/>
          </a:p>
          <a:p>
            <a:r>
              <a:rPr lang="en-US" dirty="0"/>
              <a:t>["Up, hopefully"] </a:t>
            </a:r>
          </a:p>
          <a:p>
            <a:endParaRPr lang="en-US" dirty="0"/>
          </a:p>
          <a:p>
            <a:r>
              <a:rPr lang="en-US" dirty="0"/>
              <a:t>By addressing this challenge we expect to achieve improved performance (higher, better, faster) in a certain period of time (6 months, 1 or 3 years). </a:t>
            </a:r>
          </a:p>
        </p:txBody>
      </p:sp>
      <p:sp>
        <p:nvSpPr>
          <p:cNvPr id="3584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3584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3584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3584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8EB6A6DC-79DD-464B-A722-7E1D9949E9AA}" type="slidenum">
              <a:rPr lang="en-US" altLang="en-US" sz="1200">
                <a:solidFill>
                  <a:srgbClr val="000000"/>
                </a:solidFill>
              </a:rPr>
              <a:pPr eaLnBrk="1" hangingPunct="1"/>
              <a:t>35</a:t>
            </a:fld>
            <a:endParaRPr lang="en-US" altLang="en-US" sz="1200">
              <a:solidFill>
                <a:srgbClr val="000000"/>
              </a:solidFill>
            </a:endParaRPr>
          </a:p>
        </p:txBody>
      </p:sp>
    </p:spTree>
    <p:extLst>
      <p:ext uri="{BB962C8B-B14F-4D97-AF65-F5344CB8AC3E}">
        <p14:creationId xmlns:p14="http://schemas.microsoft.com/office/powerpoint/2010/main" val="4138638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Q: Does the line go straight up? What actually happens?   </a:t>
            </a:r>
          </a:p>
          <a:p>
            <a:endParaRPr lang="en-US" dirty="0"/>
          </a:p>
          <a:p>
            <a:r>
              <a:rPr lang="en-US" dirty="0"/>
              <a:t>["It often goes down"] </a:t>
            </a:r>
          </a:p>
          <a:p>
            <a:endParaRPr lang="en-US" dirty="0"/>
          </a:p>
          <a:p>
            <a:r>
              <a:rPr lang="en-US" dirty="0"/>
              <a:t>That's right, this is a phenomenon known as "the dip".   </a:t>
            </a:r>
          </a:p>
          <a:p>
            <a:endParaRPr lang="en-US" dirty="0"/>
          </a:p>
          <a:p>
            <a:r>
              <a:rPr lang="en-US" dirty="0"/>
              <a:t>Q: Why does the Dip take place? </a:t>
            </a:r>
          </a:p>
          <a:p>
            <a:endParaRPr lang="en-US" dirty="0"/>
          </a:p>
          <a:p>
            <a:r>
              <a:rPr lang="en-US" dirty="0"/>
              <a:t>["There's a disruption in what we're doing today that requires people to adapt to a new way of doing things."] </a:t>
            </a:r>
          </a:p>
        </p:txBody>
      </p:sp>
      <p:sp>
        <p:nvSpPr>
          <p:cNvPr id="37891"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37892"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37893"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37894"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D575650B-8F04-41F7-9E99-A1BE882858EC}" type="slidenum">
              <a:rPr lang="en-US" altLang="en-US" sz="1200">
                <a:solidFill>
                  <a:srgbClr val="000000"/>
                </a:solidFill>
              </a:rPr>
              <a:pPr eaLnBrk="1" hangingPunct="1"/>
              <a:t>36</a:t>
            </a:fld>
            <a:endParaRPr lang="en-US" altLang="en-US" sz="1200">
              <a:solidFill>
                <a:srgbClr val="000000"/>
              </a:solidFill>
            </a:endParaRPr>
          </a:p>
        </p:txBody>
      </p:sp>
    </p:spTree>
    <p:extLst>
      <p:ext uri="{BB962C8B-B14F-4D97-AF65-F5344CB8AC3E}">
        <p14:creationId xmlns:p14="http://schemas.microsoft.com/office/powerpoint/2010/main" val="1653089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724292">
              <a:defRPr/>
            </a:pPr>
            <a:r>
              <a:rPr lang="en-US" dirty="0"/>
              <a:t>Many of us will be familiar with the Dip. If you're familiar with the grief cycle as described by Elisabeth </a:t>
            </a:r>
            <a:r>
              <a:rPr lang="en-US" dirty="0" err="1"/>
              <a:t>Kübler</a:t>
            </a:r>
            <a:r>
              <a:rPr lang="en-US" dirty="0"/>
              <a:t>-Ross, you're familiar with the dip.    [https://</a:t>
            </a:r>
            <a:r>
              <a:rPr lang="en-US" dirty="0" err="1"/>
              <a:t>en.wikipedia.org</a:t>
            </a:r>
            <a:r>
              <a:rPr lang="en-US" dirty="0"/>
              <a:t>/wiki/K%C3%BCbler-Ross_model]</a:t>
            </a:r>
          </a:p>
          <a:p>
            <a:endParaRPr lang="en-US" dirty="0"/>
          </a:p>
          <a:p>
            <a:r>
              <a:rPr lang="en-US" dirty="0"/>
              <a:t>There are many variations with different labels, but generally speaking, all of us move through these phases when going through change.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Even positive changes involve some sort of journey along this curve.  Imagine receiving a promotion.  What emotions go through your head?</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Let’s think about Lakeview.   Who might be in each category?</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1"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1"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b="1" dirty="0" smtClean="0">
                <a:latin typeface="Palatino" pitchFamily="2" charset="0"/>
                <a:cs typeface="Arial" panose="020B0604020202020204" pitchFamily="34" charset="0"/>
              </a:rPr>
              <a:t>Optional Table Discussion </a:t>
            </a:r>
            <a:endParaRPr lang="en-US" altLang="en-US" b="0"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0"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Split the three questions among the teams and ask to report back in 5 </a:t>
            </a:r>
            <a:r>
              <a:rPr lang="en-US" altLang="en-US" dirty="0" err="1" smtClean="0">
                <a:latin typeface="Palatino" pitchFamily="2" charset="0"/>
                <a:cs typeface="Arial" panose="020B0604020202020204" pitchFamily="34" charset="0"/>
              </a:rPr>
              <a:t>mins</a:t>
            </a:r>
            <a:r>
              <a:rPr lang="en-US" altLang="en-US" dirty="0" smtClean="0">
                <a:latin typeface="Palatino" pitchFamily="2" charset="0"/>
                <a:cs typeface="Arial" panose="020B0604020202020204" pitchFamily="34" charset="0"/>
              </a:rPr>
              <a:t>.</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What kinds of questions might we ask of people who are on the down side of the slope - who are letting go?</a:t>
            </a:r>
          </a:p>
          <a:p>
            <a:pPr>
              <a:lnSpc>
                <a:spcPct val="130000"/>
              </a:lnSpc>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800" dirty="0">
                <a:solidFill>
                  <a:srgbClr val="404040"/>
                </a:solidFill>
                <a:latin typeface="Corbel" panose="020B0503020204020204" pitchFamily="34" charset="0"/>
                <a:cs typeface="Arial" panose="020B0604020202020204" pitchFamily="34" charset="0"/>
              </a:rPr>
              <a:t>How do you feel?; What’s unclear?; What excites you?; What concerns you?; How’s it going to affect you personally?</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What kinds of questions might we ask of people who are at the bottom in the neutral zone?</a:t>
            </a:r>
          </a:p>
          <a:p>
            <a:pPr>
              <a:lnSpc>
                <a:spcPct val="130000"/>
              </a:lnSpc>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800" dirty="0">
                <a:solidFill>
                  <a:srgbClr val="404040"/>
                </a:solidFill>
                <a:latin typeface="Corbel" panose="020B0503020204020204" pitchFamily="34" charset="0"/>
                <a:cs typeface="Arial" panose="020B0604020202020204" pitchFamily="34" charset="0"/>
              </a:rPr>
              <a:t>Roles you could play?; Do differently?; Barriers to excitement?; Questions? Worries?; How’s it going to affect you personally?</a:t>
            </a:r>
          </a:p>
          <a:p>
            <a:pPr>
              <a:lnSpc>
                <a:spcPct val="130000"/>
              </a:lnSpc>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800" dirty="0">
              <a:solidFill>
                <a:srgbClr val="404040"/>
              </a:solidFill>
              <a:latin typeface="Corbel" panose="020B0503020204020204" pitchFamily="34" charset="0"/>
              <a:cs typeface="Arial" panose="020B0604020202020204" pitchFamily="34" charset="0"/>
            </a:endParaRPr>
          </a:p>
          <a:p>
            <a:pPr>
              <a:lnSpc>
                <a:spcPct val="130000"/>
              </a:lnSpc>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800" dirty="0">
                <a:solidFill>
                  <a:srgbClr val="404040"/>
                </a:solidFill>
                <a:latin typeface="Corbel" panose="020B0503020204020204" pitchFamily="34" charset="0"/>
                <a:cs typeface="Arial" panose="020B0604020202020204" pitchFamily="34" charset="0"/>
              </a:rPr>
              <a:t>What kinds of questions might we ask of people who are moving their way up the curve into commitment?</a:t>
            </a:r>
          </a:p>
          <a:p>
            <a:pPr>
              <a:lnSpc>
                <a:spcPct val="130000"/>
              </a:lnSpc>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800" dirty="0">
                <a:solidFill>
                  <a:srgbClr val="404040"/>
                </a:solidFill>
                <a:latin typeface="Corbel" panose="020B0503020204020204" pitchFamily="34" charset="0"/>
                <a:cs typeface="Arial" panose="020B0604020202020204" pitchFamily="34" charset="0"/>
              </a:rPr>
              <a:t>Continue to do?; What energizes?; Former concerns that are now allayed?; What are you most proud of?</a:t>
            </a:r>
          </a:p>
        </p:txBody>
      </p:sp>
      <p:sp>
        <p:nvSpPr>
          <p:cNvPr id="39939"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39940"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39941"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39942"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A51FC504-A54C-48F5-83C9-A3A912187B59}" type="slidenum">
              <a:rPr lang="en-US" altLang="en-US" sz="1200">
                <a:solidFill>
                  <a:srgbClr val="000000"/>
                </a:solidFill>
              </a:rPr>
              <a:pPr eaLnBrk="1" hangingPunct="1"/>
              <a:t>37</a:t>
            </a:fld>
            <a:endParaRPr lang="en-US" altLang="en-US" sz="1200">
              <a:solidFill>
                <a:srgbClr val="000000"/>
              </a:solidFill>
            </a:endParaRPr>
          </a:p>
        </p:txBody>
      </p:sp>
    </p:spTree>
    <p:extLst>
      <p:ext uri="{BB962C8B-B14F-4D97-AF65-F5344CB8AC3E}">
        <p14:creationId xmlns:p14="http://schemas.microsoft.com/office/powerpoint/2010/main" val="1363577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Dip is natural, but it can be moderated. That's what change is all about - seeking to minimize the </a:t>
            </a:r>
            <a:r>
              <a:rPr lang="en-US" dirty="0" err="1" smtClean="0"/>
              <a:t>appitude</a:t>
            </a:r>
            <a:r>
              <a:rPr lang="en-US" dirty="0" smtClean="0"/>
              <a:t> </a:t>
            </a:r>
            <a:r>
              <a:rPr lang="en-US" dirty="0"/>
              <a:t>and duration of the Dip. </a:t>
            </a:r>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38</a:t>
            </a:fld>
            <a:endParaRPr lang="en-US" altLang="en-US"/>
          </a:p>
        </p:txBody>
      </p:sp>
    </p:spTree>
    <p:extLst>
      <p:ext uri="{BB962C8B-B14F-4D97-AF65-F5344CB8AC3E}">
        <p14:creationId xmlns:p14="http://schemas.microsoft.com/office/powerpoint/2010/main" val="348513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Who can read Japanese … I’ve already</a:t>
            </a:r>
            <a:r>
              <a:rPr lang="en-CA" baseline="0" dirty="0" smtClean="0"/>
              <a:t> given you a hint</a:t>
            </a:r>
          </a:p>
          <a:p>
            <a:endParaRPr lang="en-CA" baseline="0" dirty="0" smtClean="0"/>
          </a:p>
          <a:p>
            <a:r>
              <a:rPr lang="en-CA" baseline="0" dirty="0" smtClean="0"/>
              <a:t>So, I got this morning up and I am here today because I love what I do, I get paid for it, there is a need for learning, especially change process and you can tell me if I am good at it.</a:t>
            </a:r>
          </a:p>
          <a:p>
            <a:r>
              <a:rPr lang="en-CA" baseline="0" dirty="0" smtClean="0"/>
              <a:t>So right here and right now, with you is my </a:t>
            </a:r>
            <a:r>
              <a:rPr lang="en-CA" baseline="0" dirty="0" err="1" smtClean="0"/>
              <a:t>Ikigai</a:t>
            </a:r>
            <a:r>
              <a:rPr lang="en-CA" baseline="0" dirty="0" smtClean="0"/>
              <a:t>.</a:t>
            </a:r>
          </a:p>
          <a:p>
            <a:r>
              <a:rPr lang="en-CA" baseline="0" dirty="0" smtClean="0"/>
              <a:t>So let me tell you a bit about me</a:t>
            </a:r>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8</a:t>
            </a:fld>
            <a:endParaRPr lang="en-CA"/>
          </a:p>
        </p:txBody>
      </p:sp>
    </p:spTree>
    <p:extLst>
      <p:ext uri="{BB962C8B-B14F-4D97-AF65-F5344CB8AC3E}">
        <p14:creationId xmlns:p14="http://schemas.microsoft.com/office/powerpoint/2010/main" val="2294745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b="1"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Plan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Time to build out a change plan, using the tactics available. In [1 hour] you should have your plan at least 80% complete</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No need for a computer</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Decide which tactics you will use and which ones you won’t</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Expect to use 20 – 30 to hit the 60% goal*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Determine the best order for implementation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Consider time &amp; budget constraints</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Some tactics identified with a star</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Means you will be asked to make additional choices</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i="1" dirty="0">
                <a:latin typeface="Arial" panose="020B0604020202020204" pitchFamily="34" charset="0"/>
                <a:cs typeface="Arial" panose="020B0604020202020204" pitchFamily="34" charset="0"/>
              </a:rPr>
              <a:t>[discreetly take pictures when in this phase]</a:t>
            </a:r>
            <a:endParaRPr lang="en-US" altLang="en-US" sz="4800" dirty="0">
              <a:latin typeface="Palatino" pitchFamily="2" charset="0"/>
              <a:cs typeface="Arial" panose="020B0604020202020204" pitchFamily="34" charset="0"/>
            </a:endParaRPr>
          </a:p>
        </p:txBody>
      </p:sp>
      <p:sp>
        <p:nvSpPr>
          <p:cNvPr id="80899"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80900"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80901"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80902"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1260D457-49E3-4134-8761-DD3BC58F46C7}" type="slidenum">
              <a:rPr lang="en-US" altLang="en-US" sz="1200">
                <a:solidFill>
                  <a:srgbClr val="000000"/>
                </a:solidFill>
              </a:rPr>
              <a:pPr eaLnBrk="1" hangingPunct="1"/>
              <a:t>39</a:t>
            </a:fld>
            <a:endParaRPr lang="en-US" altLang="en-US" sz="1200">
              <a:solidFill>
                <a:srgbClr val="000000"/>
              </a:solidFill>
            </a:endParaRPr>
          </a:p>
        </p:txBody>
      </p:sp>
    </p:spTree>
    <p:extLst>
      <p:ext uri="{BB962C8B-B14F-4D97-AF65-F5344CB8AC3E}">
        <p14:creationId xmlns:p14="http://schemas.microsoft.com/office/powerpoint/2010/main" val="269296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b="1"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Plan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Time to build out a change plan, using the tactics available. In [1 hour] you should have your plan at least 80% complete</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No need for a computer</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Decide which tactics you will use and which ones you won’t</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Expect to use 20 – 30 to hit the 60% goal*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Determine the best order for implementation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Consider time &amp; budget constraints</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Some tactics identified with a star</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Means you will be asked to make additional choices</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i="1" dirty="0">
                <a:latin typeface="Arial" panose="020B0604020202020204" pitchFamily="34" charset="0"/>
                <a:cs typeface="Arial" panose="020B0604020202020204" pitchFamily="34" charset="0"/>
              </a:rPr>
              <a:t>[discreetly take pictures when in this phase]</a:t>
            </a:r>
            <a:endParaRPr lang="en-US" altLang="en-US" sz="4800" dirty="0">
              <a:latin typeface="Palatino" pitchFamily="2" charset="0"/>
              <a:cs typeface="Arial" panose="020B0604020202020204" pitchFamily="34" charset="0"/>
            </a:endParaRPr>
          </a:p>
        </p:txBody>
      </p:sp>
      <p:sp>
        <p:nvSpPr>
          <p:cNvPr id="80899"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80900"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80901"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80902"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1260D457-49E3-4134-8761-DD3BC58F46C7}" type="slidenum">
              <a:rPr lang="en-US" altLang="en-US" sz="1200">
                <a:solidFill>
                  <a:srgbClr val="000000"/>
                </a:solidFill>
              </a:rPr>
              <a:pPr eaLnBrk="1" hangingPunct="1"/>
              <a:t>40</a:t>
            </a:fld>
            <a:endParaRPr lang="en-US" altLang="en-US" sz="1200">
              <a:solidFill>
                <a:srgbClr val="000000"/>
              </a:solidFill>
            </a:endParaRPr>
          </a:p>
        </p:txBody>
      </p:sp>
    </p:spTree>
    <p:extLst>
      <p:ext uri="{BB962C8B-B14F-4D97-AF65-F5344CB8AC3E}">
        <p14:creationId xmlns:p14="http://schemas.microsoft.com/office/powerpoint/2010/main" val="1506420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41</a:t>
            </a:fld>
            <a:endParaRPr lang="en-US" altLang="en-US"/>
          </a:p>
        </p:txBody>
      </p:sp>
    </p:spTree>
    <p:extLst>
      <p:ext uri="{BB962C8B-B14F-4D97-AF65-F5344CB8AC3E}">
        <p14:creationId xmlns:p14="http://schemas.microsoft.com/office/powerpoint/2010/main" val="3155157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42</a:t>
            </a:fld>
            <a:endParaRPr lang="en-US" altLang="en-US"/>
          </a:p>
        </p:txBody>
      </p:sp>
    </p:spTree>
    <p:extLst>
      <p:ext uri="{BB962C8B-B14F-4D97-AF65-F5344CB8AC3E}">
        <p14:creationId xmlns:p14="http://schemas.microsoft.com/office/powerpoint/2010/main" val="2976643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43</a:t>
            </a:fld>
            <a:endParaRPr lang="en-US" altLang="en-US"/>
          </a:p>
        </p:txBody>
      </p:sp>
    </p:spTree>
    <p:extLst>
      <p:ext uri="{BB962C8B-B14F-4D97-AF65-F5344CB8AC3E}">
        <p14:creationId xmlns:p14="http://schemas.microsoft.com/office/powerpoint/2010/main" val="3540920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44</a:t>
            </a:fld>
            <a:endParaRPr lang="en-US" altLang="en-US"/>
          </a:p>
        </p:txBody>
      </p:sp>
    </p:spTree>
    <p:extLst>
      <p:ext uri="{BB962C8B-B14F-4D97-AF65-F5344CB8AC3E}">
        <p14:creationId xmlns:p14="http://schemas.microsoft.com/office/powerpoint/2010/main" val="2279292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46</a:t>
            </a:fld>
            <a:endParaRPr lang="en-US" altLang="en-US"/>
          </a:p>
        </p:txBody>
      </p:sp>
    </p:spTree>
    <p:extLst>
      <p:ext uri="{BB962C8B-B14F-4D97-AF65-F5344CB8AC3E}">
        <p14:creationId xmlns:p14="http://schemas.microsoft.com/office/powerpoint/2010/main" val="2006603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done well is managed messiness.</a:t>
            </a:r>
            <a:endParaRPr lang="en-US" dirty="0"/>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47</a:t>
            </a:fld>
            <a:endParaRPr lang="en-US" altLang="en-US"/>
          </a:p>
        </p:txBody>
      </p:sp>
    </p:spTree>
    <p:extLst>
      <p:ext uri="{BB962C8B-B14F-4D97-AF65-F5344CB8AC3E}">
        <p14:creationId xmlns:p14="http://schemas.microsoft.com/office/powerpoint/2010/main" val="268464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48</a:t>
            </a:fld>
            <a:endParaRPr lang="en-US" altLang="en-US"/>
          </a:p>
        </p:txBody>
      </p:sp>
    </p:spTree>
    <p:extLst>
      <p:ext uri="{BB962C8B-B14F-4D97-AF65-F5344CB8AC3E}">
        <p14:creationId xmlns:p14="http://schemas.microsoft.com/office/powerpoint/2010/main" val="782898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108546"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latin typeface="Palatino" pitchFamily="2" charset="0"/>
                <a:cs typeface="Arial" panose="020B0604020202020204" pitchFamily="34" charset="0"/>
              </a:rPr>
              <a:t>“Don</a:t>
            </a:r>
            <a:r>
              <a:rPr lang="uk-UA" altLang="en-US" smtClean="0">
                <a:latin typeface="Palatino" pitchFamily="2" charset="0"/>
                <a:cs typeface="Arial" panose="020B0604020202020204" pitchFamily="34" charset="0"/>
              </a:rPr>
              <a:t>’</a:t>
            </a:r>
            <a:r>
              <a:rPr lang="en-US" altLang="ja-JP" smtClean="0">
                <a:latin typeface="Palatino" pitchFamily="2" charset="0"/>
                <a:cs typeface="Arial" panose="020B0604020202020204" pitchFamily="34" charset="0"/>
              </a:rPr>
              <a:t>t have the experience and lose the learning.</a:t>
            </a:r>
            <a:r>
              <a:rPr lang="en-US" altLang="en-US" smtClean="0">
                <a:latin typeface="Palatino" pitchFamily="2" charset="0"/>
                <a:cs typeface="Arial" panose="020B0604020202020204" pitchFamily="34" charset="0"/>
              </a:rPr>
              <a:t>”</a:t>
            </a:r>
            <a:endParaRPr lang="en-US" altLang="ja-JP" smtClean="0">
              <a:latin typeface="Palatino" pitchFamily="2" charset="0"/>
              <a:cs typeface="Arial" panose="020B0604020202020204" pitchFamily="34" charset="0"/>
            </a:endParaRPr>
          </a:p>
          <a:p>
            <a:endParaRPr lang="en-US" altLang="en-US" smtClean="0">
              <a:latin typeface="Palatino" pitchFamily="2" charset="0"/>
              <a:cs typeface="Arial" panose="020B0604020202020204" pitchFamily="34" charset="0"/>
            </a:endParaRPr>
          </a:p>
        </p:txBody>
      </p:sp>
      <p:sp>
        <p:nvSpPr>
          <p:cNvPr id="108547"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108548"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108549"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108550"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1EFF1244-1CAE-4A73-BE79-7AF4766EA098}" type="slidenum">
              <a:rPr lang="en-US" altLang="en-US" sz="1200">
                <a:solidFill>
                  <a:srgbClr val="000000"/>
                </a:solidFill>
              </a:rPr>
              <a:pPr eaLnBrk="1" hangingPunct="1"/>
              <a:t>52</a:t>
            </a:fld>
            <a:endParaRPr lang="en-US" altLang="en-US" sz="1200">
              <a:solidFill>
                <a:srgbClr val="000000"/>
              </a:solidFill>
            </a:endParaRPr>
          </a:p>
        </p:txBody>
      </p:sp>
    </p:spTree>
    <p:extLst>
      <p:ext uri="{BB962C8B-B14F-4D97-AF65-F5344CB8AC3E}">
        <p14:creationId xmlns:p14="http://schemas.microsoft.com/office/powerpoint/2010/main" val="3959852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is your purpose in life?</a:t>
            </a:r>
          </a:p>
          <a:p>
            <a:r>
              <a:rPr lang="en-CA" dirty="0" err="1" smtClean="0"/>
              <a:t>Ikigai</a:t>
            </a:r>
            <a:r>
              <a:rPr lang="en-CA" dirty="0" smtClean="0"/>
              <a:t> is “purpose in action,” </a:t>
            </a:r>
          </a:p>
          <a:p>
            <a:r>
              <a:rPr lang="en-CA" dirty="0" smtClean="0"/>
              <a:t>In a 2001 research paper on </a:t>
            </a:r>
            <a:r>
              <a:rPr lang="en-CA" dirty="0" err="1" smtClean="0"/>
              <a:t>ikigai</a:t>
            </a:r>
            <a:r>
              <a:rPr lang="en-CA" dirty="0" smtClean="0"/>
              <a:t>, co-author Akihiro Hasegawa, a clinical psychologist and associate professor at Toyo </a:t>
            </a:r>
            <a:r>
              <a:rPr lang="en-CA" dirty="0" err="1" smtClean="0"/>
              <a:t>Eiwa</a:t>
            </a:r>
            <a:r>
              <a:rPr lang="en-CA" dirty="0" smtClean="0"/>
              <a:t> University, placed the word </a:t>
            </a:r>
            <a:r>
              <a:rPr lang="en-CA" dirty="0" err="1" smtClean="0"/>
              <a:t>ikigai</a:t>
            </a:r>
            <a:r>
              <a:rPr lang="en-CA" dirty="0" smtClean="0"/>
              <a:t> as part of everyday Japanese language. It is composed of two words: </a:t>
            </a:r>
            <a:r>
              <a:rPr lang="en-CA" i="1" dirty="0" err="1" smtClean="0"/>
              <a:t>iki</a:t>
            </a:r>
            <a:r>
              <a:rPr lang="en-CA" dirty="0" smtClean="0"/>
              <a:t>, which means life and </a:t>
            </a:r>
            <a:r>
              <a:rPr lang="en-CA" i="1" dirty="0" err="1" smtClean="0"/>
              <a:t>gai</a:t>
            </a:r>
            <a:r>
              <a:rPr lang="en-CA" i="1" dirty="0" smtClean="0"/>
              <a:t>, </a:t>
            </a:r>
            <a:r>
              <a:rPr lang="en-CA" dirty="0" err="1" smtClean="0"/>
              <a:t>whichdescribes</a:t>
            </a:r>
            <a:r>
              <a:rPr lang="en-CA" dirty="0" smtClean="0"/>
              <a:t> value or worth.</a:t>
            </a:r>
          </a:p>
          <a:p>
            <a:endParaRPr lang="en-CA" dirty="0" smtClean="0"/>
          </a:p>
          <a:p>
            <a:r>
              <a:rPr lang="en-CA" dirty="0" smtClean="0"/>
              <a:t>Hasegawa points out that in English, the word </a:t>
            </a:r>
            <a:r>
              <a:rPr lang="en-CA" i="1" dirty="0" smtClean="0"/>
              <a:t>life </a:t>
            </a:r>
            <a:r>
              <a:rPr lang="en-CA" dirty="0" smtClean="0"/>
              <a:t>means both lifetime and everyday life. So, </a:t>
            </a:r>
            <a:r>
              <a:rPr lang="en-CA" dirty="0" err="1" smtClean="0"/>
              <a:t>ikigai</a:t>
            </a:r>
            <a:r>
              <a:rPr lang="en-CA" dirty="0" smtClean="0"/>
              <a:t> translated as </a:t>
            </a:r>
            <a:r>
              <a:rPr lang="en-CA" i="1" dirty="0" smtClean="0"/>
              <a:t>life’s purpose</a:t>
            </a:r>
            <a:r>
              <a:rPr lang="en-CA" dirty="0" smtClean="0"/>
              <a:t> sounds very grand. “But in Japan we have </a:t>
            </a:r>
            <a:r>
              <a:rPr lang="en-CA" i="1" dirty="0" err="1" smtClean="0"/>
              <a:t>jinsei</a:t>
            </a:r>
            <a:r>
              <a:rPr lang="en-CA" i="1" dirty="0" smtClean="0"/>
              <a:t>, </a:t>
            </a:r>
            <a:r>
              <a:rPr lang="en-CA" dirty="0" smtClean="0"/>
              <a:t>which means lifetime and </a:t>
            </a:r>
            <a:r>
              <a:rPr lang="en-CA" i="1" dirty="0" err="1" smtClean="0"/>
              <a:t>seikatsu</a:t>
            </a:r>
            <a:r>
              <a:rPr lang="en-CA" i="1" dirty="0" smtClean="0"/>
              <a:t>, </a:t>
            </a:r>
            <a:r>
              <a:rPr lang="en-CA" dirty="0" smtClean="0"/>
              <a:t>which means everyday life,” he says. The concept of </a:t>
            </a:r>
            <a:r>
              <a:rPr lang="en-CA" dirty="0" err="1" smtClean="0"/>
              <a:t>ikigai</a:t>
            </a:r>
            <a:r>
              <a:rPr lang="en-CA" dirty="0" smtClean="0"/>
              <a:t> aligns more to </a:t>
            </a:r>
            <a:r>
              <a:rPr lang="en-CA" i="1" dirty="0" err="1" smtClean="0"/>
              <a:t>seikatsu</a:t>
            </a:r>
            <a:r>
              <a:rPr lang="en-CA" dirty="0" smtClean="0"/>
              <a:t> and, through his research, Hasegawa discovered that Japanese people believe that the sum of small joys in everyday life results in more fulfilling life as a whole.</a:t>
            </a:r>
          </a:p>
          <a:p>
            <a:endParaRPr lang="en-CA" dirty="0" smtClean="0"/>
          </a:p>
          <a:p>
            <a:r>
              <a:rPr lang="en-CA" dirty="0" err="1" smtClean="0"/>
              <a:t>ikigai</a:t>
            </a:r>
            <a:r>
              <a:rPr lang="en-CA" dirty="0" smtClean="0"/>
              <a:t> is about feeling your work makes a difference in people’s lives.</a:t>
            </a:r>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9</a:t>
            </a:fld>
            <a:endParaRPr lang="en-CA"/>
          </a:p>
        </p:txBody>
      </p:sp>
    </p:spTree>
    <p:extLst>
      <p:ext uri="{BB962C8B-B14F-4D97-AF65-F5344CB8AC3E}">
        <p14:creationId xmlns:p14="http://schemas.microsoft.com/office/powerpoint/2010/main" val="2288625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91C02A-8318-4C8A-8295-48B9BC136842}" type="slidenum">
              <a:rPr lang="en-US"/>
              <a:pPr/>
              <a:t>78</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466726" y="4416425"/>
            <a:ext cx="6154738" cy="4183063"/>
          </a:xfrm>
        </p:spPr>
        <p:txBody>
          <a:bodyPr/>
          <a:lstStyle/>
          <a:p>
            <a:endParaRPr lang="en-US" dirty="0"/>
          </a:p>
        </p:txBody>
      </p:sp>
    </p:spTree>
    <p:extLst>
      <p:ext uri="{BB962C8B-B14F-4D97-AF65-F5344CB8AC3E}">
        <p14:creationId xmlns:p14="http://schemas.microsoft.com/office/powerpoint/2010/main" val="2217322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09198-2714-426B-9542-8E2FFAE91154}" type="slidenum">
              <a:rPr lang="en-US"/>
              <a:pPr/>
              <a:t>79</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xfrm>
            <a:off x="466726" y="4416425"/>
            <a:ext cx="6154738" cy="4183063"/>
          </a:xfrm>
        </p:spPr>
        <p:txBody>
          <a:bodyPr/>
          <a:lstStyle/>
          <a:p>
            <a:r>
              <a:rPr lang="en-US"/>
              <a:t>This material is found on page 362-364.</a:t>
            </a:r>
          </a:p>
        </p:txBody>
      </p:sp>
    </p:spTree>
    <p:extLst>
      <p:ext uri="{BB962C8B-B14F-4D97-AF65-F5344CB8AC3E}">
        <p14:creationId xmlns:p14="http://schemas.microsoft.com/office/powerpoint/2010/main" val="260658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2000" dirty="0">
                <a:latin typeface="Arial" panose="020B0604020202020204" pitchFamily="34" charset="0"/>
                <a:cs typeface="Arial" panose="020B0604020202020204" pitchFamily="34" charset="0"/>
              </a:rPr>
              <a:t>List core topics / concepts covered.</a:t>
            </a:r>
          </a:p>
        </p:txBody>
      </p:sp>
      <p:sp>
        <p:nvSpPr>
          <p:cNvPr id="13315"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13316"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13317"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13318"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7957699D-E50C-48F3-A7F4-AF329FBA6CD0}" type="slidenum">
              <a:rPr lang="en-US" altLang="en-US" sz="1200">
                <a:solidFill>
                  <a:srgbClr val="000000"/>
                </a:solidFill>
              </a:rPr>
              <a:pPr eaLnBrk="1" hangingPunct="1"/>
              <a:t>10</a:t>
            </a:fld>
            <a:endParaRPr lang="en-US" altLang="en-US" sz="1200">
              <a:solidFill>
                <a:srgbClr val="000000"/>
              </a:solidFill>
            </a:endParaRPr>
          </a:p>
        </p:txBody>
      </p:sp>
    </p:spTree>
    <p:extLst>
      <p:ext uri="{BB962C8B-B14F-4D97-AF65-F5344CB8AC3E}">
        <p14:creationId xmlns:p14="http://schemas.microsoft.com/office/powerpoint/2010/main" val="238433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2000" dirty="0">
                <a:latin typeface="Arial" panose="020B0604020202020204" pitchFamily="34" charset="0"/>
                <a:cs typeface="Arial" panose="020B0604020202020204" pitchFamily="34" charset="0"/>
              </a:rPr>
              <a:t>Provide a list of learning outcomes and seminar objectives.</a:t>
            </a:r>
          </a:p>
        </p:txBody>
      </p:sp>
      <p:sp>
        <p:nvSpPr>
          <p:cNvPr id="13315"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13316"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13317"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13318"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7957699D-E50C-48F3-A7F4-AF329FBA6CD0}" type="slidenum">
              <a:rPr lang="en-US" altLang="en-US" sz="1200">
                <a:solidFill>
                  <a:srgbClr val="000000"/>
                </a:solidFill>
              </a:rPr>
              <a:pPr eaLnBrk="1" hangingPunct="1"/>
              <a:t>11</a:t>
            </a:fld>
            <a:endParaRPr lang="en-US" altLang="en-US" sz="1200">
              <a:solidFill>
                <a:srgbClr val="000000"/>
              </a:solidFill>
            </a:endParaRPr>
          </a:p>
        </p:txBody>
      </p:sp>
    </p:spTree>
    <p:extLst>
      <p:ext uri="{BB962C8B-B14F-4D97-AF65-F5344CB8AC3E}">
        <p14:creationId xmlns:p14="http://schemas.microsoft.com/office/powerpoint/2010/main" val="165313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The majority of today will be hands-on learning in your simulation teams where you will be leading a change project.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dirty="0">
                <a:latin typeface="Arial" panose="020B0604020202020204" pitchFamily="34" charset="0"/>
                <a:cs typeface="Arial" panose="020B0604020202020204" pitchFamily="34" charset="0"/>
              </a:rPr>
              <a:t>“What other expectations that you have of me to keep in mind in terms of how we run the day?”</a:t>
            </a:r>
            <a:endParaRPr lang="en-US" altLang="ja-JP" sz="2000" dirty="0">
              <a:latin typeface="Arial" panose="020B0604020202020204" pitchFamily="34" charset="0"/>
              <a:cs typeface="Arial" panose="020B0604020202020204" pitchFamily="34" charset="0"/>
            </a:endParaRPr>
          </a:p>
        </p:txBody>
      </p:sp>
      <p:sp>
        <p:nvSpPr>
          <p:cNvPr id="15363"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15364"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15365"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15366"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D3B6453E-DE17-4B8B-8B8C-8330B771542E}" type="slidenum">
              <a:rPr lang="en-US" altLang="en-US" sz="1200">
                <a:solidFill>
                  <a:srgbClr val="000000"/>
                </a:solidFill>
              </a:rPr>
              <a:pPr eaLnBrk="1" hangingPunct="1"/>
              <a:t>12</a:t>
            </a:fld>
            <a:endParaRPr lang="en-US" altLang="en-US" sz="1200">
              <a:solidFill>
                <a:srgbClr val="000000"/>
              </a:solidFill>
            </a:endParaRPr>
          </a:p>
        </p:txBody>
      </p:sp>
    </p:spTree>
    <p:extLst>
      <p:ext uri="{BB962C8B-B14F-4D97-AF65-F5344CB8AC3E}">
        <p14:creationId xmlns:p14="http://schemas.microsoft.com/office/powerpoint/2010/main" val="336362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13</a:t>
            </a:fld>
            <a:endParaRPr lang="en-CA"/>
          </a:p>
        </p:txBody>
      </p:sp>
    </p:spTree>
    <p:extLst>
      <p:ext uri="{BB962C8B-B14F-4D97-AF65-F5344CB8AC3E}">
        <p14:creationId xmlns:p14="http://schemas.microsoft.com/office/powerpoint/2010/main" val="311865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z="2000" dirty="0">
                <a:latin typeface="Palatino" pitchFamily="2" charset="0"/>
                <a:cs typeface="Arial" panose="020B0604020202020204" pitchFamily="34" charset="0"/>
              </a:rPr>
              <a:t>How does that make us feel? (show each statement)</a:t>
            </a:r>
          </a:p>
          <a:p>
            <a:pPr>
              <a:buFontTx/>
              <a:buChar char="-"/>
            </a:pPr>
            <a:r>
              <a:rPr lang="en-US" altLang="en-US" sz="2000" dirty="0">
                <a:latin typeface="Palatino" pitchFamily="2" charset="0"/>
                <a:cs typeface="Arial" panose="020B0604020202020204" pitchFamily="34" charset="0"/>
              </a:rPr>
              <a:t>Why is that?</a:t>
            </a:r>
          </a:p>
          <a:p>
            <a:pPr>
              <a:buFontTx/>
              <a:buChar char="-"/>
            </a:pPr>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At the root, change done to us, we’re being asked to comply. </a:t>
            </a:r>
          </a:p>
          <a:p>
            <a:r>
              <a:rPr lang="en-US" altLang="en-US" sz="2000" dirty="0">
                <a:latin typeface="Palatino" pitchFamily="2" charset="0"/>
                <a:cs typeface="Arial" panose="020B0604020202020204" pitchFamily="34" charset="0"/>
              </a:rPr>
              <a:t>* People respond by doing what’s asked </a:t>
            </a:r>
          </a:p>
          <a:p>
            <a:pPr marL="571442" indent="-571442">
              <a:buFontTx/>
              <a:buChar char="•"/>
            </a:pPr>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Change done by us, we’re committed to it, we’re going to get it done no matter what</a:t>
            </a:r>
          </a:p>
          <a:p>
            <a:r>
              <a:rPr lang="en-US" altLang="en-US" sz="2000" dirty="0">
                <a:latin typeface="Palatino" pitchFamily="2" charset="0"/>
                <a:cs typeface="Arial" panose="020B0604020202020204" pitchFamily="34" charset="0"/>
              </a:rPr>
              <a:t>* People respond by doing what it takes.</a:t>
            </a:r>
          </a:p>
          <a:p>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Commitment vs. compliance</a:t>
            </a:r>
          </a:p>
        </p:txBody>
      </p:sp>
      <p:sp>
        <p:nvSpPr>
          <p:cNvPr id="17411"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ExperienceChange</a:t>
            </a:r>
          </a:p>
        </p:txBody>
      </p:sp>
      <p:sp>
        <p:nvSpPr>
          <p:cNvPr id="17412"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November 14, 2003</a:t>
            </a:r>
          </a:p>
        </p:txBody>
      </p:sp>
      <p:sp>
        <p:nvSpPr>
          <p:cNvPr id="17413"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Change Management Simulation</a:t>
            </a:r>
          </a:p>
        </p:txBody>
      </p:sp>
      <p:sp>
        <p:nvSpPr>
          <p:cNvPr id="17414"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eaLnBrk="1" hangingPunct="1"/>
            <a:fld id="{DF75911D-6D53-4686-81AF-FE1E57CF5E14}" type="slidenum">
              <a:rPr lang="en-US" altLang="en-US" sz="1200">
                <a:solidFill>
                  <a:srgbClr val="000000"/>
                </a:solidFill>
              </a:rPr>
              <a:pPr eaLnBrk="1" hangingPunct="1"/>
              <a:t>14</a:t>
            </a:fld>
            <a:endParaRPr lang="en-US" altLang="en-US" sz="1200">
              <a:solidFill>
                <a:srgbClr val="000000"/>
              </a:solidFill>
            </a:endParaRPr>
          </a:p>
        </p:txBody>
      </p:sp>
    </p:spTree>
    <p:extLst>
      <p:ext uri="{BB962C8B-B14F-4D97-AF65-F5344CB8AC3E}">
        <p14:creationId xmlns:p14="http://schemas.microsoft.com/office/powerpoint/2010/main" val="403085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15C90F9-BB97-4139-A2E7-751E8B96BF15}" type="slidenum">
              <a:rPr lang="en-US"/>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70C161-BCBF-4100-BFB2-265537CC3C70}" type="slidenum">
              <a:rPr lang="en-US"/>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F12D57-6DF2-42E5-9B1E-F52B875EE068}" type="slidenum">
              <a:rPr lang="en-US"/>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397030A-3A14-4989-87E0-4A6D5721CE98}" type="slidenum">
              <a:rPr lang="en-US"/>
              <a:pPr/>
              <a:t>‹#›</a:t>
            </a:fld>
            <a:endParaRPr lang="en-US"/>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3D7812C-7089-46BC-BFAD-9BE22DE99186}" type="slidenum">
              <a:rPr lang="en-US"/>
              <a:pPr/>
              <a:t>‹#›</a:t>
            </a:fld>
            <a:endParaRPr lang="en-US"/>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ED7427B-A19D-4692-9D91-3526950F6877}" type="slidenum">
              <a:rPr lang="en-US"/>
              <a:pPr/>
              <a:t>‹#›</a:t>
            </a:fld>
            <a:endParaRPr lang="en-U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BD4E746-38A9-4CFE-85D6-7B9350385D49}" type="slidenum">
              <a:rPr lang="en-US"/>
              <a:pPr/>
              <a:t>‹#›</a:t>
            </a:fld>
            <a:endParaRPr lang="en-US"/>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26262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4556" y="2129897"/>
            <a:ext cx="7893844" cy="1471083"/>
          </a:xfrm>
        </p:spPr>
        <p:txBody>
          <a:bodyPr/>
          <a:lstStyle>
            <a:lvl1pPr>
              <a:defRPr>
                <a:solidFill>
                  <a:srgbClr val="1F8DB1"/>
                </a:solidFill>
              </a:defRPr>
            </a:lvl1pPr>
          </a:lstStyle>
          <a:p>
            <a:r>
              <a:rPr lang="en-CA" dirty="0" smtClean="0"/>
              <a:t>Click to edit Master title style</a:t>
            </a:r>
            <a:endParaRPr lang="en-US" dirty="0"/>
          </a:p>
        </p:txBody>
      </p:sp>
      <p:sp>
        <p:nvSpPr>
          <p:cNvPr id="3" name="Shape 25"/>
          <p:cNvSpPr txBox="1">
            <a:spLocks noGrp="1"/>
          </p:cNvSpPr>
          <p:nvPr>
            <p:ph type="sldNum" idx="4"/>
          </p:nvPr>
        </p:nvSpPr>
        <p:spPr>
          <a:xfrm>
            <a:off x="116936" y="6348448"/>
            <a:ext cx="243375" cy="328000"/>
          </a:xfrm>
          <a:prstGeom prst="rect">
            <a:avLst/>
          </a:prstGeom>
        </p:spPr>
        <p:txBody>
          <a:bodyPr lIns="91425" tIns="91425" rIns="91425" bIns="91425" anchor="ctr" anchorCtr="0">
            <a:noAutofit/>
          </a:bodyPr>
          <a:lstStyle>
            <a:lvl1pPr algn="ctr">
              <a:defRPr sz="375">
                <a:solidFill>
                  <a:srgbClr val="FFFFFF"/>
                </a:solidFill>
                <a:latin typeface="Corbel"/>
                <a:cs typeface="Corbel"/>
              </a:defRPr>
            </a:lvl1pPr>
          </a:lstStyle>
          <a:p>
            <a:fld id="{DA15009C-2A55-0C41-88E6-83326372BA76}" type="slidenum">
              <a:rPr lang="en-US" smtClean="0"/>
              <a:pPr/>
              <a:t>‹#›</a:t>
            </a:fld>
            <a:endParaRPr lang="en-US" dirty="0"/>
          </a:p>
        </p:txBody>
      </p:sp>
    </p:spTree>
    <p:extLst>
      <p:ext uri="{BB962C8B-B14F-4D97-AF65-F5344CB8AC3E}">
        <p14:creationId xmlns:p14="http://schemas.microsoft.com/office/powerpoint/2010/main" val="1537849174"/>
      </p:ext>
    </p:extLst>
  </p:cSld>
  <p:clrMapOvr>
    <a:masterClrMapping/>
  </p:clrMapOv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_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821578" y="0"/>
            <a:ext cx="6322422" cy="6858000"/>
          </a:xfrm>
        </p:spPr>
        <p:txBody>
          <a:bodyPr/>
          <a:lstStyle/>
          <a:p>
            <a:r>
              <a:rPr lang="en-US" smtClean="0"/>
              <a:t>Click icon to add picture</a:t>
            </a:r>
            <a:endParaRPr lang="en-CA"/>
          </a:p>
        </p:txBody>
      </p:sp>
      <p:sp>
        <p:nvSpPr>
          <p:cNvPr id="8" name="Rectangle 7"/>
          <p:cNvSpPr/>
          <p:nvPr userDrawn="1"/>
        </p:nvSpPr>
        <p:spPr>
          <a:xfrm>
            <a:off x="0" y="0"/>
            <a:ext cx="2821578" cy="6858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12407" y="1298622"/>
            <a:ext cx="2447806" cy="4368333"/>
          </a:xfrm>
        </p:spPr>
        <p:txBody>
          <a:bodyPr anchor="ctr"/>
          <a:lstStyle>
            <a:lvl1pPr>
              <a:defRPr sz="4500">
                <a:solidFill>
                  <a:schemeClr val="bg1"/>
                </a:solidFill>
                <a:latin typeface="Trebuchet MS" panose="020B0603020202020204" pitchFamily="34" charset="0"/>
              </a:defRPr>
            </a:lvl1pPr>
          </a:lstStyle>
          <a:p>
            <a:r>
              <a:rPr lang="en-US" smtClean="0"/>
              <a:t>Click to edit Master title style</a:t>
            </a:r>
            <a:endParaRPr lang="en-CA"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4792" y="5974524"/>
            <a:ext cx="500634" cy="799944"/>
          </a:xfrm>
          <a:prstGeom prst="rect">
            <a:avLst/>
          </a:prstGeom>
        </p:spPr>
      </p:pic>
    </p:spTree>
    <p:extLst>
      <p:ext uri="{BB962C8B-B14F-4D97-AF65-F5344CB8AC3E}">
        <p14:creationId xmlns:p14="http://schemas.microsoft.com/office/powerpoint/2010/main" val="287360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2255424" y="0"/>
            <a:ext cx="6888576" cy="6858000"/>
          </a:xfrm>
          <a:prstGeom prst="rect">
            <a:avLst/>
          </a:prstGeom>
        </p:spPr>
      </p:pic>
      <p:sp>
        <p:nvSpPr>
          <p:cNvPr id="8" name="Rectangle 7"/>
          <p:cNvSpPr/>
          <p:nvPr userDrawn="1"/>
        </p:nvSpPr>
        <p:spPr>
          <a:xfrm>
            <a:off x="0" y="0"/>
            <a:ext cx="2838335" cy="6858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12407" y="1298622"/>
            <a:ext cx="2447806" cy="4368333"/>
          </a:xfrm>
        </p:spPr>
        <p:txBody>
          <a:bodyPr anchor="ctr"/>
          <a:lstStyle>
            <a:lvl1pPr>
              <a:defRPr sz="4500">
                <a:solidFill>
                  <a:schemeClr val="bg1"/>
                </a:solidFill>
                <a:latin typeface="Trebuchet MS" panose="020B0603020202020204" pitchFamily="34" charset="0"/>
              </a:defRPr>
            </a:lvl1pPr>
          </a:lstStyle>
          <a:p>
            <a:r>
              <a:rPr lang="en-US" smtClean="0"/>
              <a:t>Click to edit Master title style</a:t>
            </a:r>
            <a:endParaRPr lang="en-CA"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84792" y="5974524"/>
            <a:ext cx="500634" cy="799944"/>
          </a:xfrm>
          <a:prstGeom prst="rect">
            <a:avLst/>
          </a:prstGeom>
        </p:spPr>
      </p:pic>
    </p:spTree>
    <p:extLst>
      <p:ext uri="{BB962C8B-B14F-4D97-AF65-F5344CB8AC3E}">
        <p14:creationId xmlns:p14="http://schemas.microsoft.com/office/powerpoint/2010/main" val="15510157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Slide">
    <p:bg>
      <p:bgPr>
        <a:solidFill>
          <a:srgbClr val="1399C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4556" y="2129897"/>
            <a:ext cx="7893844" cy="1471083"/>
          </a:xfrm>
        </p:spPr>
        <p:txBody>
          <a:bodyPr/>
          <a:lstStyle>
            <a:lvl1pPr>
              <a:defRPr>
                <a:solidFill>
                  <a:schemeClr val="bg1"/>
                </a:solidFill>
              </a:defRPr>
            </a:lvl1pPr>
          </a:lstStyle>
          <a:p>
            <a:r>
              <a:rPr lang="en-CA" dirty="0" smtClean="0"/>
              <a:t>Click to edit Master title style</a:t>
            </a:r>
            <a:endParaRPr lang="en-US" dirty="0"/>
          </a:p>
        </p:txBody>
      </p:sp>
    </p:spTree>
    <p:extLst>
      <p:ext uri="{BB962C8B-B14F-4D97-AF65-F5344CB8AC3E}">
        <p14:creationId xmlns:p14="http://schemas.microsoft.com/office/powerpoint/2010/main" val="1318046241"/>
      </p:ext>
    </p:extLst>
  </p:cSld>
  <p:clrMapOvr>
    <a:masterClrMapping/>
  </p:clrMapOvr>
  <p:transition/>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D375C1-1EAA-4233-B83F-B50CC057F8C5}" type="slidenum">
              <a:rPr lang="en-US"/>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2255424" y="0"/>
            <a:ext cx="6888576" cy="6858000"/>
          </a:xfrm>
          <a:prstGeom prst="rect">
            <a:avLst/>
          </a:prstGeom>
        </p:spPr>
      </p:pic>
      <p:sp>
        <p:nvSpPr>
          <p:cNvPr id="8" name="Rectangle 7"/>
          <p:cNvSpPr/>
          <p:nvPr userDrawn="1"/>
        </p:nvSpPr>
        <p:spPr>
          <a:xfrm>
            <a:off x="0" y="0"/>
            <a:ext cx="2838335" cy="6858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12407" y="1298622"/>
            <a:ext cx="2447806" cy="4368333"/>
          </a:xfrm>
        </p:spPr>
        <p:txBody>
          <a:bodyPr anchor="ctr"/>
          <a:lstStyle>
            <a:lvl1pPr>
              <a:defRPr sz="4500">
                <a:solidFill>
                  <a:schemeClr val="bg1"/>
                </a:solidFill>
                <a:latin typeface="Trebuchet MS" panose="020B0603020202020204" pitchFamily="34" charset="0"/>
              </a:defRPr>
            </a:lvl1pPr>
          </a:lstStyle>
          <a:p>
            <a:r>
              <a:rPr lang="en-US" smtClean="0"/>
              <a:t>Click to edit Master title style</a:t>
            </a:r>
            <a:endParaRPr lang="en-CA"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84792" y="5974524"/>
            <a:ext cx="500634" cy="799944"/>
          </a:xfrm>
          <a:prstGeom prst="rect">
            <a:avLst/>
          </a:prstGeom>
        </p:spPr>
      </p:pic>
    </p:spTree>
    <p:extLst>
      <p:ext uri="{BB962C8B-B14F-4D97-AF65-F5344CB8AC3E}">
        <p14:creationId xmlns:p14="http://schemas.microsoft.com/office/powerpoint/2010/main" val="140827511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Slide">
    <p:bg>
      <p:bgPr>
        <a:solidFill>
          <a:srgbClr val="1399C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4556" y="2129897"/>
            <a:ext cx="7893844" cy="1471083"/>
          </a:xfrm>
        </p:spPr>
        <p:txBody>
          <a:bodyPr/>
          <a:lstStyle>
            <a:lvl1pPr>
              <a:defRPr>
                <a:solidFill>
                  <a:schemeClr val="bg1"/>
                </a:solidFill>
              </a:defRPr>
            </a:lvl1pPr>
          </a:lstStyle>
          <a:p>
            <a:r>
              <a:rPr lang="en-CA" dirty="0" smtClean="0"/>
              <a:t>Click to edit Master title style</a:t>
            </a:r>
            <a:endParaRPr lang="en-US" dirty="0"/>
          </a:p>
        </p:txBody>
      </p:sp>
    </p:spTree>
    <p:extLst>
      <p:ext uri="{BB962C8B-B14F-4D97-AF65-F5344CB8AC3E}">
        <p14:creationId xmlns:p14="http://schemas.microsoft.com/office/powerpoint/2010/main" val="3343465925"/>
      </p:ext>
    </p:extLst>
  </p:cSld>
  <p:clrMapOvr>
    <a:masterClrMapping/>
  </p:clrMapOvr>
  <p:transition/>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7E65FF-1259-4FBF-BD7E-A0AABA0A7CE6}" type="slidenum">
              <a:rPr lang="en-US"/>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D768E6-1779-4D67-8668-25E46E6C7568}" type="slidenum">
              <a:rPr lang="en-US"/>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2BAA90D-0201-430D-B5C4-1BB2E9B68094}" type="slidenum">
              <a:rPr lang="en-US"/>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875DC25-885A-49E9-9B6A-208CAE71F0B7}" type="slidenum">
              <a:rPr lang="en-US"/>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73608D7-C565-48E0-BF73-86528CBAD3AB}" type="slidenum">
              <a:rPr lang="en-US"/>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4A4177-65C4-4FD1-8502-BEA4CA12F284}" type="slidenum">
              <a:rPr lang="en-US"/>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1ECCDC-CD6E-4013-BB17-4531CABB6DE3}" type="slidenum">
              <a:rPr lang="en-US"/>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129287B-7B40-4393-B593-954946EE9B4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Lst>
  <p:transition>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7EqXqUDL47c"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Gh2xc6vXQgk"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Electronic%20Medical%20Records%20Introduction%20-%20https:/www.youtube.com/watch?v=jKXuTMfcO5c"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4.emf"/><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34.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34.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dhilung/6585974699/" TargetMode="External"/><Relationship Id="rId4" Type="http://schemas.openxmlformats.org/officeDocument/2006/relationships/image" Target="../media/image5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academic.udayton.edu/gregelvers/hop/index.asp?m=3&amp;a=76&amp;key=126"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en.wikipedia.org/wiki/Image:Janus-Vatican.JPG"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images.google.com/imgres?imgurl=http://www.oregonian.com/nie/learners/archives/012102_2.jpg&amp;imgrefurl=http://www.oregonian.com/nie/learners/archives/012102-index.htm&amp;h=197&amp;w=159&amp;sz=6&amp;tbnid=f810ovFVPgEJ:&amp;tbnh=98&amp;tbnw=79&amp;start=6&amp;prev=/images?q=Dr.+King&amp;svnum=20&amp;hl=en&amp;lr=&amp;safe=off&amp;rls=GGLD,GGLD:2003-35,GGLD:en" TargetMode="Externa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2.bp.blogspot.com/_zEfONZAsNLQ/TMmSEz7QngI/AAAAAAAAAf4/ls6ECPrfvnc/s1600/monty_python_02.jp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youtube.com/watch?v=JhBzxy7CneM&amp;feature=related" TargetMode="Externa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qy_mIEnnlF4"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ted.com/talks/dan_buettner_how_to_live_to_be_100"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youtube.com/watch?v=JnlkKdDXk-I"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300" y="2286000"/>
            <a:ext cx="7772400" cy="1470025"/>
          </a:xfrm>
        </p:spPr>
        <p:txBody>
          <a:bodyPr/>
          <a:lstStyle/>
          <a:p>
            <a:r>
              <a:rPr lang="en-US" dirty="0"/>
              <a:t>(Successfully) Enacting Organizational </a:t>
            </a:r>
            <a:r>
              <a:rPr lang="en-US" dirty="0" smtClean="0"/>
              <a:t>Change</a:t>
            </a:r>
            <a:endParaRPr lang="en-US" dirty="0"/>
          </a:p>
        </p:txBody>
      </p:sp>
      <p:sp>
        <p:nvSpPr>
          <p:cNvPr id="3" name="Subtitle 2"/>
          <p:cNvSpPr>
            <a:spLocks noGrp="1"/>
          </p:cNvSpPr>
          <p:nvPr>
            <p:ph type="subTitle" idx="1"/>
          </p:nvPr>
        </p:nvSpPr>
        <p:spPr>
          <a:xfrm>
            <a:off x="1435100" y="4495800"/>
            <a:ext cx="6400800" cy="1752600"/>
          </a:xfrm>
        </p:spPr>
        <p:txBody>
          <a:bodyPr/>
          <a:lstStyle/>
          <a:p>
            <a:r>
              <a:rPr lang="en-US" dirty="0" smtClean="0"/>
              <a:t>Day 4</a:t>
            </a:r>
            <a:endParaRPr lang="en-US" dirty="0"/>
          </a:p>
        </p:txBody>
      </p:sp>
    </p:spTree>
    <p:extLst>
      <p:ext uri="{BB962C8B-B14F-4D97-AF65-F5344CB8AC3E}">
        <p14:creationId xmlns:p14="http://schemas.microsoft.com/office/powerpoint/2010/main" val="4013172264"/>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bwMode="auto">
          <a:xfrm>
            <a:off x="571500" y="2583608"/>
            <a:ext cx="2471540" cy="2323703"/>
          </a:xfrm>
          <a:prstGeom prst="round2DiagRect">
            <a:avLst/>
          </a:prstGeom>
          <a:solidFill>
            <a:srgbClr val="ED1C24"/>
          </a:solidFill>
          <a:ln w="9525" cap="flat" cmpd="sng" algn="ctr">
            <a:noFill/>
            <a:prstDash val="solid"/>
            <a:round/>
            <a:headEnd type="none" w="med" len="med"/>
            <a:tailEnd type="none" w="med" len="med"/>
          </a:ln>
          <a:effectLst/>
          <a:extLst/>
        </p:spPr>
        <p:txBody>
          <a:bodyPr anchor="ctr"/>
          <a:lstStyle/>
          <a:p>
            <a:pPr algn="ctr"/>
            <a:r>
              <a:rPr lang="en-US" b="1" dirty="0">
                <a:cs typeface="Corbel"/>
              </a:rPr>
              <a:t>Expect to be challenged </a:t>
            </a:r>
            <a:r>
              <a:rPr lang="is-IS" dirty="0">
                <a:cs typeface="Corbel"/>
              </a:rPr>
              <a:t>…</a:t>
            </a:r>
            <a:endParaRPr lang="en-US" dirty="0"/>
          </a:p>
        </p:txBody>
      </p:sp>
      <p:sp>
        <p:nvSpPr>
          <p:cNvPr id="11" name="Round Diagonal Corner Rectangle 10"/>
          <p:cNvSpPr/>
          <p:nvPr/>
        </p:nvSpPr>
        <p:spPr bwMode="auto">
          <a:xfrm>
            <a:off x="3365500" y="2583608"/>
            <a:ext cx="2471540" cy="2323703"/>
          </a:xfrm>
          <a:prstGeom prst="round2DiagRect">
            <a:avLst/>
          </a:prstGeom>
          <a:solidFill>
            <a:srgbClr val="ED1C24"/>
          </a:solidFill>
          <a:ln w="9525" cap="flat" cmpd="sng" algn="ctr">
            <a:noFill/>
            <a:prstDash val="solid"/>
            <a:round/>
            <a:headEnd type="none" w="med" len="med"/>
            <a:tailEnd type="none" w="med" len="med"/>
          </a:ln>
          <a:effectLst/>
          <a:extLst/>
        </p:spPr>
        <p:txBody>
          <a:bodyPr anchor="ctr"/>
          <a:lstStyle/>
          <a:p>
            <a:pPr algn="ctr"/>
            <a:r>
              <a:rPr lang="en-US" b="1" dirty="0">
                <a:cs typeface="Corbel"/>
              </a:rPr>
              <a:t>to be put out of your comfort zone </a:t>
            </a:r>
            <a:r>
              <a:rPr lang="is-IS" b="1" dirty="0">
                <a:cs typeface="Corbel"/>
              </a:rPr>
              <a:t>…</a:t>
            </a:r>
            <a:endParaRPr lang="en-US" b="1" dirty="0"/>
          </a:p>
        </p:txBody>
      </p:sp>
      <p:sp>
        <p:nvSpPr>
          <p:cNvPr id="12" name="Round Diagonal Corner Rectangle 11"/>
          <p:cNvSpPr/>
          <p:nvPr/>
        </p:nvSpPr>
        <p:spPr bwMode="auto">
          <a:xfrm>
            <a:off x="6216253" y="2583608"/>
            <a:ext cx="2470547" cy="2323703"/>
          </a:xfrm>
          <a:prstGeom prst="round2DiagRect">
            <a:avLst/>
          </a:prstGeom>
          <a:solidFill>
            <a:srgbClr val="ED1C24"/>
          </a:solidFill>
          <a:ln w="9525" cap="flat" cmpd="sng" algn="ctr">
            <a:noFill/>
            <a:prstDash val="solid"/>
            <a:round/>
            <a:headEnd type="none" w="med" len="med"/>
            <a:tailEnd type="none" w="med" len="med"/>
          </a:ln>
          <a:effectLst/>
          <a:extLst/>
        </p:spPr>
        <p:txBody>
          <a:bodyPr anchor="ctr"/>
          <a:lstStyle/>
          <a:p>
            <a:r>
              <a:rPr lang="is-IS" b="1" dirty="0">
                <a:cs typeface="Corbel"/>
              </a:rPr>
              <a:t>… </a:t>
            </a:r>
            <a:r>
              <a:rPr lang="en-US" b="1" dirty="0">
                <a:cs typeface="Corbel"/>
              </a:rPr>
              <a:t>and to have fun!</a:t>
            </a:r>
          </a:p>
          <a:p>
            <a:pPr algn="ctr">
              <a:defRPr/>
            </a:pPr>
            <a:endParaRPr lang="en-US" altLang="ja-JP" sz="1750" dirty="0">
              <a:solidFill>
                <a:srgbClr val="FFFFFF"/>
              </a:solidFill>
              <a:latin typeface="Corbel"/>
              <a:ea typeface="ＭＳ Ｐゴシック" charset="0"/>
              <a:cs typeface="Corbel"/>
            </a:endParaRPr>
          </a:p>
        </p:txBody>
      </p:sp>
      <p:sp>
        <p:nvSpPr>
          <p:cNvPr id="2" name="Title 1"/>
          <p:cNvSpPr>
            <a:spLocks noGrp="1"/>
          </p:cNvSpPr>
          <p:nvPr>
            <p:ph type="title"/>
          </p:nvPr>
        </p:nvSpPr>
        <p:spPr/>
        <p:txBody>
          <a:bodyPr/>
          <a:lstStyle/>
          <a:p>
            <a:pPr>
              <a:defRPr/>
            </a:pPr>
            <a:r>
              <a:rPr lang="en-CA" dirty="0" smtClean="0"/>
              <a:t>What to Expect</a:t>
            </a:r>
            <a:endParaRPr lang="en-US" dirty="0">
              <a:ea typeface="+mj-ea"/>
              <a:cs typeface="Corbel"/>
            </a:endParaRPr>
          </a:p>
        </p:txBody>
      </p:sp>
      <p:sp>
        <p:nvSpPr>
          <p:cNvPr id="9" name="Content Placeholder 2"/>
          <p:cNvSpPr txBox="1">
            <a:spLocks/>
          </p:cNvSpPr>
          <p:nvPr/>
        </p:nvSpPr>
        <p:spPr bwMode="auto">
          <a:xfrm>
            <a:off x="571500" y="2033985"/>
            <a:ext cx="8043665" cy="4425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lstStyle>
            <a:lvl1pPr indent="1588"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ct val="114000"/>
              </a:lnSpc>
              <a:buClr>
                <a:srgbClr val="FDC604"/>
              </a:buClr>
            </a:pPr>
            <a:endParaRPr lang="en-US" altLang="ja-JP" sz="1750" dirty="0">
              <a:solidFill>
                <a:srgbClr val="404040"/>
              </a:solidFill>
              <a:latin typeface="Corbel" panose="020B0503020204020204" pitchFamily="34" charset="0"/>
            </a:endParaRPr>
          </a:p>
        </p:txBody>
      </p:sp>
    </p:spTree>
    <p:extLst>
      <p:ext uri="{BB962C8B-B14F-4D97-AF65-F5344CB8AC3E}">
        <p14:creationId xmlns:p14="http://schemas.microsoft.com/office/powerpoint/2010/main" val="12768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bwMode="auto">
          <a:xfrm>
            <a:off x="571500" y="2583608"/>
            <a:ext cx="2471540" cy="2323703"/>
          </a:xfrm>
          <a:prstGeom prst="round2DiagRect">
            <a:avLst/>
          </a:prstGeom>
          <a:solidFill>
            <a:srgbClr val="ED1C24"/>
          </a:solidFill>
          <a:ln w="9525" cap="flat" cmpd="sng" algn="ctr">
            <a:noFill/>
            <a:prstDash val="solid"/>
            <a:round/>
            <a:headEnd type="none" w="med" len="med"/>
            <a:tailEnd type="none" w="med" len="med"/>
          </a:ln>
          <a:effectLst/>
          <a:extLst/>
        </p:spPr>
        <p:txBody>
          <a:bodyPr anchor="ctr"/>
          <a:lstStyle/>
          <a:p>
            <a:pPr algn="ctr">
              <a:buClr>
                <a:srgbClr val="1F8DB1"/>
              </a:buClr>
              <a:defRPr/>
            </a:pPr>
            <a:r>
              <a:rPr lang="en-US" altLang="ja-JP" b="1" dirty="0">
                <a:solidFill>
                  <a:srgbClr val="FFFFFF"/>
                </a:solidFill>
                <a:latin typeface="Corbel"/>
                <a:ea typeface="ＭＳ Ｐゴシック" charset="0"/>
                <a:cs typeface="Corbel"/>
              </a:rPr>
              <a:t>Review commonly used change models &amp; practice with a proven framework</a:t>
            </a:r>
          </a:p>
        </p:txBody>
      </p:sp>
      <p:sp>
        <p:nvSpPr>
          <p:cNvPr id="11" name="Round Diagonal Corner Rectangle 10"/>
          <p:cNvSpPr/>
          <p:nvPr/>
        </p:nvSpPr>
        <p:spPr bwMode="auto">
          <a:xfrm>
            <a:off x="3365500" y="2583608"/>
            <a:ext cx="2471540" cy="2323703"/>
          </a:xfrm>
          <a:prstGeom prst="round2DiagRect">
            <a:avLst/>
          </a:prstGeom>
          <a:solidFill>
            <a:srgbClr val="ED1C24"/>
          </a:solidFill>
          <a:ln w="9525" cap="flat" cmpd="sng" algn="ctr">
            <a:noFill/>
            <a:prstDash val="solid"/>
            <a:round/>
            <a:headEnd type="none" w="med" len="med"/>
            <a:tailEnd type="none" w="med" len="med"/>
          </a:ln>
          <a:effectLst/>
          <a:extLst/>
        </p:spPr>
        <p:txBody>
          <a:bodyPr anchor="ctr"/>
          <a:lstStyle/>
          <a:p>
            <a:pPr algn="ctr">
              <a:buClr>
                <a:srgbClr val="1F8DB1"/>
              </a:buClr>
              <a:defRPr/>
            </a:pPr>
            <a:r>
              <a:rPr lang="en-US" b="1" dirty="0">
                <a:solidFill>
                  <a:srgbClr val="FFFFFF"/>
                </a:solidFill>
                <a:latin typeface="Corbel"/>
                <a:ea typeface="ＭＳ Ｐゴシック" charset="0"/>
                <a:cs typeface="Corbel"/>
              </a:rPr>
              <a:t>Learn about some </a:t>
            </a:r>
            <a:br>
              <a:rPr lang="en-US" b="1" dirty="0">
                <a:solidFill>
                  <a:srgbClr val="FFFFFF"/>
                </a:solidFill>
                <a:latin typeface="Corbel"/>
                <a:ea typeface="ＭＳ Ｐゴシック" charset="0"/>
                <a:cs typeface="Corbel"/>
              </a:rPr>
            </a:br>
            <a:r>
              <a:rPr lang="en-US" b="1" dirty="0">
                <a:solidFill>
                  <a:srgbClr val="FFFFFF"/>
                </a:solidFill>
                <a:latin typeface="Corbel"/>
                <a:ea typeface="ＭＳ Ｐゴシック" charset="0"/>
                <a:cs typeface="Corbel"/>
              </a:rPr>
              <a:t>Lean practices</a:t>
            </a:r>
          </a:p>
        </p:txBody>
      </p:sp>
      <p:sp>
        <p:nvSpPr>
          <p:cNvPr id="12" name="Round Diagonal Corner Rectangle 11"/>
          <p:cNvSpPr/>
          <p:nvPr/>
        </p:nvSpPr>
        <p:spPr bwMode="auto">
          <a:xfrm>
            <a:off x="6154540" y="2583608"/>
            <a:ext cx="2470547" cy="2323703"/>
          </a:xfrm>
          <a:prstGeom prst="round2DiagRect">
            <a:avLst/>
          </a:prstGeom>
          <a:solidFill>
            <a:srgbClr val="ED1C24"/>
          </a:solidFill>
          <a:ln w="9525" cap="flat" cmpd="sng" algn="ctr">
            <a:noFill/>
            <a:prstDash val="solid"/>
            <a:round/>
            <a:headEnd type="none" w="med" len="med"/>
            <a:tailEnd type="none" w="med" len="med"/>
          </a:ln>
          <a:effectLst/>
          <a:extLst/>
        </p:spPr>
        <p:txBody>
          <a:bodyPr anchor="ctr"/>
          <a:lstStyle/>
          <a:p>
            <a:pPr algn="ctr">
              <a:defRPr/>
            </a:pPr>
            <a:r>
              <a:rPr lang="en-US" altLang="ja-JP" b="1" dirty="0">
                <a:solidFill>
                  <a:srgbClr val="FFFFFF"/>
                </a:solidFill>
                <a:latin typeface="Corbel"/>
                <a:ea typeface="ＭＳ Ｐゴシック" charset="0"/>
                <a:cs typeface="Corbel"/>
              </a:rPr>
              <a:t>Listen  and share</a:t>
            </a:r>
            <a:br>
              <a:rPr lang="en-US" altLang="ja-JP" b="1" dirty="0">
                <a:solidFill>
                  <a:srgbClr val="FFFFFF"/>
                </a:solidFill>
                <a:latin typeface="Corbel"/>
                <a:ea typeface="ＭＳ Ｐゴシック" charset="0"/>
                <a:cs typeface="Corbel"/>
              </a:rPr>
            </a:br>
            <a:r>
              <a:rPr lang="en-US" altLang="ja-JP" b="1" dirty="0">
                <a:solidFill>
                  <a:srgbClr val="FFFFFF"/>
                </a:solidFill>
                <a:latin typeface="Corbel"/>
                <a:ea typeface="ＭＳ Ｐゴシック" charset="0"/>
                <a:cs typeface="Corbel"/>
              </a:rPr>
              <a:t>real-world experiences – what’s worked, what hasn’t</a:t>
            </a:r>
          </a:p>
        </p:txBody>
      </p:sp>
      <p:sp>
        <p:nvSpPr>
          <p:cNvPr id="2" name="Title 1"/>
          <p:cNvSpPr>
            <a:spLocks noGrp="1"/>
          </p:cNvSpPr>
          <p:nvPr>
            <p:ph type="title"/>
          </p:nvPr>
        </p:nvSpPr>
        <p:spPr/>
        <p:txBody>
          <a:bodyPr/>
          <a:lstStyle/>
          <a:p>
            <a:pPr eaLnBrk="1" hangingPunct="1">
              <a:defRPr/>
            </a:pPr>
            <a:r>
              <a:rPr lang="en-US" dirty="0" smtClean="0">
                <a:ea typeface="+mj-ea"/>
                <a:cs typeface="Corbel"/>
              </a:rPr>
              <a:t>Topics Covered</a:t>
            </a:r>
            <a:endParaRPr lang="en-US" dirty="0">
              <a:ea typeface="+mj-ea"/>
              <a:cs typeface="Corbel"/>
            </a:endParaRPr>
          </a:p>
        </p:txBody>
      </p:sp>
    </p:spTree>
    <p:extLst>
      <p:ext uri="{BB962C8B-B14F-4D97-AF65-F5344CB8AC3E}">
        <p14:creationId xmlns:p14="http://schemas.microsoft.com/office/powerpoint/2010/main" val="406378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555625" y="899169"/>
            <a:ext cx="8141891" cy="597694"/>
          </a:xfrm>
        </p:spPr>
        <p:txBody>
          <a:bodyPr/>
          <a:lstStyle/>
          <a:p>
            <a:pPr>
              <a:defRPr/>
            </a:pPr>
            <a:r>
              <a:rPr lang="en-US" dirty="0" smtClean="0">
                <a:ea typeface="ＭＳ Ｐゴシック" charset="0"/>
              </a:rPr>
              <a:t>Agenda</a:t>
            </a:r>
            <a:endParaRPr lang="en-US" dirty="0">
              <a:ea typeface="ＭＳ Ｐゴシック" charset="0"/>
            </a:endParaRPr>
          </a:p>
        </p:txBody>
      </p:sp>
      <p:sp>
        <p:nvSpPr>
          <p:cNvPr id="48" name="Text Box 6"/>
          <p:cNvSpPr txBox="1">
            <a:spLocks noChangeArrowheads="1"/>
          </p:cNvSpPr>
          <p:nvPr/>
        </p:nvSpPr>
        <p:spPr bwMode="auto">
          <a:xfrm>
            <a:off x="3185916" y="2375425"/>
            <a:ext cx="1224602" cy="1070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a:solidFill>
                  <a:schemeClr val="tx1">
                    <a:lumMod val="75000"/>
                    <a:lumOff val="25000"/>
                  </a:schemeClr>
                </a:solidFill>
                <a:latin typeface="Corbel"/>
                <a:cs typeface="Corbel"/>
              </a:rPr>
              <a:t>Assess for Change</a:t>
            </a:r>
            <a:endParaRPr lang="en-US" sz="1500" b="1" dirty="0">
              <a:solidFill>
                <a:schemeClr val="tx1">
                  <a:lumMod val="75000"/>
                  <a:lumOff val="25000"/>
                </a:schemeClr>
              </a:solidFill>
              <a:latin typeface="Corbel"/>
              <a:cs typeface="Corbel"/>
            </a:endParaRPr>
          </a:p>
          <a:p>
            <a:pPr defTabSz="449246" eaLnBrk="1" hangingPunct="1">
              <a:lnSpc>
                <a:spcPct val="90000"/>
              </a:lnSpc>
              <a:buSzPct val="100000"/>
              <a:defRPr/>
            </a:pPr>
            <a:endParaRPr lang="en-US" sz="1000" dirty="0">
              <a:solidFill>
                <a:schemeClr val="tx1">
                  <a:lumMod val="75000"/>
                  <a:lumOff val="25000"/>
                </a:schemeClr>
              </a:solidFill>
              <a:latin typeface="Corbel"/>
              <a:cs typeface="Corbel"/>
            </a:endParaRPr>
          </a:p>
        </p:txBody>
      </p:sp>
      <p:sp>
        <p:nvSpPr>
          <p:cNvPr id="49" name="Text Box 8"/>
          <p:cNvSpPr txBox="1">
            <a:spLocks noChangeArrowheads="1"/>
          </p:cNvSpPr>
          <p:nvPr/>
        </p:nvSpPr>
        <p:spPr bwMode="auto">
          <a:xfrm>
            <a:off x="1876138" y="3658672"/>
            <a:ext cx="953380" cy="779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a:solidFill>
                  <a:schemeClr val="tx1">
                    <a:lumMod val="75000"/>
                    <a:lumOff val="25000"/>
                  </a:schemeClr>
                </a:solidFill>
                <a:latin typeface="Corbel"/>
                <a:cs typeface="Corbel"/>
              </a:rPr>
              <a:t>Review</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Case</a:t>
            </a:r>
            <a:r>
              <a:rPr lang="en-US" sz="1000" b="1" dirty="0">
                <a:solidFill>
                  <a:schemeClr val="tx1">
                    <a:lumMod val="75000"/>
                    <a:lumOff val="25000"/>
                  </a:schemeClr>
                </a:solidFill>
                <a:latin typeface="Corbel"/>
                <a:cs typeface="Corbel"/>
              </a:rPr>
              <a:t/>
            </a:r>
            <a:br>
              <a:rPr lang="en-US" sz="1000" b="1" dirty="0">
                <a:solidFill>
                  <a:schemeClr val="tx1">
                    <a:lumMod val="75000"/>
                    <a:lumOff val="25000"/>
                  </a:schemeClr>
                </a:solidFill>
                <a:latin typeface="Corbel"/>
                <a:cs typeface="Corbel"/>
              </a:rPr>
            </a:br>
            <a:endParaRPr lang="en-US" sz="1000" dirty="0">
              <a:solidFill>
                <a:schemeClr val="tx1">
                  <a:lumMod val="75000"/>
                  <a:lumOff val="25000"/>
                </a:schemeClr>
              </a:solidFill>
              <a:latin typeface="Corbel"/>
              <a:cs typeface="Corbel"/>
            </a:endParaRPr>
          </a:p>
        </p:txBody>
      </p:sp>
      <p:sp>
        <p:nvSpPr>
          <p:cNvPr id="50" name="Text Box 10"/>
          <p:cNvSpPr txBox="1">
            <a:spLocks noChangeArrowheads="1"/>
          </p:cNvSpPr>
          <p:nvPr/>
        </p:nvSpPr>
        <p:spPr bwMode="auto">
          <a:xfrm>
            <a:off x="4461796" y="3619221"/>
            <a:ext cx="1248525" cy="931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a:solidFill>
                  <a:schemeClr val="tx1">
                    <a:lumMod val="75000"/>
                    <a:lumOff val="25000"/>
                  </a:schemeClr>
                </a:solidFill>
                <a:latin typeface="Corbel"/>
                <a:cs typeface="Corbel"/>
              </a:rPr>
              <a:t>Construct</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Change</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Plan</a:t>
            </a:r>
            <a:endParaRPr lang="en-US" sz="1500" b="1" dirty="0">
              <a:solidFill>
                <a:schemeClr val="tx1">
                  <a:lumMod val="75000"/>
                  <a:lumOff val="25000"/>
                </a:schemeClr>
              </a:solidFill>
              <a:latin typeface="Corbel"/>
              <a:cs typeface="Corbel"/>
            </a:endParaRPr>
          </a:p>
        </p:txBody>
      </p:sp>
      <p:sp>
        <p:nvSpPr>
          <p:cNvPr id="51" name="Text Box 12"/>
          <p:cNvSpPr txBox="1">
            <a:spLocks noChangeArrowheads="1"/>
          </p:cNvSpPr>
          <p:nvPr/>
        </p:nvSpPr>
        <p:spPr bwMode="auto">
          <a:xfrm>
            <a:off x="5953562" y="2650305"/>
            <a:ext cx="1453709" cy="640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a:solidFill>
                  <a:schemeClr val="tx1">
                    <a:lumMod val="75000"/>
                    <a:lumOff val="25000"/>
                  </a:schemeClr>
                </a:solidFill>
                <a:latin typeface="Corbel"/>
                <a:cs typeface="Corbel"/>
              </a:rPr>
              <a:t>Implement</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The change</a:t>
            </a:r>
            <a:endParaRPr lang="en-US" sz="1500" b="1" dirty="0">
              <a:solidFill>
                <a:schemeClr val="tx1">
                  <a:lumMod val="75000"/>
                  <a:lumOff val="25000"/>
                </a:schemeClr>
              </a:solidFill>
              <a:latin typeface="Corbel"/>
              <a:cs typeface="Corbel"/>
            </a:endParaRPr>
          </a:p>
        </p:txBody>
      </p:sp>
      <p:sp>
        <p:nvSpPr>
          <p:cNvPr id="52" name="Text Box 14"/>
          <p:cNvSpPr txBox="1">
            <a:spLocks noChangeArrowheads="1"/>
          </p:cNvSpPr>
          <p:nvPr/>
        </p:nvSpPr>
        <p:spPr bwMode="auto">
          <a:xfrm>
            <a:off x="7480102" y="3695396"/>
            <a:ext cx="1564317" cy="779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smtClean="0">
                <a:solidFill>
                  <a:schemeClr val="tx1">
                    <a:lumMod val="75000"/>
                    <a:lumOff val="25000"/>
                  </a:schemeClr>
                </a:solidFill>
                <a:latin typeface="Corbel"/>
                <a:cs typeface="Corbel"/>
              </a:rPr>
              <a:t>Debrief plus </a:t>
            </a:r>
          </a:p>
          <a:p>
            <a:pPr defTabSz="449246" eaLnBrk="1" hangingPunct="1">
              <a:lnSpc>
                <a:spcPct val="90000"/>
              </a:lnSpc>
              <a:buSzPct val="100000"/>
              <a:defRPr/>
            </a:pPr>
            <a:r>
              <a:rPr lang="en-US" sz="2100" b="1" dirty="0" smtClean="0">
                <a:solidFill>
                  <a:schemeClr val="tx1">
                    <a:lumMod val="75000"/>
                    <a:lumOff val="25000"/>
                  </a:schemeClr>
                </a:solidFill>
                <a:latin typeface="Corbel"/>
                <a:cs typeface="Corbel"/>
              </a:rPr>
              <a:t>Edgy Stuff</a:t>
            </a:r>
            <a:endParaRPr lang="en-US" sz="1500" b="1" dirty="0">
              <a:solidFill>
                <a:schemeClr val="tx1">
                  <a:lumMod val="75000"/>
                  <a:lumOff val="25000"/>
                </a:schemeClr>
              </a:solidFill>
              <a:latin typeface="Corbel"/>
              <a:cs typeface="Corbel"/>
            </a:endParaRPr>
          </a:p>
          <a:p>
            <a:pPr defTabSz="449246" eaLnBrk="1" hangingPunct="1">
              <a:lnSpc>
                <a:spcPct val="90000"/>
              </a:lnSpc>
              <a:buSzPct val="100000"/>
              <a:defRPr/>
            </a:pPr>
            <a:endParaRPr lang="en-US" sz="1000" dirty="0">
              <a:solidFill>
                <a:schemeClr val="tx1">
                  <a:lumMod val="75000"/>
                  <a:lumOff val="25000"/>
                </a:schemeClr>
              </a:solidFill>
              <a:latin typeface="Corbel"/>
              <a:cs typeface="Corbel"/>
            </a:endParaRPr>
          </a:p>
        </p:txBody>
      </p:sp>
      <p:sp>
        <p:nvSpPr>
          <p:cNvPr id="57" name="Rectangle 27"/>
          <p:cNvSpPr>
            <a:spLocks noChangeArrowheads="1"/>
          </p:cNvSpPr>
          <p:nvPr/>
        </p:nvSpPr>
        <p:spPr bwMode="auto">
          <a:xfrm>
            <a:off x="557609" y="3348172"/>
            <a:ext cx="1314153" cy="208360"/>
          </a:xfrm>
          <a:prstGeom prst="rect">
            <a:avLst/>
          </a:prstGeom>
          <a:solidFill>
            <a:srgbClr val="BDBDBD"/>
          </a:solidFill>
          <a:ln w="9525">
            <a:solidFill>
              <a:srgbClr val="BDBDBD"/>
            </a:solidFill>
            <a:round/>
            <a:headEnd/>
            <a:tailEnd/>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58" name="Rectangle 29"/>
          <p:cNvSpPr>
            <a:spLocks noChangeArrowheads="1"/>
          </p:cNvSpPr>
          <p:nvPr/>
        </p:nvSpPr>
        <p:spPr bwMode="auto">
          <a:xfrm>
            <a:off x="1877714" y="3348172"/>
            <a:ext cx="819052" cy="208360"/>
          </a:xfrm>
          <a:prstGeom prst="rect">
            <a:avLst/>
          </a:prstGeom>
          <a:solidFill>
            <a:srgbClr val="ED1C24"/>
          </a:solidFill>
          <a:ln>
            <a:noFill/>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59" name="Rectangle 34"/>
          <p:cNvSpPr>
            <a:spLocks noChangeArrowheads="1"/>
          </p:cNvSpPr>
          <p:nvPr/>
        </p:nvSpPr>
        <p:spPr bwMode="auto">
          <a:xfrm>
            <a:off x="2684860" y="3348172"/>
            <a:ext cx="1582540" cy="208360"/>
          </a:xfrm>
          <a:prstGeom prst="rect">
            <a:avLst/>
          </a:prstGeom>
          <a:solidFill>
            <a:srgbClr val="BDBDBD"/>
          </a:solidFill>
          <a:ln w="9525">
            <a:solidFill>
              <a:srgbClr val="BDBDBD"/>
            </a:solidFill>
            <a:round/>
            <a:headEnd/>
            <a:tailEnd/>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60" name="Rectangle 36"/>
          <p:cNvSpPr>
            <a:spLocks noChangeArrowheads="1"/>
          </p:cNvSpPr>
          <p:nvPr/>
        </p:nvSpPr>
        <p:spPr bwMode="auto">
          <a:xfrm>
            <a:off x="4266407" y="3348172"/>
            <a:ext cx="1644053" cy="208360"/>
          </a:xfrm>
          <a:prstGeom prst="rect">
            <a:avLst/>
          </a:prstGeom>
          <a:solidFill>
            <a:srgbClr val="ED1C24"/>
          </a:solidFill>
          <a:ln>
            <a:noFill/>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61" name="Rectangle 38"/>
          <p:cNvSpPr>
            <a:spLocks noChangeArrowheads="1"/>
          </p:cNvSpPr>
          <p:nvPr/>
        </p:nvSpPr>
        <p:spPr bwMode="auto">
          <a:xfrm>
            <a:off x="7446368" y="3337811"/>
            <a:ext cx="750575" cy="216246"/>
          </a:xfrm>
          <a:prstGeom prst="rect">
            <a:avLst/>
          </a:prstGeom>
          <a:solidFill>
            <a:srgbClr val="ED1C24"/>
          </a:solidFill>
          <a:ln>
            <a:noFill/>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62" name="Rectangle 40"/>
          <p:cNvSpPr>
            <a:spLocks noChangeArrowheads="1"/>
          </p:cNvSpPr>
          <p:nvPr/>
        </p:nvSpPr>
        <p:spPr bwMode="auto">
          <a:xfrm>
            <a:off x="5888841" y="3340286"/>
            <a:ext cx="1591261" cy="213772"/>
          </a:xfrm>
          <a:prstGeom prst="rect">
            <a:avLst/>
          </a:prstGeom>
          <a:solidFill>
            <a:srgbClr val="BDBDBD"/>
          </a:solidFill>
          <a:ln w="9525">
            <a:solidFill>
              <a:srgbClr val="BDBDBD"/>
            </a:solidFill>
            <a:round/>
            <a:headEnd/>
            <a:tailEnd/>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grpSp>
        <p:nvGrpSpPr>
          <p:cNvPr id="63" name="Group 3"/>
          <p:cNvGrpSpPr>
            <a:grpSpLocks/>
          </p:cNvGrpSpPr>
          <p:nvPr/>
        </p:nvGrpSpPr>
        <p:grpSpPr bwMode="auto">
          <a:xfrm>
            <a:off x="555625" y="3238039"/>
            <a:ext cx="5329040" cy="318492"/>
            <a:chOff x="888449" y="3763106"/>
            <a:chExt cx="8527014" cy="822325"/>
          </a:xfrm>
        </p:grpSpPr>
        <p:sp>
          <p:nvSpPr>
            <p:cNvPr id="64" name="Line 3"/>
            <p:cNvSpPr>
              <a:spLocks noChangeShapeType="1"/>
            </p:cNvSpPr>
            <p:nvPr/>
          </p:nvSpPr>
          <p:spPr bwMode="auto">
            <a:xfrm flipV="1">
              <a:off x="888449" y="3763106"/>
              <a:ext cx="0" cy="819150"/>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sp>
          <p:nvSpPr>
            <p:cNvPr id="65" name="Line 7"/>
            <p:cNvSpPr>
              <a:spLocks noChangeShapeType="1"/>
            </p:cNvSpPr>
            <p:nvPr/>
          </p:nvSpPr>
          <p:spPr bwMode="auto">
            <a:xfrm flipV="1">
              <a:off x="4279900" y="3783744"/>
              <a:ext cx="0" cy="801687"/>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sp>
          <p:nvSpPr>
            <p:cNvPr id="66" name="Line 11"/>
            <p:cNvSpPr>
              <a:spLocks noChangeShapeType="1"/>
            </p:cNvSpPr>
            <p:nvPr/>
          </p:nvSpPr>
          <p:spPr bwMode="auto">
            <a:xfrm flipV="1">
              <a:off x="9415463" y="3775770"/>
              <a:ext cx="0" cy="803275"/>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grpSp>
      <p:grpSp>
        <p:nvGrpSpPr>
          <p:cNvPr id="67" name="Group 4"/>
          <p:cNvGrpSpPr>
            <a:grpSpLocks/>
          </p:cNvGrpSpPr>
          <p:nvPr/>
        </p:nvGrpSpPr>
        <p:grpSpPr bwMode="auto">
          <a:xfrm>
            <a:off x="1871763" y="3297803"/>
            <a:ext cx="5609332" cy="362030"/>
            <a:chOff x="1684856" y="4129591"/>
            <a:chExt cx="10274819" cy="924201"/>
          </a:xfrm>
        </p:grpSpPr>
        <p:sp>
          <p:nvSpPr>
            <p:cNvPr id="68" name="Line 9"/>
            <p:cNvSpPr>
              <a:spLocks noChangeShapeType="1"/>
            </p:cNvSpPr>
            <p:nvPr/>
          </p:nvSpPr>
          <p:spPr bwMode="auto">
            <a:xfrm flipV="1">
              <a:off x="6071214" y="4129591"/>
              <a:ext cx="0" cy="754064"/>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sp>
          <p:nvSpPr>
            <p:cNvPr id="69" name="Line 9"/>
            <p:cNvSpPr>
              <a:spLocks noChangeShapeType="1"/>
            </p:cNvSpPr>
            <p:nvPr/>
          </p:nvSpPr>
          <p:spPr bwMode="auto">
            <a:xfrm flipV="1">
              <a:off x="1684856" y="4252104"/>
              <a:ext cx="0" cy="754062"/>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sp>
          <p:nvSpPr>
            <p:cNvPr id="70" name="Line 7"/>
            <p:cNvSpPr>
              <a:spLocks noChangeShapeType="1"/>
            </p:cNvSpPr>
            <p:nvPr/>
          </p:nvSpPr>
          <p:spPr bwMode="auto">
            <a:xfrm flipV="1">
              <a:off x="11959675" y="4252104"/>
              <a:ext cx="0" cy="801688"/>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grpSp>
      <p:sp>
        <p:nvSpPr>
          <p:cNvPr id="30" name="Text Box 8"/>
          <p:cNvSpPr txBox="1">
            <a:spLocks noChangeArrowheads="1"/>
          </p:cNvSpPr>
          <p:nvPr/>
        </p:nvSpPr>
        <p:spPr bwMode="auto">
          <a:xfrm>
            <a:off x="518132" y="2313062"/>
            <a:ext cx="1197037" cy="1070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a:solidFill>
                  <a:schemeClr val="tx1">
                    <a:lumMod val="75000"/>
                    <a:lumOff val="25000"/>
                  </a:schemeClr>
                </a:solidFill>
                <a:latin typeface="Corbel"/>
                <a:cs typeface="Corbel"/>
              </a:rPr>
              <a:t>Review </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Relevant </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Theor</a:t>
            </a:r>
            <a:r>
              <a:rPr lang="en-US" sz="1800" b="1" dirty="0">
                <a:solidFill>
                  <a:schemeClr val="tx1">
                    <a:lumMod val="75000"/>
                    <a:lumOff val="25000"/>
                  </a:schemeClr>
                </a:solidFill>
                <a:latin typeface="Corbel"/>
                <a:cs typeface="Corbel"/>
              </a:rPr>
              <a:t>ies</a:t>
            </a:r>
            <a:r>
              <a:rPr lang="en-US" sz="1000" b="1" dirty="0">
                <a:solidFill>
                  <a:schemeClr val="tx1">
                    <a:lumMod val="75000"/>
                    <a:lumOff val="25000"/>
                  </a:schemeClr>
                </a:solidFill>
                <a:latin typeface="Corbel"/>
                <a:cs typeface="Corbel"/>
              </a:rPr>
              <a:t/>
            </a:r>
            <a:br>
              <a:rPr lang="en-US" sz="1000" b="1" dirty="0">
                <a:solidFill>
                  <a:schemeClr val="tx1">
                    <a:lumMod val="75000"/>
                    <a:lumOff val="25000"/>
                  </a:schemeClr>
                </a:solidFill>
                <a:latin typeface="Corbel"/>
                <a:cs typeface="Corbel"/>
              </a:rPr>
            </a:br>
            <a:endParaRPr lang="en-US" sz="1000" dirty="0">
              <a:solidFill>
                <a:schemeClr val="tx1">
                  <a:lumMod val="75000"/>
                  <a:lumOff val="25000"/>
                </a:schemeClr>
              </a:solidFill>
              <a:latin typeface="Corbel"/>
              <a:cs typeface="Corbel"/>
            </a:endParaRPr>
          </a:p>
        </p:txBody>
      </p:sp>
      <p:pic>
        <p:nvPicPr>
          <p:cNvPr id="6" name="Picture 5"/>
          <p:cNvPicPr>
            <a:picLocks noChangeAspect="1"/>
          </p:cNvPicPr>
          <p:nvPr/>
        </p:nvPicPr>
        <p:blipFill>
          <a:blip r:embed="rId3"/>
          <a:stretch>
            <a:fillRect/>
          </a:stretch>
        </p:blipFill>
        <p:spPr>
          <a:xfrm>
            <a:off x="543039" y="4090266"/>
            <a:ext cx="1271588" cy="1271588"/>
          </a:xfrm>
          <a:prstGeom prst="rect">
            <a:avLst/>
          </a:prstGeom>
        </p:spPr>
      </p:pic>
      <p:pic>
        <p:nvPicPr>
          <p:cNvPr id="8" name="Picture 7"/>
          <p:cNvPicPr>
            <a:picLocks noChangeAspect="1"/>
          </p:cNvPicPr>
          <p:nvPr/>
        </p:nvPicPr>
        <p:blipFill>
          <a:blip r:embed="rId4"/>
          <a:stretch>
            <a:fillRect/>
          </a:stretch>
        </p:blipFill>
        <p:spPr>
          <a:xfrm>
            <a:off x="1870502" y="1624621"/>
            <a:ext cx="1271588" cy="1236698"/>
          </a:xfrm>
          <a:prstGeom prst="rect">
            <a:avLst/>
          </a:prstGeom>
        </p:spPr>
      </p:pic>
      <p:pic>
        <p:nvPicPr>
          <p:cNvPr id="9" name="Picture 8"/>
          <p:cNvPicPr>
            <a:picLocks noChangeAspect="1"/>
          </p:cNvPicPr>
          <p:nvPr/>
        </p:nvPicPr>
        <p:blipFill>
          <a:blip r:embed="rId5"/>
          <a:stretch>
            <a:fillRect/>
          </a:stretch>
        </p:blipFill>
        <p:spPr>
          <a:xfrm>
            <a:off x="3143350" y="4090266"/>
            <a:ext cx="1271588" cy="1271588"/>
          </a:xfrm>
          <a:prstGeom prst="rect">
            <a:avLst/>
          </a:prstGeom>
        </p:spPr>
      </p:pic>
      <p:pic>
        <p:nvPicPr>
          <p:cNvPr id="11" name="Picture 10"/>
          <p:cNvPicPr>
            <a:picLocks noChangeAspect="1"/>
          </p:cNvPicPr>
          <p:nvPr/>
        </p:nvPicPr>
        <p:blipFill>
          <a:blip r:embed="rId6"/>
          <a:stretch>
            <a:fillRect/>
          </a:stretch>
        </p:blipFill>
        <p:spPr>
          <a:xfrm>
            <a:off x="4524814" y="1620626"/>
            <a:ext cx="1271588" cy="1244687"/>
          </a:xfrm>
          <a:prstGeom prst="rect">
            <a:avLst/>
          </a:prstGeom>
        </p:spPr>
      </p:pic>
      <p:pic>
        <p:nvPicPr>
          <p:cNvPr id="13" name="Picture 12"/>
          <p:cNvPicPr>
            <a:picLocks noChangeAspect="1"/>
          </p:cNvPicPr>
          <p:nvPr/>
        </p:nvPicPr>
        <p:blipFill>
          <a:blip r:embed="rId7"/>
          <a:stretch>
            <a:fillRect/>
          </a:stretch>
        </p:blipFill>
        <p:spPr>
          <a:xfrm>
            <a:off x="6004615" y="4125893"/>
            <a:ext cx="1271588" cy="1271588"/>
          </a:xfrm>
          <a:prstGeom prst="rect">
            <a:avLst/>
          </a:prstGeom>
        </p:spPr>
      </p:pic>
    </p:spTree>
    <p:extLst>
      <p:ext uri="{BB962C8B-B14F-4D97-AF65-F5344CB8AC3E}">
        <p14:creationId xmlns:p14="http://schemas.microsoft.com/office/powerpoint/2010/main" val="151045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descr="Rectangle: Click to edit Master text styles&#10;Second level&#10;Third level&#10;Fourth level&#10;Fifth level"/>
          <p:cNvSpPr>
            <a:spLocks noGrp="1" noChangeArrowheads="1"/>
          </p:cNvSpPr>
          <p:nvPr>
            <p:ph sz="half" idx="1"/>
          </p:nvPr>
        </p:nvSpPr>
        <p:spPr>
          <a:xfrm>
            <a:off x="628650" y="1989429"/>
            <a:ext cx="3886200" cy="3500543"/>
          </a:xfrm>
        </p:spPr>
        <p:txBody>
          <a:bodyPr>
            <a:normAutofit fontScale="92500" lnSpcReduction="10000"/>
          </a:bodyPr>
          <a:lstStyle/>
          <a:p>
            <a:pPr>
              <a:lnSpc>
                <a:spcPct val="90000"/>
              </a:lnSpc>
            </a:pPr>
            <a:r>
              <a:rPr lang="en-US" dirty="0"/>
              <a:t>A recent study n=309</a:t>
            </a:r>
          </a:p>
          <a:p>
            <a:pPr>
              <a:lnSpc>
                <a:spcPct val="90000"/>
              </a:lnSpc>
            </a:pPr>
            <a:r>
              <a:rPr lang="en-US" dirty="0"/>
              <a:t>HRM executives</a:t>
            </a:r>
          </a:p>
          <a:p>
            <a:pPr>
              <a:lnSpc>
                <a:spcPct val="90000"/>
              </a:lnSpc>
            </a:pPr>
            <a:r>
              <a:rPr lang="en-US" dirty="0"/>
              <a:t>100% were going through </a:t>
            </a:r>
            <a:r>
              <a:rPr lang="en-US" dirty="0" smtClean="0"/>
              <a:t>change </a:t>
            </a:r>
          </a:p>
          <a:p>
            <a:pPr lvl="1"/>
            <a:r>
              <a:rPr lang="en-US" dirty="0" smtClean="0"/>
              <a:t>merger</a:t>
            </a:r>
            <a:r>
              <a:rPr lang="en-US" dirty="0"/>
              <a:t>, </a:t>
            </a:r>
            <a:endParaRPr lang="en-US" dirty="0" smtClean="0"/>
          </a:p>
          <a:p>
            <a:pPr lvl="1"/>
            <a:r>
              <a:rPr lang="en-US" dirty="0" smtClean="0"/>
              <a:t>acquisition</a:t>
            </a:r>
            <a:r>
              <a:rPr lang="en-US" dirty="0"/>
              <a:t>, </a:t>
            </a:r>
            <a:endParaRPr lang="en-US" dirty="0" smtClean="0"/>
          </a:p>
          <a:p>
            <a:pPr lvl="1"/>
            <a:r>
              <a:rPr lang="en-US" dirty="0" smtClean="0"/>
              <a:t>divestiture</a:t>
            </a:r>
            <a:r>
              <a:rPr lang="en-US" dirty="0"/>
              <a:t>, </a:t>
            </a:r>
            <a:endParaRPr lang="en-US" dirty="0" smtClean="0"/>
          </a:p>
          <a:p>
            <a:pPr lvl="1"/>
            <a:r>
              <a:rPr lang="en-US" dirty="0" smtClean="0"/>
              <a:t>global </a:t>
            </a:r>
            <a:r>
              <a:rPr lang="en-US" dirty="0"/>
              <a:t>competition, </a:t>
            </a:r>
            <a:endParaRPr lang="en-US" dirty="0" smtClean="0"/>
          </a:p>
          <a:p>
            <a:pPr lvl="1"/>
            <a:r>
              <a:rPr lang="en-US" dirty="0" smtClean="0"/>
              <a:t>restructuring</a:t>
            </a:r>
            <a:endParaRPr lang="en-US" dirty="0"/>
          </a:p>
        </p:txBody>
      </p:sp>
      <p:sp>
        <p:nvSpPr>
          <p:cNvPr id="116738" name="Rectangle 2"/>
          <p:cNvSpPr>
            <a:spLocks noGrp="1" noChangeArrowheads="1"/>
          </p:cNvSpPr>
          <p:nvPr>
            <p:ph type="title"/>
          </p:nvPr>
        </p:nvSpPr>
        <p:spPr/>
        <p:txBody>
          <a:bodyPr/>
          <a:lstStyle/>
          <a:p>
            <a:r>
              <a:rPr lang="en-US" dirty="0"/>
              <a:t>Change </a:t>
            </a:r>
            <a:r>
              <a:rPr lang="en-US" dirty="0" err="1" smtClean="0"/>
              <a:t>Prevelance</a:t>
            </a:r>
            <a:endParaRPr lang="en-US" dirty="0"/>
          </a:p>
        </p:txBody>
      </p:sp>
      <p:pic>
        <p:nvPicPr>
          <p:cNvPr id="6" name="Content Placeholder 5"/>
          <p:cNvPicPr>
            <a:picLocks noGrp="1" noChangeAspect="1"/>
          </p:cNvPicPr>
          <p:nvPr>
            <p:ph sz="half" idx="2"/>
          </p:nvPr>
        </p:nvPicPr>
        <p:blipFill>
          <a:blip r:embed="rId3"/>
          <a:stretch>
            <a:fillRect/>
          </a:stretch>
        </p:blipFill>
        <p:spPr>
          <a:xfrm>
            <a:off x="4899808" y="2048322"/>
            <a:ext cx="3427184" cy="2435104"/>
          </a:xfrm>
          <a:prstGeom prst="rect">
            <a:avLst/>
          </a:prstGeom>
        </p:spPr>
      </p:pic>
    </p:spTree>
    <p:extLst>
      <p:ext uri="{BB962C8B-B14F-4D97-AF65-F5344CB8AC3E}">
        <p14:creationId xmlns:p14="http://schemas.microsoft.com/office/powerpoint/2010/main" val="77484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0" y="432497"/>
            <a:ext cx="9144000" cy="565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Picture 2" descr="7053406127_c8fc4e65f7_o.jpg"/>
          <p:cNvSpPr>
            <a:spLocks noChangeAspect="1"/>
          </p:cNvSpPr>
          <p:nvPr/>
        </p:nvSpPr>
        <p:spPr bwMode="auto">
          <a:xfrm>
            <a:off x="-1985" y="857250"/>
            <a:ext cx="914598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4375">
              <a:latin typeface="Corbel" panose="020B0503020204020204" pitchFamily="34" charset="0"/>
            </a:endParaRPr>
          </a:p>
        </p:txBody>
      </p:sp>
      <p:sp>
        <p:nvSpPr>
          <p:cNvPr id="4" name="Title 3"/>
          <p:cNvSpPr>
            <a:spLocks noGrp="1"/>
          </p:cNvSpPr>
          <p:nvPr>
            <p:ph type="ctrTitle"/>
          </p:nvPr>
        </p:nvSpPr>
        <p:spPr>
          <a:xfrm>
            <a:off x="692412" y="857250"/>
            <a:ext cx="7893844" cy="11033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dirty="0" smtClean="0">
                <a:solidFill>
                  <a:srgbClr val="FFFF00"/>
                </a:solidFill>
                <a:ea typeface="+mj-ea"/>
                <a:cs typeface="Corbel"/>
              </a:rPr>
              <a:t>Please finish this quote</a:t>
            </a:r>
            <a:endParaRPr lang="en-US" dirty="0">
              <a:solidFill>
                <a:srgbClr val="FFFF00"/>
              </a:solidFill>
              <a:ea typeface="+mj-ea"/>
              <a:cs typeface="Corbel"/>
            </a:endParaRPr>
          </a:p>
        </p:txBody>
      </p:sp>
      <p:sp>
        <p:nvSpPr>
          <p:cNvPr id="7" name="Title 3"/>
          <p:cNvSpPr txBox="1">
            <a:spLocks/>
          </p:cNvSpPr>
          <p:nvPr/>
        </p:nvSpPr>
        <p:spPr bwMode="auto">
          <a:xfrm>
            <a:off x="643930" y="2058050"/>
            <a:ext cx="4022589" cy="6284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ts val="4500"/>
              </a:lnSpc>
            </a:pPr>
            <a:r>
              <a:rPr lang="en-US" altLang="en-US" sz="3000" dirty="0">
                <a:solidFill>
                  <a:srgbClr val="FFFF00"/>
                </a:solidFill>
                <a:latin typeface="Corbel" panose="020B0503020204020204" pitchFamily="34" charset="0"/>
              </a:rPr>
              <a:t>Change done </a:t>
            </a:r>
            <a:r>
              <a:rPr lang="en-US" altLang="en-US" sz="3000" b="1" u="sng" dirty="0">
                <a:solidFill>
                  <a:srgbClr val="FFFF00"/>
                </a:solidFill>
                <a:latin typeface="Corbel" panose="020B0503020204020204" pitchFamily="34" charset="0"/>
              </a:rPr>
              <a:t>to</a:t>
            </a:r>
            <a:r>
              <a:rPr lang="en-US" altLang="en-US" sz="3000" dirty="0">
                <a:solidFill>
                  <a:srgbClr val="FFFF00"/>
                </a:solidFill>
                <a:latin typeface="Corbel" panose="020B0503020204020204" pitchFamily="34" charset="0"/>
              </a:rPr>
              <a:t> us </a:t>
            </a:r>
            <a:r>
              <a:rPr lang="en-US" altLang="en-US" sz="3000" dirty="0">
                <a:latin typeface="Corbel" panose="020B0503020204020204" pitchFamily="34" charset="0"/>
              </a:rPr>
              <a:t>…</a:t>
            </a:r>
          </a:p>
          <a:p>
            <a:pPr eaLnBrk="1" hangingPunct="1">
              <a:lnSpc>
                <a:spcPts val="4500"/>
              </a:lnSpc>
            </a:pPr>
            <a:endParaRPr lang="en-US" altLang="en-US" sz="3000" dirty="0">
              <a:latin typeface="Corbel" panose="020B0503020204020204" pitchFamily="34" charset="0"/>
            </a:endParaRPr>
          </a:p>
        </p:txBody>
      </p:sp>
      <p:sp>
        <p:nvSpPr>
          <p:cNvPr id="9" name="Title 3"/>
          <p:cNvSpPr txBox="1">
            <a:spLocks/>
          </p:cNvSpPr>
          <p:nvPr/>
        </p:nvSpPr>
        <p:spPr bwMode="auto">
          <a:xfrm>
            <a:off x="5155144" y="2058050"/>
            <a:ext cx="3556836" cy="1082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ts val="4500"/>
              </a:lnSpc>
            </a:pPr>
            <a:r>
              <a:rPr lang="en-US" altLang="en-US" sz="3000" dirty="0">
                <a:solidFill>
                  <a:srgbClr val="FFFF00"/>
                </a:solidFill>
                <a:latin typeface="Corbel" panose="020B0503020204020204" pitchFamily="34" charset="0"/>
              </a:rPr>
              <a:t>Change done </a:t>
            </a:r>
            <a:r>
              <a:rPr lang="en-US" altLang="en-US" sz="3000" b="1" u="sng" dirty="0">
                <a:solidFill>
                  <a:srgbClr val="FFFF00"/>
                </a:solidFill>
                <a:latin typeface="Corbel" panose="020B0503020204020204" pitchFamily="34" charset="0"/>
              </a:rPr>
              <a:t>by</a:t>
            </a:r>
            <a:r>
              <a:rPr lang="en-US" altLang="en-US" sz="3000" dirty="0">
                <a:solidFill>
                  <a:srgbClr val="FFFF00"/>
                </a:solidFill>
                <a:latin typeface="Corbel" panose="020B0503020204020204" pitchFamily="34" charset="0"/>
              </a:rPr>
              <a:t> us </a:t>
            </a:r>
            <a:r>
              <a:rPr lang="en-US" altLang="en-US" sz="3000" dirty="0">
                <a:latin typeface="Corbel" panose="020B0503020204020204" pitchFamily="34" charset="0"/>
              </a:rPr>
              <a:t>…</a:t>
            </a:r>
          </a:p>
        </p:txBody>
      </p:sp>
      <p:sp>
        <p:nvSpPr>
          <p:cNvPr id="2" name="Rectangle 1"/>
          <p:cNvSpPr/>
          <p:nvPr/>
        </p:nvSpPr>
        <p:spPr>
          <a:xfrm>
            <a:off x="332858" y="2964458"/>
            <a:ext cx="4299945" cy="3200876"/>
          </a:xfrm>
          <a:prstGeom prst="rect">
            <a:avLst/>
          </a:prstGeom>
        </p:spPr>
        <p:txBody>
          <a:bodyPr wrap="square">
            <a:spAutoFit/>
          </a:bodyPr>
          <a:lstStyle/>
          <a:p>
            <a:pPr>
              <a:buFontTx/>
              <a:buChar char="-"/>
            </a:pPr>
            <a:endParaRPr lang="en-US" altLang="en-US" dirty="0">
              <a:solidFill>
                <a:schemeClr val="bg1"/>
              </a:solidFill>
              <a:latin typeface="Palatino" pitchFamily="2" charset="0"/>
              <a:cs typeface="Arial" panose="020B0604020202020204" pitchFamily="34" charset="0"/>
            </a:endParaRPr>
          </a:p>
          <a:p>
            <a:r>
              <a:rPr lang="en-US" altLang="en-US" sz="2800" b="1" dirty="0">
                <a:solidFill>
                  <a:srgbClr val="FFFF00"/>
                </a:solidFill>
                <a:latin typeface="Palatino" pitchFamily="2" charset="0"/>
                <a:cs typeface="Arial" panose="020B0604020202020204" pitchFamily="34" charset="0"/>
              </a:rPr>
              <a:t>At the root, change done to us, we’re being asked to comply. </a:t>
            </a:r>
          </a:p>
          <a:p>
            <a:r>
              <a:rPr lang="en-US" altLang="en-US" sz="2800" b="1" dirty="0" smtClean="0">
                <a:solidFill>
                  <a:srgbClr val="FFFF00"/>
                </a:solidFill>
                <a:latin typeface="Palatino" pitchFamily="2" charset="0"/>
                <a:cs typeface="Arial" panose="020B0604020202020204" pitchFamily="34" charset="0"/>
              </a:rPr>
              <a:t>* People </a:t>
            </a:r>
            <a:r>
              <a:rPr lang="en-US" altLang="en-US" sz="2800" b="1" dirty="0">
                <a:solidFill>
                  <a:srgbClr val="FFFF00"/>
                </a:solidFill>
                <a:latin typeface="Palatino" pitchFamily="2" charset="0"/>
                <a:cs typeface="Arial" panose="020B0604020202020204" pitchFamily="34" charset="0"/>
              </a:rPr>
              <a:t>respond by doing what’s </a:t>
            </a:r>
            <a:r>
              <a:rPr lang="en-US" altLang="en-US" sz="2800" b="1" dirty="0" smtClean="0">
                <a:solidFill>
                  <a:srgbClr val="FFFF00"/>
                </a:solidFill>
                <a:latin typeface="Palatino" pitchFamily="2" charset="0"/>
                <a:cs typeface="Arial" panose="020B0604020202020204" pitchFamily="34" charset="0"/>
              </a:rPr>
              <a:t>asked</a:t>
            </a:r>
          </a:p>
          <a:p>
            <a:r>
              <a:rPr lang="en-US" altLang="en-US" sz="2800" b="1" dirty="0" smtClean="0">
                <a:solidFill>
                  <a:srgbClr val="FFFF00"/>
                </a:solidFill>
                <a:latin typeface="Palatino" pitchFamily="2" charset="0"/>
                <a:cs typeface="Arial" panose="020B0604020202020204" pitchFamily="34" charset="0"/>
              </a:rPr>
              <a:t> </a:t>
            </a:r>
            <a:endParaRPr lang="en-US" altLang="en-US" sz="2800" b="1" dirty="0">
              <a:solidFill>
                <a:srgbClr val="FFFF00"/>
              </a:solidFill>
              <a:latin typeface="Palatino" pitchFamily="2" charset="0"/>
              <a:cs typeface="Arial" panose="020B0604020202020204" pitchFamily="34" charset="0"/>
            </a:endParaRPr>
          </a:p>
          <a:p>
            <a:endParaRPr lang="en-US" altLang="en-US" sz="2800" b="1" dirty="0" smtClean="0">
              <a:solidFill>
                <a:srgbClr val="FFFF00"/>
              </a:solidFill>
              <a:latin typeface="Palatino" pitchFamily="2" charset="0"/>
              <a:cs typeface="Arial" panose="020B0604020202020204" pitchFamily="34" charset="0"/>
            </a:endParaRPr>
          </a:p>
          <a:p>
            <a:r>
              <a:rPr lang="en-US" altLang="en-US" sz="4400" b="1" dirty="0" smtClean="0">
                <a:solidFill>
                  <a:srgbClr val="FFFF00"/>
                </a:solidFill>
                <a:latin typeface="Palatino" pitchFamily="2" charset="0"/>
                <a:cs typeface="Arial" panose="020B0604020202020204" pitchFamily="34" charset="0"/>
              </a:rPr>
              <a:t>Compliance</a:t>
            </a:r>
            <a:endParaRPr lang="en-US" altLang="en-US" sz="4400" b="1" dirty="0">
              <a:solidFill>
                <a:srgbClr val="FFFF00"/>
              </a:solidFill>
              <a:latin typeface="Palatino" pitchFamily="2" charset="0"/>
              <a:cs typeface="Arial" panose="020B0604020202020204" pitchFamily="34" charset="0"/>
            </a:endParaRPr>
          </a:p>
        </p:txBody>
      </p:sp>
      <p:sp>
        <p:nvSpPr>
          <p:cNvPr id="8" name="Rectangle 7"/>
          <p:cNvSpPr/>
          <p:nvPr/>
        </p:nvSpPr>
        <p:spPr>
          <a:xfrm>
            <a:off x="4945327" y="2964458"/>
            <a:ext cx="4299945" cy="3200876"/>
          </a:xfrm>
          <a:prstGeom prst="rect">
            <a:avLst/>
          </a:prstGeom>
        </p:spPr>
        <p:txBody>
          <a:bodyPr wrap="square">
            <a:spAutoFit/>
          </a:bodyPr>
          <a:lstStyle/>
          <a:p>
            <a:pPr>
              <a:buFontTx/>
              <a:buChar char="-"/>
            </a:pPr>
            <a:endParaRPr lang="en-US" altLang="en-US" dirty="0">
              <a:solidFill>
                <a:schemeClr val="bg1"/>
              </a:solidFill>
              <a:latin typeface="Palatino" pitchFamily="2" charset="0"/>
              <a:cs typeface="Arial" panose="020B0604020202020204" pitchFamily="34" charset="0"/>
            </a:endParaRPr>
          </a:p>
          <a:p>
            <a:r>
              <a:rPr lang="en-US" altLang="en-US" sz="2800" b="1" dirty="0">
                <a:solidFill>
                  <a:srgbClr val="FFFF00"/>
                </a:solidFill>
                <a:latin typeface="Palatino" pitchFamily="2" charset="0"/>
                <a:cs typeface="Arial" panose="020B0604020202020204" pitchFamily="34" charset="0"/>
              </a:rPr>
              <a:t>Change </a:t>
            </a:r>
            <a:r>
              <a:rPr lang="en-US" altLang="en-US" sz="2800" b="1" dirty="0">
                <a:solidFill>
                  <a:srgbClr val="FFFF00"/>
                </a:solidFill>
                <a:latin typeface="Palatino" pitchFamily="2" charset="0"/>
                <a:cs typeface="Arial" panose="020B0604020202020204" pitchFamily="34" charset="0"/>
              </a:rPr>
              <a:t>done by us, we’re committed to it, we’re going to get it done no matter what</a:t>
            </a:r>
          </a:p>
          <a:p>
            <a:r>
              <a:rPr lang="en-US" altLang="en-US" sz="2800" b="1" dirty="0">
                <a:solidFill>
                  <a:srgbClr val="FFFF00"/>
                </a:solidFill>
                <a:latin typeface="Palatino" pitchFamily="2" charset="0"/>
                <a:cs typeface="Arial" panose="020B0604020202020204" pitchFamily="34" charset="0"/>
              </a:rPr>
              <a:t>* People respond by doing what it takes</a:t>
            </a:r>
            <a:r>
              <a:rPr lang="en-US" altLang="en-US" sz="2800" b="1" dirty="0" smtClean="0">
                <a:solidFill>
                  <a:srgbClr val="FFFF00"/>
                </a:solidFill>
                <a:latin typeface="Palatino" pitchFamily="2" charset="0"/>
                <a:cs typeface="Arial" panose="020B0604020202020204" pitchFamily="34" charset="0"/>
              </a:rPr>
              <a:t>.</a:t>
            </a:r>
            <a:endParaRPr lang="en-US" altLang="en-US" sz="2800" b="1" dirty="0">
              <a:solidFill>
                <a:srgbClr val="FFFF00"/>
              </a:solidFill>
              <a:latin typeface="Palatino" pitchFamily="2" charset="0"/>
              <a:cs typeface="Arial" panose="020B0604020202020204" pitchFamily="34" charset="0"/>
            </a:endParaRPr>
          </a:p>
          <a:p>
            <a:r>
              <a:rPr lang="en-US" altLang="en-US" sz="4400" b="1" dirty="0">
                <a:solidFill>
                  <a:srgbClr val="FFFF00"/>
                </a:solidFill>
                <a:latin typeface="Palatino" pitchFamily="2" charset="0"/>
                <a:cs typeface="Arial" panose="020B0604020202020204" pitchFamily="34" charset="0"/>
              </a:rPr>
              <a:t>Commitment</a:t>
            </a:r>
            <a:endParaRPr lang="en-US" altLang="en-US" sz="4400" b="1" dirty="0">
              <a:solidFill>
                <a:srgbClr val="FFFF00"/>
              </a:solidFill>
              <a:latin typeface="Palatino" pitchFamily="2" charset="0"/>
              <a:cs typeface="Arial" panose="020B0604020202020204" pitchFamily="34" charset="0"/>
            </a:endParaRPr>
          </a:p>
        </p:txBody>
      </p:sp>
    </p:spTree>
    <p:extLst>
      <p:ext uri="{BB962C8B-B14F-4D97-AF65-F5344CB8AC3E}">
        <p14:creationId xmlns:p14="http://schemas.microsoft.com/office/powerpoint/2010/main" val="363788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rPr>
              <a:t>What is Change?</a:t>
            </a:r>
            <a:endParaRPr lang="en-US" dirty="0">
              <a:ea typeface="+mj-ea"/>
            </a:endParaRPr>
          </a:p>
        </p:txBody>
      </p:sp>
      <p:pic>
        <p:nvPicPr>
          <p:cNvPr id="18434" name="Picture 2" descr="ready-willing-abl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06790" y="1972470"/>
            <a:ext cx="3417094" cy="3193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2"/>
          <p:cNvSpPr>
            <a:spLocks noGrp="1"/>
          </p:cNvSpPr>
          <p:nvPr>
            <p:ph sz="half" idx="1"/>
          </p:nvPr>
        </p:nvSpPr>
        <p:spPr>
          <a:xfrm>
            <a:off x="628651" y="2040434"/>
            <a:ext cx="3931049" cy="3057922"/>
          </a:xfrm>
        </p:spPr>
        <p:txBody>
          <a:bodyPr>
            <a:normAutofit fontScale="92500"/>
          </a:bodyPr>
          <a:lstStyle/>
          <a:p>
            <a:pPr marL="0" indent="0">
              <a:lnSpc>
                <a:spcPct val="114000"/>
              </a:lnSpc>
              <a:spcBef>
                <a:spcPts val="0"/>
              </a:spcBef>
              <a:buNone/>
              <a:defRPr/>
            </a:pPr>
            <a:r>
              <a:rPr lang="en-US" sz="2250" dirty="0"/>
              <a:t>Change as a discipline refers </a:t>
            </a:r>
            <a:br>
              <a:rPr lang="en-US" sz="2250" dirty="0"/>
            </a:br>
            <a:r>
              <a:rPr lang="en-US" sz="2250" dirty="0"/>
              <a:t>to the collection of tools, techniques, and mindsets that help organizations ensure their people are </a:t>
            </a:r>
            <a:r>
              <a:rPr lang="en-US" sz="2250" b="1" i="1" dirty="0"/>
              <a:t>ready</a:t>
            </a:r>
            <a:r>
              <a:rPr lang="en-US" sz="2250" b="1" dirty="0"/>
              <a:t> to engage, </a:t>
            </a:r>
            <a:r>
              <a:rPr lang="en-US" sz="2250" b="1" i="1" dirty="0"/>
              <a:t>willing</a:t>
            </a:r>
            <a:r>
              <a:rPr lang="en-US" sz="2250" b="1" dirty="0"/>
              <a:t> to commit </a:t>
            </a:r>
            <a:r>
              <a:rPr lang="en-US" sz="2250" dirty="0"/>
              <a:t>and</a:t>
            </a:r>
            <a:r>
              <a:rPr lang="en-US" sz="2250" b="1" dirty="0"/>
              <a:t> </a:t>
            </a:r>
            <a:r>
              <a:rPr lang="en-US" sz="2250" b="1" i="1" dirty="0"/>
              <a:t>able</a:t>
            </a:r>
            <a:r>
              <a:rPr lang="en-US" sz="2250" b="1" dirty="0"/>
              <a:t> to do what it takes </a:t>
            </a:r>
            <a:r>
              <a:rPr lang="en-US" sz="2250" dirty="0"/>
              <a:t>to realize the full potential of great solutions. </a:t>
            </a:r>
          </a:p>
        </p:txBody>
      </p:sp>
    </p:spTree>
    <p:extLst>
      <p:ext uri="{BB962C8B-B14F-4D97-AF65-F5344CB8AC3E}">
        <p14:creationId xmlns:p14="http://schemas.microsoft.com/office/powerpoint/2010/main" val="263845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Types of </a:t>
            </a:r>
            <a:r>
              <a:rPr lang="en-CA" dirty="0" smtClean="0"/>
              <a:t>Change … </a:t>
            </a:r>
            <a:r>
              <a:rPr lang="en-CA" dirty="0" smtClean="0"/>
              <a:t/>
            </a:r>
            <a:br>
              <a:rPr lang="en-CA" dirty="0" smtClean="0"/>
            </a:br>
            <a:r>
              <a:rPr lang="en-CA" dirty="0" smtClean="0"/>
              <a:t>			Content </a:t>
            </a:r>
            <a:r>
              <a:rPr lang="en-CA" dirty="0"/>
              <a:t>of </a:t>
            </a:r>
            <a:r>
              <a:rPr lang="en-CA" dirty="0" smtClean="0"/>
              <a:t>Change</a:t>
            </a:r>
            <a:endParaRPr lang="en-US" dirty="0"/>
          </a:p>
        </p:txBody>
      </p:sp>
      <p:sp>
        <p:nvSpPr>
          <p:cNvPr id="4" name="Content Placeholder 3"/>
          <p:cNvSpPr>
            <a:spLocks noGrp="1"/>
          </p:cNvSpPr>
          <p:nvPr>
            <p:ph sz="half" idx="1"/>
          </p:nvPr>
        </p:nvSpPr>
        <p:spPr/>
        <p:txBody>
          <a:bodyPr>
            <a:normAutofit fontScale="85000" lnSpcReduction="20000"/>
          </a:bodyPr>
          <a:lstStyle/>
          <a:p>
            <a:r>
              <a:rPr lang="en-CA" dirty="0"/>
              <a:t>Radical change</a:t>
            </a:r>
          </a:p>
          <a:p>
            <a:r>
              <a:rPr lang="en-CA" dirty="0"/>
              <a:t>Revolutionary change</a:t>
            </a:r>
          </a:p>
          <a:p>
            <a:r>
              <a:rPr lang="en-CA" dirty="0"/>
              <a:t>Crisis situation</a:t>
            </a:r>
          </a:p>
          <a:p>
            <a:r>
              <a:rPr lang="en-CA" dirty="0"/>
              <a:t>Top down</a:t>
            </a:r>
          </a:p>
          <a:p>
            <a:r>
              <a:rPr lang="en-CA" dirty="0"/>
              <a:t>Rare</a:t>
            </a:r>
          </a:p>
          <a:p>
            <a:r>
              <a:rPr lang="en-CA" dirty="0" smtClean="0"/>
              <a:t>Episodic</a:t>
            </a:r>
          </a:p>
          <a:p>
            <a:endParaRPr lang="en-CA" dirty="0" smtClean="0"/>
          </a:p>
          <a:p>
            <a:pPr>
              <a:lnSpc>
                <a:spcPct val="100000"/>
              </a:lnSpc>
            </a:pPr>
            <a:r>
              <a:rPr lang="en-CA" dirty="0" err="1"/>
              <a:t>K</a:t>
            </a:r>
            <a:r>
              <a:rPr lang="en-CA" dirty="0" err="1" smtClean="0"/>
              <a:t>aikaku</a:t>
            </a:r>
            <a:endParaRPr lang="en-CA" dirty="0"/>
          </a:p>
          <a:p>
            <a:endParaRPr lang="en-CA" dirty="0" smtClean="0"/>
          </a:p>
          <a:p>
            <a:r>
              <a:rPr lang="en-CA" dirty="0" smtClean="0"/>
              <a:t>Examples</a:t>
            </a:r>
            <a:r>
              <a:rPr lang="en-CA" dirty="0"/>
              <a:t>: M&amp;As, restructurings, change of leadership</a:t>
            </a:r>
            <a:endParaRPr lang="en-US" dirty="0"/>
          </a:p>
        </p:txBody>
      </p:sp>
      <p:sp>
        <p:nvSpPr>
          <p:cNvPr id="5" name="Content Placeholder 4"/>
          <p:cNvSpPr>
            <a:spLocks noGrp="1"/>
          </p:cNvSpPr>
          <p:nvPr>
            <p:ph sz="half" idx="2"/>
          </p:nvPr>
        </p:nvSpPr>
        <p:spPr/>
        <p:txBody>
          <a:bodyPr>
            <a:normAutofit fontScale="85000" lnSpcReduction="20000"/>
          </a:bodyPr>
          <a:lstStyle/>
          <a:p>
            <a:r>
              <a:rPr lang="en-CA" dirty="0"/>
              <a:t>Emergent change</a:t>
            </a:r>
          </a:p>
          <a:p>
            <a:r>
              <a:rPr lang="en-CA" dirty="0"/>
              <a:t>Organic change</a:t>
            </a:r>
          </a:p>
          <a:p>
            <a:r>
              <a:rPr lang="en-CA" dirty="0"/>
              <a:t>Part of daily life</a:t>
            </a:r>
          </a:p>
          <a:p>
            <a:r>
              <a:rPr lang="en-CA" dirty="0"/>
              <a:t>Bottom up</a:t>
            </a:r>
          </a:p>
          <a:p>
            <a:r>
              <a:rPr lang="en-CA" dirty="0"/>
              <a:t>Frequent</a:t>
            </a:r>
          </a:p>
          <a:p>
            <a:r>
              <a:rPr lang="en-CA" dirty="0" smtClean="0"/>
              <a:t>Continuous</a:t>
            </a:r>
          </a:p>
          <a:p>
            <a:endParaRPr lang="en-CA" dirty="0" smtClean="0"/>
          </a:p>
          <a:p>
            <a:r>
              <a:rPr lang="en-CA" dirty="0" smtClean="0"/>
              <a:t>Kaizen</a:t>
            </a:r>
            <a:endParaRPr lang="en-CA" dirty="0"/>
          </a:p>
          <a:p>
            <a:endParaRPr lang="en-CA" dirty="0" smtClean="0"/>
          </a:p>
          <a:p>
            <a:r>
              <a:rPr lang="en-CA" dirty="0" smtClean="0"/>
              <a:t>Examples</a:t>
            </a:r>
            <a:r>
              <a:rPr lang="en-CA" dirty="0"/>
              <a:t>: project work, changing values</a:t>
            </a:r>
            <a:endParaRPr lang="en-US" dirty="0"/>
          </a:p>
        </p:txBody>
      </p:sp>
    </p:spTree>
    <p:extLst>
      <p:ext uri="{BB962C8B-B14F-4D97-AF65-F5344CB8AC3E}">
        <p14:creationId xmlns:p14="http://schemas.microsoft.com/office/powerpoint/2010/main" val="2437033892"/>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dirty="0" smtClean="0"/>
              <a:t>A Formula for Change</a:t>
            </a:r>
            <a:endParaRPr lang="en-US" dirty="0"/>
          </a:p>
        </p:txBody>
      </p:sp>
      <p:sp>
        <p:nvSpPr>
          <p:cNvPr id="3" name="Content Placeholder 2"/>
          <p:cNvSpPr>
            <a:spLocks noGrp="1"/>
          </p:cNvSpPr>
          <p:nvPr>
            <p:ph idx="1"/>
          </p:nvPr>
        </p:nvSpPr>
        <p:spPr>
          <a:xfrm>
            <a:off x="628650" y="3752404"/>
            <a:ext cx="7886700" cy="1503759"/>
          </a:xfrm>
        </p:spPr>
        <p:txBody>
          <a:bodyPr>
            <a:normAutofit lnSpcReduction="10000"/>
          </a:bodyPr>
          <a:lstStyle/>
          <a:p>
            <a:pPr marL="0" indent="0" algn="ctr">
              <a:buNone/>
            </a:pPr>
            <a:endParaRPr lang="en-CA" sz="2400" i="1" dirty="0"/>
          </a:p>
          <a:p>
            <a:pPr marL="0" indent="0" algn="ctr">
              <a:buNone/>
            </a:pPr>
            <a:r>
              <a:rPr lang="en-CA" sz="3000" i="1" dirty="0"/>
              <a:t>Choice </a:t>
            </a:r>
            <a:r>
              <a:rPr lang="en-CA" sz="3000" i="1" dirty="0"/>
              <a:t>of </a:t>
            </a:r>
            <a:r>
              <a:rPr lang="en-CA" sz="3000" i="1" dirty="0"/>
              <a:t>Change Strategy </a:t>
            </a:r>
            <a:r>
              <a:rPr lang="en-CA" sz="3000" i="1" dirty="0"/>
              <a:t>= </a:t>
            </a:r>
            <a:endParaRPr lang="en-CA" sz="3000" i="1" dirty="0"/>
          </a:p>
          <a:p>
            <a:pPr marL="0" indent="0" algn="ctr">
              <a:buNone/>
            </a:pPr>
            <a:r>
              <a:rPr lang="en-CA" sz="3000" i="1" dirty="0"/>
              <a:t>f(Content </a:t>
            </a:r>
            <a:r>
              <a:rPr lang="en-CA" sz="3000" i="1" dirty="0"/>
              <a:t>of </a:t>
            </a:r>
            <a:r>
              <a:rPr lang="en-CA" sz="3000" i="1" dirty="0"/>
              <a:t>Change</a:t>
            </a:r>
            <a:r>
              <a:rPr lang="en-CA" sz="3000" i="1" dirty="0"/>
              <a:t>, </a:t>
            </a:r>
            <a:r>
              <a:rPr lang="en-CA" sz="3000" i="1" dirty="0"/>
              <a:t>Organization’s </a:t>
            </a:r>
            <a:r>
              <a:rPr lang="en-CA" sz="3000" i="1" dirty="0"/>
              <a:t>DNA)</a:t>
            </a:r>
            <a:endParaRPr lang="en-US" sz="3000" dirty="0"/>
          </a:p>
        </p:txBody>
      </p:sp>
      <p:pic>
        <p:nvPicPr>
          <p:cNvPr id="1026" name="Picture 2" descr="Image result for powerful coal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647" y="1653462"/>
            <a:ext cx="3726235" cy="186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3743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Change Models</a:t>
            </a:r>
          </a:p>
        </p:txBody>
      </p:sp>
      <p:sp>
        <p:nvSpPr>
          <p:cNvPr id="5" name="TextBox 4"/>
          <p:cNvSpPr txBox="1"/>
          <p:nvPr/>
        </p:nvSpPr>
        <p:spPr>
          <a:xfrm>
            <a:off x="2979964" y="1959428"/>
            <a:ext cx="6025243" cy="3647152"/>
          </a:xfrm>
          <a:prstGeom prst="rect">
            <a:avLst/>
          </a:prstGeom>
          <a:noFill/>
        </p:spPr>
        <p:txBody>
          <a:bodyPr wrap="square" rtlCol="0">
            <a:spAutoFit/>
          </a:bodyPr>
          <a:lstStyle/>
          <a:p>
            <a:pPr marL="257175" indent="-257175">
              <a:buFont typeface="+mj-lt"/>
              <a:buAutoNum type="arabicPeriod"/>
            </a:pPr>
            <a:r>
              <a:rPr lang="en-CA" altLang="en-US" sz="2100" dirty="0"/>
              <a:t>The Medicine Wheel</a:t>
            </a:r>
          </a:p>
          <a:p>
            <a:pPr marL="257175" indent="-257175">
              <a:buFont typeface="+mj-lt"/>
              <a:buAutoNum type="arabicPeriod"/>
            </a:pPr>
            <a:endParaRPr lang="en-CA" altLang="en-US" sz="2100" dirty="0"/>
          </a:p>
          <a:p>
            <a:pPr marL="257175" indent="-257175">
              <a:buFont typeface="+mj-lt"/>
              <a:buAutoNum type="arabicPeriod"/>
            </a:pPr>
            <a:r>
              <a:rPr lang="en-CA" altLang="en-US" sz="2100" dirty="0"/>
              <a:t>McKinsey </a:t>
            </a:r>
            <a:r>
              <a:rPr lang="en-CA" altLang="en-US" sz="2100" dirty="0"/>
              <a:t>/ Waterman &amp; Peters 7S </a:t>
            </a:r>
            <a:r>
              <a:rPr lang="en-CA" altLang="en-US" sz="2100" dirty="0"/>
              <a:t>Framework</a:t>
            </a:r>
          </a:p>
          <a:p>
            <a:pPr marL="257175" indent="-257175">
              <a:buFont typeface="+mj-lt"/>
              <a:buAutoNum type="arabicPeriod"/>
            </a:pPr>
            <a:endParaRPr lang="en-CA" altLang="en-US" sz="2100" dirty="0"/>
          </a:p>
          <a:p>
            <a:pPr marL="257175" indent="-257175">
              <a:buFont typeface="+mj-lt"/>
              <a:buAutoNum type="arabicPeriod"/>
            </a:pPr>
            <a:r>
              <a:rPr lang="nl-BE" altLang="en-US" sz="2100" dirty="0"/>
              <a:t>Lewin’s Three Step Model of Change</a:t>
            </a:r>
            <a:endParaRPr lang="en-CA" altLang="en-US" sz="2100" dirty="0"/>
          </a:p>
          <a:p>
            <a:pPr marL="257175" indent="-257175">
              <a:buFont typeface="+mj-lt"/>
              <a:buAutoNum type="arabicPeriod"/>
            </a:pPr>
            <a:endParaRPr lang="en-CA" sz="2100" dirty="0"/>
          </a:p>
          <a:p>
            <a:pPr marL="257175" indent="-257175">
              <a:buFont typeface="+mj-lt"/>
              <a:buAutoNum type="arabicPeriod"/>
            </a:pPr>
            <a:r>
              <a:rPr lang="en-CA" sz="2100" dirty="0"/>
              <a:t>Kotter’s 8 Step Leading Change Model</a:t>
            </a:r>
          </a:p>
          <a:p>
            <a:pPr marL="257175" indent="-257175">
              <a:buFont typeface="+mj-lt"/>
              <a:buAutoNum type="arabicPeriod"/>
            </a:pPr>
            <a:endParaRPr lang="en-CA" sz="2100" dirty="0"/>
          </a:p>
          <a:p>
            <a:pPr marL="257175" indent="-257175">
              <a:buFont typeface="+mj-lt"/>
              <a:buAutoNum type="arabicPeriod"/>
            </a:pPr>
            <a:r>
              <a:rPr lang="en-CA" sz="2100" dirty="0" err="1"/>
              <a:t>ExperiencePoint’s</a:t>
            </a:r>
            <a:r>
              <a:rPr lang="en-CA" sz="2100" dirty="0"/>
              <a:t> 7 Step Change Model</a:t>
            </a:r>
          </a:p>
          <a:p>
            <a:pPr marL="257175" indent="-257175">
              <a:buFont typeface="+mj-lt"/>
              <a:buAutoNum type="arabicPeriod"/>
            </a:pPr>
            <a:endParaRPr lang="en-CA" sz="2100" dirty="0"/>
          </a:p>
          <a:p>
            <a:pPr marL="257175" indent="-257175">
              <a:buFont typeface="+mj-lt"/>
              <a:buAutoNum type="arabicPeriod"/>
            </a:pPr>
            <a:r>
              <a:rPr lang="en-CA" sz="2100" dirty="0">
                <a:solidFill>
                  <a:srgbClr val="FFFF00"/>
                </a:solidFill>
              </a:rPr>
              <a:t>The </a:t>
            </a:r>
            <a:r>
              <a:rPr lang="en-CA" sz="2100" dirty="0" smtClean="0">
                <a:solidFill>
                  <a:srgbClr val="FFFF00"/>
                </a:solidFill>
              </a:rPr>
              <a:t>(</a:t>
            </a:r>
            <a:r>
              <a:rPr lang="en-CA" sz="2100" dirty="0" err="1" smtClean="0">
                <a:solidFill>
                  <a:srgbClr val="FFFF00"/>
                </a:solidFill>
              </a:rPr>
              <a:t>wRight</a:t>
            </a:r>
            <a:r>
              <a:rPr lang="en-CA" sz="2100" dirty="0">
                <a:solidFill>
                  <a:srgbClr val="FFFF00"/>
                </a:solidFill>
              </a:rPr>
              <a:t>) </a:t>
            </a:r>
            <a:r>
              <a:rPr lang="en-CA" sz="2100" dirty="0" smtClean="0">
                <a:solidFill>
                  <a:srgbClr val="FFFF00"/>
                </a:solidFill>
              </a:rPr>
              <a:t>Change </a:t>
            </a:r>
            <a:r>
              <a:rPr lang="en-CA" sz="2100" dirty="0">
                <a:solidFill>
                  <a:srgbClr val="FFFF00"/>
                </a:solidFill>
              </a:rPr>
              <a:t>Model</a:t>
            </a:r>
          </a:p>
        </p:txBody>
      </p:sp>
    </p:spTree>
    <p:extLst>
      <p:ext uri="{BB962C8B-B14F-4D97-AF65-F5344CB8AC3E}">
        <p14:creationId xmlns:p14="http://schemas.microsoft.com/office/powerpoint/2010/main" val="2115235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82466" y="1826078"/>
            <a:ext cx="4651130" cy="4803322"/>
          </a:xfrm>
        </p:spPr>
        <p:txBody>
          <a:bodyPr>
            <a:normAutofit fontScale="62500" lnSpcReduction="20000"/>
          </a:bodyPr>
          <a:lstStyle/>
          <a:p>
            <a:r>
              <a:rPr lang="en-CA" dirty="0" smtClean="0"/>
              <a:t>The particular archetypes appointed to north, east, south, west and the relationship between them, set within a mandala or circle is from the wisdom of North American Indigenous peoples. </a:t>
            </a:r>
          </a:p>
          <a:p>
            <a:endParaRPr lang="en-CA" dirty="0" smtClean="0"/>
          </a:p>
          <a:p>
            <a:r>
              <a:rPr lang="en-CA" dirty="0" smtClean="0"/>
              <a:t>Different </a:t>
            </a:r>
            <a:r>
              <a:rPr lang="en-CA" dirty="0"/>
              <a:t>Tribes and Nations have/had different interpretations and </a:t>
            </a:r>
            <a:r>
              <a:rPr lang="en-CA" dirty="0" smtClean="0"/>
              <a:t>configurations.</a:t>
            </a:r>
          </a:p>
          <a:p>
            <a:endParaRPr lang="en-CA" dirty="0" smtClean="0"/>
          </a:p>
          <a:p>
            <a:r>
              <a:rPr lang="en-CA" dirty="0" smtClean="0"/>
              <a:t>Seven </a:t>
            </a:r>
            <a:r>
              <a:rPr lang="en-CA" dirty="0"/>
              <a:t>components </a:t>
            </a:r>
            <a:r>
              <a:rPr lang="en-CA" dirty="0" smtClean="0"/>
              <a:t>of an organization’s </a:t>
            </a:r>
            <a:r>
              <a:rPr lang="en-CA" dirty="0"/>
              <a:t>operating </a:t>
            </a:r>
            <a:r>
              <a:rPr lang="en-CA" dirty="0" smtClean="0"/>
              <a:t>matrix: </a:t>
            </a:r>
          </a:p>
          <a:p>
            <a:pPr lvl="1"/>
            <a:r>
              <a:rPr lang="en-CA" dirty="0" smtClean="0"/>
              <a:t>Purpose</a:t>
            </a:r>
            <a:r>
              <a:rPr lang="en-CA" dirty="0"/>
              <a:t>, leadership, vision, community, management, relationships, and the circle of the whole within its environment. </a:t>
            </a:r>
            <a:endParaRPr lang="en-CA" dirty="0" smtClean="0"/>
          </a:p>
          <a:p>
            <a:pPr lvl="1"/>
            <a:r>
              <a:rPr lang="en-CA" dirty="0" smtClean="0"/>
              <a:t>The </a:t>
            </a:r>
            <a:r>
              <a:rPr lang="en-CA" dirty="0"/>
              <a:t>order of the process of reflecting about each component was essential to obtain consistent and cross cultural results</a:t>
            </a:r>
            <a:r>
              <a:rPr lang="en-CA" dirty="0" smtClean="0"/>
              <a:t>.</a:t>
            </a:r>
          </a:p>
          <a:p>
            <a:endParaRPr lang="en-CA" dirty="0" smtClean="0"/>
          </a:p>
          <a:p>
            <a:r>
              <a:rPr lang="en-CA" dirty="0" smtClean="0"/>
              <a:t>The Medicine Wheel – a change tool </a:t>
            </a:r>
          </a:p>
        </p:txBody>
      </p:sp>
      <p:sp>
        <p:nvSpPr>
          <p:cNvPr id="4" name="Title 3"/>
          <p:cNvSpPr>
            <a:spLocks noGrp="1"/>
          </p:cNvSpPr>
          <p:nvPr>
            <p:ph type="title"/>
          </p:nvPr>
        </p:nvSpPr>
        <p:spPr/>
        <p:txBody>
          <a:bodyPr>
            <a:normAutofit fontScale="90000"/>
          </a:bodyPr>
          <a:lstStyle/>
          <a:p>
            <a:r>
              <a:rPr lang="en-CA" dirty="0" smtClean="0"/>
              <a:t>The Medicine Wheel - </a:t>
            </a:r>
            <a:r>
              <a:rPr lang="en-CA" dirty="0"/>
              <a:t> </a:t>
            </a:r>
            <a:r>
              <a:rPr lang="en-CA" dirty="0" smtClean="0"/>
              <a:t>A Tool for Change</a:t>
            </a:r>
            <a:endParaRPr lang="en-CA" dirty="0"/>
          </a:p>
        </p:txBody>
      </p:sp>
      <p:pic>
        <p:nvPicPr>
          <p:cNvPr id="3074" name="Picture 2" descr="Medicine Wheel Tool by the Genuine Contact Program"/>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57800" y="2209800"/>
            <a:ext cx="3538904" cy="353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168429"/>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a:t>
            </a:r>
            <a:endParaRPr lang="en-US" dirty="0"/>
          </a:p>
        </p:txBody>
      </p:sp>
      <p:sp>
        <p:nvSpPr>
          <p:cNvPr id="3" name="Content Placeholder 2"/>
          <p:cNvSpPr>
            <a:spLocks noGrp="1"/>
          </p:cNvSpPr>
          <p:nvPr>
            <p:ph idx="1"/>
          </p:nvPr>
        </p:nvSpPr>
        <p:spPr/>
        <p:txBody>
          <a:bodyPr/>
          <a:lstStyle/>
          <a:p>
            <a:pPr marL="0" indent="0" algn="r">
              <a:buNone/>
            </a:pPr>
            <a:r>
              <a:rPr lang="en-US" dirty="0" smtClean="0"/>
              <a:t>Thoughts, Reflections, Questions?</a:t>
            </a:r>
            <a:endParaRPr lang="en-US" dirty="0"/>
          </a:p>
        </p:txBody>
      </p:sp>
      <p:pic>
        <p:nvPicPr>
          <p:cNvPr id="4" name="Picture 3"/>
          <p:cNvPicPr>
            <a:picLocks noChangeAspect="1"/>
          </p:cNvPicPr>
          <p:nvPr/>
        </p:nvPicPr>
        <p:blipFill>
          <a:blip r:embed="rId2"/>
          <a:stretch>
            <a:fillRect/>
          </a:stretch>
        </p:blipFill>
        <p:spPr>
          <a:xfrm>
            <a:off x="21336" y="2438400"/>
            <a:ext cx="9144000" cy="4800600"/>
          </a:xfrm>
          <a:prstGeom prst="rect">
            <a:avLst/>
          </a:prstGeom>
        </p:spPr>
      </p:pic>
    </p:spTree>
    <p:extLst>
      <p:ext uri="{BB962C8B-B14F-4D97-AF65-F5344CB8AC3E}">
        <p14:creationId xmlns:p14="http://schemas.microsoft.com/office/powerpoint/2010/main" val="3873644356"/>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sz="half" idx="1"/>
          </p:nvPr>
        </p:nvSpPr>
        <p:spPr>
          <a:xfrm>
            <a:off x="628650" y="2327910"/>
            <a:ext cx="3886200" cy="3162062"/>
          </a:xfrm>
        </p:spPr>
        <p:txBody>
          <a:bodyPr>
            <a:normAutofit fontScale="62500" lnSpcReduction="20000"/>
          </a:bodyPr>
          <a:lstStyle/>
          <a:p>
            <a:pPr>
              <a:defRPr/>
            </a:pPr>
            <a:r>
              <a:rPr lang="en-CA" dirty="0" smtClean="0"/>
              <a:t>Examine </a:t>
            </a:r>
            <a:r>
              <a:rPr lang="en-CA" dirty="0"/>
              <a:t>the likely effects of future changes within </a:t>
            </a:r>
            <a:endParaRPr lang="en-CA" dirty="0" smtClean="0"/>
          </a:p>
          <a:p>
            <a:pPr>
              <a:defRPr/>
            </a:pPr>
            <a:endParaRPr lang="en-CA" dirty="0" smtClean="0"/>
          </a:p>
          <a:p>
            <a:pPr>
              <a:defRPr/>
            </a:pPr>
            <a:r>
              <a:rPr lang="en-CA" dirty="0" smtClean="0"/>
              <a:t>Align </a:t>
            </a:r>
            <a:r>
              <a:rPr lang="en-CA" dirty="0"/>
              <a:t>departments and processes during a merger or acquisition</a:t>
            </a:r>
          </a:p>
          <a:p>
            <a:pPr>
              <a:defRPr/>
            </a:pPr>
            <a:endParaRPr lang="en-CA" dirty="0" smtClean="0"/>
          </a:p>
          <a:p>
            <a:pPr>
              <a:defRPr/>
            </a:pPr>
            <a:r>
              <a:rPr lang="en-CA" dirty="0" smtClean="0"/>
              <a:t>Determine </a:t>
            </a:r>
            <a:r>
              <a:rPr lang="en-CA" dirty="0"/>
              <a:t>how best to implement a proposed </a:t>
            </a:r>
            <a:r>
              <a:rPr lang="en-CA" dirty="0" smtClean="0"/>
              <a:t>strategy</a:t>
            </a:r>
          </a:p>
          <a:p>
            <a:pPr>
              <a:defRPr/>
            </a:pPr>
            <a:endParaRPr lang="en-CA" dirty="0" smtClean="0"/>
          </a:p>
          <a:p>
            <a:pPr>
              <a:defRPr/>
            </a:pPr>
            <a:r>
              <a:rPr lang="en-CA" dirty="0" smtClean="0"/>
              <a:t>A change in one element may impact other elements</a:t>
            </a:r>
            <a:endParaRPr lang="en-CA" dirty="0"/>
          </a:p>
        </p:txBody>
      </p:sp>
      <p:sp>
        <p:nvSpPr>
          <p:cNvPr id="53250" name="Title 1"/>
          <p:cNvSpPr>
            <a:spLocks noGrp="1"/>
          </p:cNvSpPr>
          <p:nvPr>
            <p:ph type="title"/>
          </p:nvPr>
        </p:nvSpPr>
        <p:spPr>
          <a:xfrm>
            <a:off x="484535" y="568652"/>
            <a:ext cx="8185055" cy="693019"/>
          </a:xfrm>
        </p:spPr>
        <p:txBody>
          <a:bodyPr>
            <a:normAutofit fontScale="90000"/>
          </a:bodyPr>
          <a:lstStyle/>
          <a:p>
            <a:pPr algn="ctr"/>
            <a:r>
              <a:rPr lang="en-CA" altLang="en-US" dirty="0" smtClean="0"/>
              <a:t>McKinsey / Waterman </a:t>
            </a:r>
            <a:r>
              <a:rPr lang="en-CA" altLang="en-US" dirty="0"/>
              <a:t>&amp; </a:t>
            </a:r>
            <a:r>
              <a:rPr lang="en-CA" altLang="en-US" dirty="0" smtClean="0"/>
              <a:t>Peters’ 7S Framework</a:t>
            </a:r>
            <a:endParaRPr lang="en-CA" altLang="en-US" dirty="0"/>
          </a:p>
        </p:txBody>
      </p:sp>
      <p:sp>
        <p:nvSpPr>
          <p:cNvPr id="53252" name="Slide Number Placeholder 3"/>
          <p:cNvSpPr>
            <a:spLocks noGrp="1"/>
          </p:cNvSpPr>
          <p:nvPr>
            <p:ph type="sldNum" sz="quarter" idx="4294967295"/>
          </p:nvPr>
        </p:nvSpPr>
        <p:spPr>
          <a:xfrm>
            <a:off x="7086600" y="5624513"/>
            <a:ext cx="2057400" cy="273844"/>
          </a:xfrm>
          <a:prstGeom prst="rect">
            <a:avLst/>
          </a:prstGeo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90836B-1C3E-4DDE-81F7-142ACAFA0583}" type="slidenum">
              <a:rPr lang="nl-NL" altLang="en-US">
                <a:solidFill>
                  <a:schemeClr val="bg1"/>
                </a:solidFill>
              </a:rPr>
              <a:pPr eaLnBrk="1" hangingPunct="1"/>
              <a:t>20</a:t>
            </a:fld>
            <a:endParaRPr lang="nl-NL" altLang="en-US">
              <a:solidFill>
                <a:schemeClr val="bg1"/>
              </a:solidFill>
            </a:endParaRPr>
          </a:p>
        </p:txBody>
      </p:sp>
      <p:sp>
        <p:nvSpPr>
          <p:cNvPr id="6" name="Rectangle 5"/>
          <p:cNvSpPr/>
          <p:nvPr/>
        </p:nvSpPr>
        <p:spPr>
          <a:xfrm>
            <a:off x="628651" y="1713945"/>
            <a:ext cx="7896824" cy="415498"/>
          </a:xfrm>
          <a:prstGeom prst="rect">
            <a:avLst/>
          </a:prstGeom>
        </p:spPr>
        <p:txBody>
          <a:bodyPr wrap="square">
            <a:spAutoFit/>
          </a:bodyPr>
          <a:lstStyle/>
          <a:p>
            <a:pPr algn="ctr"/>
            <a:r>
              <a:rPr lang="en-CA" sz="2100" dirty="0">
                <a:solidFill>
                  <a:srgbClr val="FFFF00"/>
                </a:solidFill>
                <a:latin typeface="Trebuchet MS" panose="020B0603020202020204" pitchFamily="34" charset="0"/>
              </a:rPr>
              <a:t>Often </a:t>
            </a:r>
            <a:r>
              <a:rPr lang="en-CA" sz="2100" dirty="0">
                <a:solidFill>
                  <a:srgbClr val="FFFF00"/>
                </a:solidFill>
                <a:latin typeface="Trebuchet MS" panose="020B0603020202020204" pitchFamily="34" charset="0"/>
              </a:rPr>
              <a:t>used as a guiding map for organizational change</a:t>
            </a:r>
            <a:endParaRPr lang="en-US" sz="2100" dirty="0">
              <a:solidFill>
                <a:srgbClr val="FFFF00"/>
              </a:solidFill>
              <a:latin typeface="Trebuchet MS" panose="020B0603020202020204" pitchFamily="34" charset="0"/>
            </a:endParaRPr>
          </a:p>
        </p:txBody>
      </p:sp>
      <p:sp>
        <p:nvSpPr>
          <p:cNvPr id="8" name="TextBox 7"/>
          <p:cNvSpPr txBox="1"/>
          <p:nvPr/>
        </p:nvSpPr>
        <p:spPr>
          <a:xfrm>
            <a:off x="4514851" y="5578792"/>
            <a:ext cx="4010624" cy="415498"/>
          </a:xfrm>
          <a:prstGeom prst="rect">
            <a:avLst/>
          </a:prstGeom>
          <a:noFill/>
        </p:spPr>
        <p:txBody>
          <a:bodyPr wrap="square" rtlCol="0">
            <a:spAutoFit/>
          </a:bodyPr>
          <a:lstStyle/>
          <a:p>
            <a:r>
              <a:rPr lang="en-CA" sz="1050" i="1" dirty="0"/>
              <a:t>Reference: Waterman, P., Peters, T., (1982) In </a:t>
            </a:r>
            <a:r>
              <a:rPr lang="en-CA" sz="1050" i="1" dirty="0"/>
              <a:t>Search of </a:t>
            </a:r>
            <a:r>
              <a:rPr lang="en-CA" sz="1050" i="1" dirty="0"/>
              <a:t>Excellence</a:t>
            </a:r>
            <a:endParaRPr lang="en-CA" sz="1050" dirty="0"/>
          </a:p>
        </p:txBody>
      </p:sp>
      <p:sp>
        <p:nvSpPr>
          <p:cNvPr id="14" name="Rectangle 13"/>
          <p:cNvSpPr/>
          <p:nvPr/>
        </p:nvSpPr>
        <p:spPr>
          <a:xfrm>
            <a:off x="596187" y="5578792"/>
            <a:ext cx="184731" cy="288541"/>
          </a:xfrm>
          <a:prstGeom prst="rect">
            <a:avLst/>
          </a:prstGeom>
        </p:spPr>
        <p:txBody>
          <a:bodyPr wrap="none">
            <a:spAutoFit/>
          </a:bodyPr>
          <a:lstStyle/>
          <a:p>
            <a:endParaRPr lang="en-CA" sz="1275" dirty="0"/>
          </a:p>
        </p:txBody>
      </p:sp>
      <p:pic>
        <p:nvPicPr>
          <p:cNvPr id="11" name="Picture 2" descr="Image result for 7s model">
            <a:hlinkClick r:id="rId3"/>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9360" b="7732"/>
          <a:stretch/>
        </p:blipFill>
        <p:spPr bwMode="auto">
          <a:xfrm>
            <a:off x="4799672" y="2443949"/>
            <a:ext cx="3571875" cy="296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type="body" idx="1"/>
          </p:nvPr>
        </p:nvSpPr>
        <p:spPr>
          <a:xfrm>
            <a:off x="629842" y="1758895"/>
            <a:ext cx="3868340" cy="324482"/>
          </a:xfrm>
        </p:spPr>
        <p:txBody>
          <a:bodyPr>
            <a:normAutofit fontScale="77500" lnSpcReduction="20000"/>
          </a:bodyPr>
          <a:lstStyle/>
          <a:p>
            <a:pPr algn="ctr"/>
            <a:r>
              <a:rPr lang="en-CA" altLang="en-US" dirty="0">
                <a:solidFill>
                  <a:srgbClr val="FFFF00"/>
                </a:solidFill>
              </a:rPr>
              <a:t>Soft </a:t>
            </a:r>
            <a:r>
              <a:rPr lang="en-CA" altLang="en-US" dirty="0" smtClean="0">
                <a:solidFill>
                  <a:srgbClr val="FFFF00"/>
                </a:solidFill>
              </a:rPr>
              <a:t>Elements</a:t>
            </a:r>
            <a:endParaRPr lang="en-CA" altLang="en-US" dirty="0">
              <a:solidFill>
                <a:srgbClr val="FFFF00"/>
              </a:solidFill>
            </a:endParaRPr>
          </a:p>
        </p:txBody>
      </p:sp>
      <p:sp>
        <p:nvSpPr>
          <p:cNvPr id="2" name="Content Placeholder 1"/>
          <p:cNvSpPr>
            <a:spLocks noGrp="1"/>
          </p:cNvSpPr>
          <p:nvPr>
            <p:ph sz="half" idx="2"/>
          </p:nvPr>
        </p:nvSpPr>
        <p:spPr>
          <a:xfrm>
            <a:off x="629842" y="2233954"/>
            <a:ext cx="3868340" cy="3122669"/>
          </a:xfrm>
        </p:spPr>
        <p:txBody>
          <a:bodyPr>
            <a:normAutofit fontScale="92500" lnSpcReduction="10000"/>
          </a:bodyPr>
          <a:lstStyle/>
          <a:p>
            <a:r>
              <a:rPr lang="en-CA" altLang="en-US" dirty="0" smtClean="0"/>
              <a:t>Shared </a:t>
            </a:r>
            <a:r>
              <a:rPr lang="en-CA" altLang="en-US" dirty="0"/>
              <a:t>Values: </a:t>
            </a:r>
            <a:r>
              <a:rPr lang="en-CA" altLang="en-US" dirty="0" smtClean="0"/>
              <a:t>Core values</a:t>
            </a:r>
            <a:endParaRPr lang="en-CA" altLang="en-US" dirty="0"/>
          </a:p>
          <a:p>
            <a:r>
              <a:rPr lang="en-CA" altLang="en-US" dirty="0"/>
              <a:t>Style: </a:t>
            </a:r>
            <a:r>
              <a:rPr lang="en-CA" altLang="en-US" dirty="0" smtClean="0"/>
              <a:t>Leadership </a:t>
            </a:r>
            <a:r>
              <a:rPr lang="en-CA" altLang="en-US" dirty="0"/>
              <a:t>style</a:t>
            </a:r>
          </a:p>
          <a:p>
            <a:r>
              <a:rPr lang="en-CA" altLang="en-US" dirty="0"/>
              <a:t>Staff: </a:t>
            </a:r>
            <a:r>
              <a:rPr lang="en-CA" altLang="en-US" dirty="0" smtClean="0"/>
              <a:t>Employees as individuals and </a:t>
            </a:r>
            <a:r>
              <a:rPr lang="en-CA" altLang="en-US" dirty="0"/>
              <a:t>their broad abilities</a:t>
            </a:r>
          </a:p>
          <a:p>
            <a:r>
              <a:rPr lang="en-CA" altLang="en-US" dirty="0"/>
              <a:t>Skills: The skills and competencies of </a:t>
            </a:r>
            <a:r>
              <a:rPr lang="en-CA" altLang="en-US" dirty="0" smtClean="0"/>
              <a:t>employees</a:t>
            </a:r>
            <a:endParaRPr lang="en-CA" altLang="en-US" dirty="0"/>
          </a:p>
        </p:txBody>
      </p:sp>
      <p:sp>
        <p:nvSpPr>
          <p:cNvPr id="3" name="Text Placeholder 2"/>
          <p:cNvSpPr>
            <a:spLocks noGrp="1"/>
          </p:cNvSpPr>
          <p:nvPr>
            <p:ph type="body" sz="quarter" idx="3"/>
          </p:nvPr>
        </p:nvSpPr>
        <p:spPr>
          <a:xfrm>
            <a:off x="4629150" y="1758895"/>
            <a:ext cx="3887391" cy="324482"/>
          </a:xfrm>
        </p:spPr>
        <p:txBody>
          <a:bodyPr/>
          <a:lstStyle/>
          <a:p>
            <a:pPr algn="ctr"/>
            <a:r>
              <a:rPr lang="en-CA" dirty="0" smtClean="0">
                <a:solidFill>
                  <a:srgbClr val="FFFF00"/>
                </a:solidFill>
              </a:rPr>
              <a:t>Hard Elements</a:t>
            </a:r>
            <a:endParaRPr lang="en-CA" dirty="0">
              <a:solidFill>
                <a:srgbClr val="FFFF00"/>
              </a:solidFill>
            </a:endParaRPr>
          </a:p>
        </p:txBody>
      </p:sp>
      <p:sp>
        <p:nvSpPr>
          <p:cNvPr id="4" name="Content Placeholder 3"/>
          <p:cNvSpPr>
            <a:spLocks noGrp="1"/>
          </p:cNvSpPr>
          <p:nvPr>
            <p:ph sz="quarter" idx="4"/>
          </p:nvPr>
        </p:nvSpPr>
        <p:spPr>
          <a:xfrm>
            <a:off x="4629150" y="2233954"/>
            <a:ext cx="3887391" cy="3122669"/>
          </a:xfrm>
        </p:spPr>
        <p:txBody>
          <a:bodyPr/>
          <a:lstStyle/>
          <a:p>
            <a:pPr>
              <a:defRPr/>
            </a:pPr>
            <a:r>
              <a:rPr lang="en-CA" dirty="0"/>
              <a:t>Strategy: </a:t>
            </a:r>
            <a:r>
              <a:rPr lang="en-CA" dirty="0" smtClean="0"/>
              <a:t>Organizational plan </a:t>
            </a:r>
            <a:r>
              <a:rPr lang="en-CA" dirty="0"/>
              <a:t>or route-map to maintain competitive advantage</a:t>
            </a:r>
          </a:p>
          <a:p>
            <a:pPr>
              <a:defRPr/>
            </a:pPr>
            <a:r>
              <a:rPr lang="en-CA" dirty="0"/>
              <a:t>Structure: </a:t>
            </a:r>
            <a:r>
              <a:rPr lang="en-CA" dirty="0" smtClean="0"/>
              <a:t>Organizational </a:t>
            </a:r>
            <a:r>
              <a:rPr lang="en-CA" dirty="0"/>
              <a:t>hierarchy</a:t>
            </a:r>
          </a:p>
          <a:p>
            <a:pPr>
              <a:defRPr/>
            </a:pPr>
            <a:r>
              <a:rPr lang="en-CA" dirty="0"/>
              <a:t>Systems: The day-to-day processes and procedures </a:t>
            </a:r>
            <a:r>
              <a:rPr lang="en-CA" dirty="0" smtClean="0"/>
              <a:t>across </a:t>
            </a:r>
            <a:r>
              <a:rPr lang="en-CA" dirty="0"/>
              <a:t>the </a:t>
            </a:r>
            <a:r>
              <a:rPr lang="en-CA" dirty="0" smtClean="0"/>
              <a:t>organization</a:t>
            </a:r>
            <a:endParaRPr lang="en-CA" dirty="0"/>
          </a:p>
          <a:p>
            <a:endParaRPr lang="en-CA" dirty="0"/>
          </a:p>
        </p:txBody>
      </p:sp>
      <p:sp>
        <p:nvSpPr>
          <p:cNvPr id="56322" name="Title 1"/>
          <p:cNvSpPr>
            <a:spLocks noGrp="1"/>
          </p:cNvSpPr>
          <p:nvPr>
            <p:ph type="title"/>
          </p:nvPr>
        </p:nvSpPr>
        <p:spPr/>
        <p:txBody>
          <a:bodyPr/>
          <a:lstStyle/>
          <a:p>
            <a:pPr algn="ctr"/>
            <a:r>
              <a:rPr lang="en-CA" altLang="en-US" dirty="0" smtClean="0"/>
              <a:t>Elements </a:t>
            </a:r>
            <a:r>
              <a:rPr lang="en-CA" altLang="en-US" dirty="0"/>
              <a:t>of </a:t>
            </a:r>
            <a:r>
              <a:rPr lang="en-CA" altLang="en-US" dirty="0" smtClean="0"/>
              <a:t>7S Framework</a:t>
            </a:r>
            <a:endParaRPr lang="en-CA" altLang="en-US" dirty="0"/>
          </a:p>
        </p:txBody>
      </p:sp>
      <p:sp>
        <p:nvSpPr>
          <p:cNvPr id="56324" name="Slide Number Placeholder 3"/>
          <p:cNvSpPr>
            <a:spLocks noGrp="1"/>
          </p:cNvSpPr>
          <p:nvPr>
            <p:ph type="sldNum" sz="quarter" idx="4294967295"/>
          </p:nvPr>
        </p:nvSpPr>
        <p:spPr>
          <a:xfrm>
            <a:off x="7086600" y="5624513"/>
            <a:ext cx="2057400" cy="273844"/>
          </a:xfrm>
          <a:prstGeom prst="rect">
            <a:avLst/>
          </a:prstGeo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43D3513-42BD-4B37-AEF2-153648D04FF5}" type="slidenum">
              <a:rPr lang="nl-NL" altLang="en-US">
                <a:solidFill>
                  <a:schemeClr val="bg1"/>
                </a:solidFill>
              </a:rPr>
              <a:pPr eaLnBrk="1" hangingPunct="1"/>
              <a:t>21</a:t>
            </a:fld>
            <a:endParaRPr lang="nl-NL" altLang="en-US">
              <a:solidFill>
                <a:schemeClr val="bg1"/>
              </a:solidFill>
            </a:endParaRPr>
          </a:p>
        </p:txBody>
      </p:sp>
      <p:sp>
        <p:nvSpPr>
          <p:cNvPr id="5" name="TextBox 4"/>
          <p:cNvSpPr txBox="1"/>
          <p:nvPr/>
        </p:nvSpPr>
        <p:spPr>
          <a:xfrm>
            <a:off x="800100" y="6167099"/>
            <a:ext cx="7886700" cy="530915"/>
          </a:xfrm>
          <a:prstGeom prst="rect">
            <a:avLst/>
          </a:prstGeom>
          <a:noFill/>
        </p:spPr>
        <p:txBody>
          <a:bodyPr wrap="square" rtlCol="0">
            <a:spAutoFit/>
          </a:bodyPr>
          <a:lstStyle/>
          <a:p>
            <a:r>
              <a:rPr lang="en-CA" sz="1050" dirty="0"/>
              <a:t>https://www.mckinsey.com/business-functions/strategy-and-corporate-finance/our-insights/enduring-ideas-the-7-s-framework</a:t>
            </a:r>
          </a:p>
          <a:p>
            <a:pPr>
              <a:spcBef>
                <a:spcPts val="900"/>
              </a:spcBef>
            </a:pPr>
            <a:r>
              <a:rPr lang="en-CA" sz="1050" dirty="0"/>
              <a:t>Hayes (2014) </a:t>
            </a:r>
            <a:r>
              <a:rPr lang="en-CA" sz="1050" b="1" dirty="0"/>
              <a:t>The </a:t>
            </a:r>
            <a:r>
              <a:rPr lang="en-CA" sz="1050" b="1" dirty="0"/>
              <a:t>Theory and Practice of Change </a:t>
            </a:r>
            <a:r>
              <a:rPr lang="en-CA" sz="1050" b="1" dirty="0"/>
              <a:t>Management, </a:t>
            </a:r>
            <a:r>
              <a:rPr lang="en-CA" sz="1050" dirty="0"/>
              <a:t>Macmillan </a:t>
            </a:r>
            <a:r>
              <a:rPr lang="en-CA" sz="1050" dirty="0"/>
              <a:t>Education </a:t>
            </a:r>
            <a:r>
              <a:rPr lang="en-CA" sz="1050" dirty="0"/>
              <a:t>UK</a:t>
            </a:r>
            <a:r>
              <a:rPr lang="en-CA" sz="1050" dirty="0"/>
              <a:t>.</a:t>
            </a:r>
          </a:p>
        </p:txBody>
      </p:sp>
    </p:spTree>
    <p:extLst>
      <p:ext uri="{BB962C8B-B14F-4D97-AF65-F5344CB8AC3E}">
        <p14:creationId xmlns:p14="http://schemas.microsoft.com/office/powerpoint/2010/main" val="835510381"/>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AutoShape 4"/>
          <p:cNvSpPr>
            <a:spLocks noGrp="1" noChangeArrowheads="1"/>
          </p:cNvSpPr>
          <p:nvPr>
            <p:ph type="title"/>
          </p:nvPr>
        </p:nvSpPr>
        <p:spPr/>
        <p:txBody>
          <a:bodyPr>
            <a:normAutofit fontScale="90000"/>
          </a:bodyPr>
          <a:lstStyle/>
          <a:p>
            <a:pPr algn="ctr"/>
            <a:r>
              <a:rPr lang="nl-BE" altLang="en-US" dirty="0"/>
              <a:t>Lewin’s </a:t>
            </a:r>
            <a:r>
              <a:rPr lang="nl-BE" altLang="en-US" dirty="0" smtClean="0"/>
              <a:t>Three </a:t>
            </a:r>
            <a:r>
              <a:rPr lang="nl-BE" altLang="en-US" dirty="0"/>
              <a:t>S</a:t>
            </a:r>
            <a:r>
              <a:rPr lang="nl-BE" altLang="en-US" dirty="0" smtClean="0"/>
              <a:t>tep Change </a:t>
            </a:r>
            <a:r>
              <a:rPr lang="nl-BE" altLang="en-US" dirty="0"/>
              <a:t>Model</a:t>
            </a:r>
            <a:endParaRPr lang="nl-NL" altLang="en-US" dirty="0"/>
          </a:p>
        </p:txBody>
      </p:sp>
      <p:sp>
        <p:nvSpPr>
          <p:cNvPr id="23557" name="Rectangle 6"/>
          <p:cNvSpPr>
            <a:spLocks noGrp="1" noChangeArrowheads="1"/>
          </p:cNvSpPr>
          <p:nvPr>
            <p:ph type="body" sz="half" idx="4294967295"/>
          </p:nvPr>
        </p:nvSpPr>
        <p:spPr>
          <a:xfrm>
            <a:off x="375837" y="1964550"/>
            <a:ext cx="4506686" cy="3626607"/>
          </a:xfrm>
        </p:spPr>
        <p:txBody>
          <a:bodyPr>
            <a:noAutofit/>
          </a:bodyPr>
          <a:lstStyle/>
          <a:p>
            <a:pPr marL="0" indent="0">
              <a:buNone/>
            </a:pPr>
            <a:r>
              <a:rPr lang="nl-BE" altLang="en-US" sz="2400" dirty="0"/>
              <a:t>The three step change model</a:t>
            </a:r>
          </a:p>
          <a:p>
            <a:pPr marL="600075" lvl="1" indent="-257175">
              <a:buFont typeface="+mj-lt"/>
              <a:buAutoNum type="arabicPeriod"/>
            </a:pPr>
            <a:r>
              <a:rPr lang="nl-BE" altLang="en-US" dirty="0" smtClean="0">
                <a:solidFill>
                  <a:srgbClr val="FFFF00"/>
                </a:solidFill>
              </a:rPr>
              <a:t>Unfreeze</a:t>
            </a:r>
            <a:r>
              <a:rPr lang="nl-BE" altLang="en-US" dirty="0" smtClean="0"/>
              <a:t> </a:t>
            </a:r>
            <a:r>
              <a:rPr lang="nl-BE" altLang="en-US" dirty="0"/>
              <a:t>– shock a system out of stasis</a:t>
            </a:r>
          </a:p>
          <a:p>
            <a:pPr marL="600075" lvl="1" indent="-257175">
              <a:buFont typeface="+mj-lt"/>
              <a:buAutoNum type="arabicPeriod"/>
            </a:pPr>
            <a:r>
              <a:rPr lang="nl-BE" altLang="en-US" dirty="0">
                <a:solidFill>
                  <a:srgbClr val="FFFF00"/>
                </a:solidFill>
              </a:rPr>
              <a:t>Move</a:t>
            </a:r>
            <a:r>
              <a:rPr lang="nl-BE" altLang="en-US" dirty="0"/>
              <a:t> – make purposeful adjustments</a:t>
            </a:r>
          </a:p>
          <a:p>
            <a:pPr marL="600075" lvl="1" indent="-257175">
              <a:buFont typeface="+mj-lt"/>
              <a:buAutoNum type="arabicPeriod"/>
            </a:pPr>
            <a:r>
              <a:rPr lang="nl-BE" altLang="en-US" dirty="0">
                <a:solidFill>
                  <a:srgbClr val="FFFF00"/>
                </a:solidFill>
              </a:rPr>
              <a:t>Refreze</a:t>
            </a:r>
            <a:r>
              <a:rPr lang="nl-BE" altLang="en-US" dirty="0"/>
              <a:t> – </a:t>
            </a:r>
            <a:r>
              <a:rPr lang="nl-BE" altLang="en-US" dirty="0" smtClean="0"/>
              <a:t>consolidate </a:t>
            </a:r>
            <a:r>
              <a:rPr lang="nl-BE" altLang="en-US" dirty="0"/>
              <a:t>change by systematically engraining </a:t>
            </a:r>
            <a:r>
              <a:rPr lang="nl-BE" altLang="en-US" dirty="0" smtClean="0"/>
              <a:t>adjustments</a:t>
            </a:r>
            <a:endParaRPr lang="nl-BE" altLang="en-US" dirty="0"/>
          </a:p>
        </p:txBody>
      </p:sp>
      <p:sp>
        <p:nvSpPr>
          <p:cNvPr id="23558" name="Rectangle 7"/>
          <p:cNvSpPr>
            <a:spLocks noChangeArrowheads="1"/>
          </p:cNvSpPr>
          <p:nvPr/>
        </p:nvSpPr>
        <p:spPr bwMode="auto">
          <a:xfrm>
            <a:off x="1494235" y="2078832"/>
            <a:ext cx="302895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800" dirty="0"/>
          </a:p>
        </p:txBody>
      </p:sp>
      <p:sp>
        <p:nvSpPr>
          <p:cNvPr id="8" name="TextBox 7"/>
          <p:cNvSpPr txBox="1"/>
          <p:nvPr/>
        </p:nvSpPr>
        <p:spPr>
          <a:xfrm>
            <a:off x="5486400" y="3581400"/>
            <a:ext cx="3414470" cy="3554819"/>
          </a:xfrm>
          <a:prstGeom prst="rect">
            <a:avLst/>
          </a:prstGeom>
          <a:noFill/>
        </p:spPr>
        <p:txBody>
          <a:bodyPr wrap="square" rtlCol="0">
            <a:spAutoFit/>
          </a:bodyPr>
          <a:lstStyle/>
          <a:p>
            <a:r>
              <a:rPr lang="en-CA" dirty="0"/>
              <a:t>Kurt Lewin, 1890 – 1947</a:t>
            </a:r>
          </a:p>
          <a:p>
            <a:pPr>
              <a:spcBef>
                <a:spcPts val="900"/>
              </a:spcBef>
            </a:pPr>
            <a:r>
              <a:rPr lang="nl-BE" altLang="en-US" dirty="0"/>
              <a:t>Founding father of social, applied and organizational </a:t>
            </a:r>
            <a:r>
              <a:rPr lang="nl-BE" altLang="en-US" dirty="0" smtClean="0"/>
              <a:t>pyschology</a:t>
            </a:r>
          </a:p>
          <a:p>
            <a:pPr>
              <a:spcBef>
                <a:spcPts val="900"/>
              </a:spcBef>
            </a:pPr>
            <a:r>
              <a:rPr lang="en-US" dirty="0"/>
              <a:t>Also known for: </a:t>
            </a:r>
            <a:endParaRPr lang="en-US" dirty="0" smtClean="0"/>
          </a:p>
          <a:p>
            <a:pPr>
              <a:spcBef>
                <a:spcPts val="900"/>
              </a:spcBef>
            </a:pPr>
            <a:r>
              <a:rPr lang="en-US" dirty="0" smtClean="0"/>
              <a:t>Gestalt </a:t>
            </a:r>
            <a:r>
              <a:rPr lang="en-US" dirty="0"/>
              <a:t>Psychology</a:t>
            </a:r>
          </a:p>
          <a:p>
            <a:pPr>
              <a:spcBef>
                <a:spcPts val="900"/>
              </a:spcBef>
            </a:pPr>
            <a:r>
              <a:rPr lang="en-US" dirty="0"/>
              <a:t>Action research</a:t>
            </a:r>
          </a:p>
          <a:p>
            <a:pPr>
              <a:spcBef>
                <a:spcPts val="900"/>
              </a:spcBef>
            </a:pPr>
            <a:r>
              <a:rPr lang="en-US" dirty="0"/>
              <a:t>Force-field analysis</a:t>
            </a:r>
          </a:p>
          <a:p>
            <a:pPr>
              <a:spcBef>
                <a:spcPts val="900"/>
              </a:spcBef>
            </a:pPr>
            <a:endParaRPr lang="en-CA" dirty="0"/>
          </a:p>
          <a:p>
            <a:endParaRPr lang="nl-BE" altLang="en-US" dirty="0" smtClean="0"/>
          </a:p>
        </p:txBody>
      </p:sp>
      <p:pic>
        <p:nvPicPr>
          <p:cNvPr id="9" name="Picture 2" descr="Image result for kurt le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187" y="1417638"/>
            <a:ext cx="3567613" cy="199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0510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sz="half" idx="1"/>
          </p:nvPr>
        </p:nvSpPr>
        <p:spPr>
          <a:xfrm>
            <a:off x="335968" y="1524000"/>
            <a:ext cx="4236032" cy="5029200"/>
          </a:xfrm>
        </p:spPr>
        <p:txBody>
          <a:bodyPr>
            <a:normAutofit lnSpcReduction="10000"/>
          </a:bodyPr>
          <a:lstStyle/>
          <a:p>
            <a:endParaRPr lang="nl-BE" altLang="en-US" sz="1800" dirty="0"/>
          </a:p>
          <a:p>
            <a:pPr>
              <a:buFont typeface="+mj-lt"/>
              <a:buAutoNum type="arabicPeriod"/>
            </a:pPr>
            <a:r>
              <a:rPr lang="nl-BE" altLang="en-US" sz="1800" dirty="0"/>
              <a:t>What </a:t>
            </a:r>
            <a:r>
              <a:rPr lang="nl-BE" altLang="en-US" sz="1800" dirty="0"/>
              <a:t>is the problem/change issue</a:t>
            </a:r>
            <a:r>
              <a:rPr lang="nl-BE" altLang="en-US" sz="1800" dirty="0"/>
              <a:t>?</a:t>
            </a:r>
          </a:p>
          <a:p>
            <a:pPr>
              <a:buFont typeface="+mj-lt"/>
              <a:buAutoNum type="arabicPeriod"/>
            </a:pPr>
            <a:r>
              <a:rPr lang="nl-BE" altLang="en-US" sz="1800" dirty="0"/>
              <a:t>Where </a:t>
            </a:r>
            <a:r>
              <a:rPr lang="nl-BE" altLang="en-US" sz="1800" dirty="0"/>
              <a:t>are you now</a:t>
            </a:r>
            <a:r>
              <a:rPr lang="nl-BE" altLang="en-US" sz="1800" dirty="0"/>
              <a:t>? Where might current situation go if no action is taken?</a:t>
            </a:r>
          </a:p>
          <a:p>
            <a:pPr>
              <a:buFont typeface="+mj-lt"/>
              <a:buAutoNum type="arabicPeriod"/>
            </a:pPr>
            <a:r>
              <a:rPr lang="nl-BE" altLang="en-US" sz="1800" dirty="0"/>
              <a:t>Where </a:t>
            </a:r>
            <a:r>
              <a:rPr lang="nl-BE" altLang="en-US" sz="1800" dirty="0"/>
              <a:t>do you want to </a:t>
            </a:r>
            <a:r>
              <a:rPr lang="nl-BE" altLang="en-US" sz="1800" dirty="0"/>
              <a:t>go (vision)?</a:t>
            </a:r>
          </a:p>
          <a:p>
            <a:pPr>
              <a:buFont typeface="+mj-lt"/>
              <a:buAutoNum type="arabicPeriod"/>
            </a:pPr>
            <a:r>
              <a:rPr lang="nl-BE" altLang="en-US" sz="1800" dirty="0"/>
              <a:t>What </a:t>
            </a:r>
            <a:r>
              <a:rPr lang="nl-BE" altLang="en-US" sz="1800" dirty="0"/>
              <a:t>are the </a:t>
            </a:r>
            <a:r>
              <a:rPr lang="nl-BE" altLang="en-US" sz="1800" dirty="0"/>
              <a:t>driving &amp; restraining forces? </a:t>
            </a:r>
          </a:p>
          <a:p>
            <a:pPr>
              <a:buFont typeface="+mj-lt"/>
              <a:buAutoNum type="arabicPeriod"/>
            </a:pPr>
            <a:r>
              <a:rPr lang="nl-BE" altLang="en-US" sz="1800" dirty="0"/>
              <a:t>What action(s) </a:t>
            </a:r>
            <a:r>
              <a:rPr lang="nl-BE" altLang="en-US" sz="1800" dirty="0"/>
              <a:t>can minimize resisting forces and maximize driving </a:t>
            </a:r>
            <a:r>
              <a:rPr lang="nl-BE" altLang="en-US" sz="1800" dirty="0"/>
              <a:t>forces – recognizing that changing one might impact the others (both positively and negatively)</a:t>
            </a:r>
          </a:p>
          <a:p>
            <a:pPr>
              <a:buFont typeface="+mj-lt"/>
              <a:buAutoNum type="arabicPeriod"/>
            </a:pPr>
            <a:r>
              <a:rPr lang="nl-BE" altLang="en-US" sz="1800" dirty="0"/>
              <a:t>Discus all the forces – can they be changed? Which are the critical ones?</a:t>
            </a:r>
            <a:endParaRPr lang="nl-NL" altLang="en-US" sz="1800" dirty="0"/>
          </a:p>
        </p:txBody>
      </p:sp>
      <p:sp>
        <p:nvSpPr>
          <p:cNvPr id="26627" name="AutoShape 2"/>
          <p:cNvSpPr>
            <a:spLocks noGrp="1" noChangeArrowheads="1"/>
          </p:cNvSpPr>
          <p:nvPr>
            <p:ph type="title"/>
          </p:nvPr>
        </p:nvSpPr>
        <p:spPr/>
        <p:txBody>
          <a:bodyPr/>
          <a:lstStyle/>
          <a:p>
            <a:pPr eaLnBrk="1" hangingPunct="1"/>
            <a:r>
              <a:rPr lang="nl-BE" altLang="en-US" dirty="0" smtClean="0"/>
              <a:t>Force-Field </a:t>
            </a:r>
            <a:r>
              <a:rPr lang="nl-BE" altLang="en-US" dirty="0"/>
              <a:t>A</a:t>
            </a:r>
            <a:r>
              <a:rPr lang="nl-BE" altLang="en-US" dirty="0" smtClean="0"/>
              <a:t>nalysis</a:t>
            </a:r>
            <a:endParaRPr lang="nl-NL" altLang="en-US" dirty="0" smtClean="0"/>
          </a:p>
        </p:txBody>
      </p:sp>
      <p:sp>
        <p:nvSpPr>
          <p:cNvPr id="26626" name="Slide Number Placeholder 5"/>
          <p:cNvSpPr>
            <a:spLocks noGrp="1"/>
          </p:cNvSpPr>
          <p:nvPr>
            <p:ph type="sldNum" sz="quarter" idx="4294967295"/>
          </p:nvPr>
        </p:nvSpPr>
        <p:spPr>
          <a:xfrm>
            <a:off x="7086600" y="5624513"/>
            <a:ext cx="2057400" cy="273844"/>
          </a:xfrm>
          <a:prstGeom prst="rect">
            <a:avLst/>
          </a:prstGeom>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cs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cs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cs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7BBA75AD-F9AC-435B-8233-AEFA71372A84}" type="slidenum">
              <a:rPr lang="nl-NL" altLang="en-US" sz="1950">
                <a:solidFill>
                  <a:schemeClr val="bg1"/>
                </a:solidFill>
              </a:rPr>
              <a:pPr>
                <a:spcBef>
                  <a:spcPct val="0"/>
                </a:spcBef>
                <a:buClrTx/>
                <a:buSzTx/>
                <a:buFontTx/>
                <a:buNone/>
              </a:pPr>
              <a:t>23</a:t>
            </a:fld>
            <a:endParaRPr lang="nl-NL" altLang="en-US" sz="1950">
              <a:solidFill>
                <a:schemeClr val="bg1"/>
              </a:solidFill>
            </a:endParaRPr>
          </a:p>
        </p:txBody>
      </p:sp>
      <p:grpSp>
        <p:nvGrpSpPr>
          <p:cNvPr id="20" name="Group 19"/>
          <p:cNvGrpSpPr/>
          <p:nvPr/>
        </p:nvGrpSpPr>
        <p:grpSpPr>
          <a:xfrm>
            <a:off x="4500562" y="1869622"/>
            <a:ext cx="4317446" cy="3418952"/>
            <a:chOff x="1609414" y="1408880"/>
            <a:chExt cx="6867181" cy="4752565"/>
          </a:xfrm>
        </p:grpSpPr>
        <p:pic>
          <p:nvPicPr>
            <p:cNvPr id="21"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010831" y="2116667"/>
              <a:ext cx="4465764" cy="4044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Content Placeholder 2"/>
            <p:cNvSpPr txBox="1">
              <a:spLocks/>
            </p:cNvSpPr>
            <p:nvPr/>
          </p:nvSpPr>
          <p:spPr>
            <a:xfrm>
              <a:off x="1609414" y="2869343"/>
              <a:ext cx="2064254" cy="1127605"/>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1800" dirty="0">
                  <a:solidFill>
                    <a:srgbClr val="FFFF00"/>
                  </a:solidFill>
                  <a:latin typeface="Corbel" panose="020B0503020204020204" pitchFamily="34" charset="0"/>
                </a:rPr>
                <a:t>Rational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facts, data, overt</a:t>
              </a:r>
            </a:p>
          </p:txBody>
        </p:sp>
        <p:sp>
          <p:nvSpPr>
            <p:cNvPr id="23" name="Content Placeholder 2"/>
            <p:cNvSpPr txBox="1">
              <a:spLocks/>
            </p:cNvSpPr>
            <p:nvPr/>
          </p:nvSpPr>
          <p:spPr>
            <a:xfrm>
              <a:off x="1613321" y="4845952"/>
              <a:ext cx="2077840" cy="1127605"/>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1800" dirty="0">
                  <a:solidFill>
                    <a:srgbClr val="FFFF00"/>
                  </a:solidFill>
                  <a:latin typeface="Corbel" panose="020B0503020204020204" pitchFamily="34" charset="0"/>
                </a:rPr>
                <a:t>Emotional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political, cultural, covert</a:t>
              </a:r>
            </a:p>
          </p:txBody>
        </p:sp>
        <p:pic>
          <p:nvPicPr>
            <p:cNvPr id="24"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010831" y="2116667"/>
              <a:ext cx="4465764" cy="4044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4010730" y="2117096"/>
              <a:ext cx="4464816" cy="4043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Content Placeholder 2"/>
            <p:cNvSpPr txBox="1">
              <a:spLocks/>
            </p:cNvSpPr>
            <p:nvPr/>
          </p:nvSpPr>
          <p:spPr>
            <a:xfrm>
              <a:off x="4049791" y="1408880"/>
              <a:ext cx="2064254" cy="60272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1800" dirty="0">
                  <a:solidFill>
                    <a:srgbClr val="FFFF00"/>
                  </a:solidFill>
                  <a:latin typeface="Corbel" panose="020B0503020204020204" pitchFamily="34" charset="0"/>
                </a:rPr>
                <a:t>Driving</a:t>
              </a:r>
              <a:endParaRPr lang="en-US" altLang="en-US" sz="900" dirty="0">
                <a:solidFill>
                  <a:srgbClr val="FFFF00"/>
                </a:solidFill>
                <a:latin typeface="Corbel" panose="020B0503020204020204" pitchFamily="34" charset="0"/>
              </a:endParaRPr>
            </a:p>
          </p:txBody>
        </p:sp>
        <p:sp>
          <p:nvSpPr>
            <p:cNvPr id="27" name="Content Placeholder 2"/>
            <p:cNvSpPr txBox="1">
              <a:spLocks/>
            </p:cNvSpPr>
            <p:nvPr/>
          </p:nvSpPr>
          <p:spPr>
            <a:xfrm>
              <a:off x="6316020" y="1408880"/>
              <a:ext cx="2159525" cy="60272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1800" dirty="0">
                  <a:solidFill>
                    <a:srgbClr val="FFFF00"/>
                  </a:solidFill>
                  <a:latin typeface="Corbel" panose="020B0503020204020204" pitchFamily="34" charset="0"/>
                </a:rPr>
                <a:t>Restraining</a:t>
              </a:r>
              <a:endParaRPr lang="en-US" altLang="en-US" sz="900" dirty="0">
                <a:solidFill>
                  <a:srgbClr val="FFFF00"/>
                </a:solidFill>
                <a:latin typeface="Corbel" panose="020B0503020204020204" pitchFamily="34" charset="0"/>
              </a:endParaRPr>
            </a:p>
          </p:txBody>
        </p:sp>
      </p:grpSp>
    </p:spTree>
    <p:extLst>
      <p:ext uri="{BB962C8B-B14F-4D97-AF65-F5344CB8AC3E}">
        <p14:creationId xmlns:p14="http://schemas.microsoft.com/office/powerpoint/2010/main" val="23030963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AutoShape 2"/>
          <p:cNvSpPr>
            <a:spLocks noGrp="1" noChangeArrowheads="1"/>
          </p:cNvSpPr>
          <p:nvPr>
            <p:ph type="title"/>
          </p:nvPr>
        </p:nvSpPr>
        <p:spPr/>
        <p:txBody>
          <a:bodyPr>
            <a:normAutofit fontScale="90000"/>
          </a:bodyPr>
          <a:lstStyle/>
          <a:p>
            <a:pPr algn="ctr"/>
            <a:r>
              <a:rPr lang="nl-BE" altLang="en-US" dirty="0" smtClean="0"/>
              <a:t>Kotter’s Eight Step Leading Change Model</a:t>
            </a:r>
            <a:endParaRPr lang="nl-NL" altLang="en-US" dirty="0"/>
          </a:p>
        </p:txBody>
      </p:sp>
      <p:sp>
        <p:nvSpPr>
          <p:cNvPr id="3" name="AutoShape 24" descr="Image result for john kotter"/>
          <p:cNvSpPr>
            <a:spLocks noChangeAspect="1" noChangeArrowheads="1"/>
          </p:cNvSpPr>
          <p:nvPr/>
        </p:nvSpPr>
        <p:spPr bwMode="auto">
          <a:xfrm>
            <a:off x="-23813"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dirty="0"/>
          </a:p>
        </p:txBody>
      </p:sp>
      <p:pic>
        <p:nvPicPr>
          <p:cNvPr id="4" name="Picture 3">
            <a:hlinkClick r:id="rId3"/>
          </p:cNvPr>
          <p:cNvPicPr>
            <a:picLocks noChangeAspect="1"/>
          </p:cNvPicPr>
          <p:nvPr/>
        </p:nvPicPr>
        <p:blipFill>
          <a:blip r:embed="rId4"/>
          <a:stretch>
            <a:fillRect/>
          </a:stretch>
        </p:blipFill>
        <p:spPr>
          <a:xfrm>
            <a:off x="499348" y="2362200"/>
            <a:ext cx="2590800" cy="2590800"/>
          </a:xfrm>
          <a:prstGeom prst="rect">
            <a:avLst/>
          </a:prstGeom>
        </p:spPr>
      </p:pic>
      <p:sp>
        <p:nvSpPr>
          <p:cNvPr id="5" name="TextBox 4"/>
          <p:cNvSpPr txBox="1"/>
          <p:nvPr/>
        </p:nvSpPr>
        <p:spPr>
          <a:xfrm>
            <a:off x="3505200" y="2209800"/>
            <a:ext cx="5257800" cy="3139321"/>
          </a:xfrm>
          <a:prstGeom prst="rect">
            <a:avLst/>
          </a:prstGeom>
          <a:noFill/>
        </p:spPr>
        <p:txBody>
          <a:bodyPr wrap="square" rtlCol="0">
            <a:spAutoFit/>
          </a:bodyPr>
          <a:lstStyle/>
          <a:p>
            <a:r>
              <a:rPr lang="en-US" dirty="0">
                <a:solidFill>
                  <a:srgbClr val="FFFF00"/>
                </a:solidFill>
              </a:rPr>
              <a:t>Your BIG takeaways </a:t>
            </a:r>
            <a:r>
              <a:rPr lang="en-US" dirty="0"/>
              <a:t>(up to 3)</a:t>
            </a:r>
          </a:p>
          <a:p>
            <a:endParaRPr lang="en-US" dirty="0" smtClean="0">
              <a:solidFill>
                <a:srgbClr val="FFFF00"/>
              </a:solidFill>
            </a:endParaRPr>
          </a:p>
          <a:p>
            <a:r>
              <a:rPr lang="en-US" dirty="0" smtClean="0">
                <a:solidFill>
                  <a:srgbClr val="FFFF00"/>
                </a:solidFill>
              </a:rPr>
              <a:t>Strengths </a:t>
            </a:r>
            <a:r>
              <a:rPr lang="en-US" dirty="0">
                <a:solidFill>
                  <a:srgbClr val="FFFF00"/>
                </a:solidFill>
              </a:rPr>
              <a:t>of the article </a:t>
            </a:r>
          </a:p>
          <a:p>
            <a:endParaRPr lang="en-US" dirty="0" smtClean="0">
              <a:solidFill>
                <a:srgbClr val="FFFF00"/>
              </a:solidFill>
            </a:endParaRPr>
          </a:p>
          <a:p>
            <a:r>
              <a:rPr lang="en-US" dirty="0" smtClean="0">
                <a:solidFill>
                  <a:srgbClr val="FFFF00"/>
                </a:solidFill>
              </a:rPr>
              <a:t>Fuzzy </a:t>
            </a:r>
            <a:r>
              <a:rPr lang="en-US" dirty="0">
                <a:solidFill>
                  <a:srgbClr val="FFFF00"/>
                </a:solidFill>
              </a:rPr>
              <a:t>Places </a:t>
            </a:r>
            <a:r>
              <a:rPr lang="en-US" dirty="0"/>
              <a:t>(weak points) </a:t>
            </a:r>
          </a:p>
          <a:p>
            <a:endParaRPr lang="en-US" dirty="0" smtClean="0">
              <a:solidFill>
                <a:srgbClr val="FFFF00"/>
              </a:solidFill>
            </a:endParaRPr>
          </a:p>
          <a:p>
            <a:r>
              <a:rPr lang="en-US" dirty="0" smtClean="0">
                <a:solidFill>
                  <a:srgbClr val="FFFF00"/>
                </a:solidFill>
              </a:rPr>
              <a:t>Relationship </a:t>
            </a:r>
            <a:r>
              <a:rPr lang="en-US" dirty="0">
                <a:solidFill>
                  <a:srgbClr val="FFFF00"/>
                </a:solidFill>
              </a:rPr>
              <a:t>to other articles </a:t>
            </a:r>
            <a:r>
              <a:rPr lang="en-US" dirty="0"/>
              <a:t>(connect the dots)</a:t>
            </a:r>
          </a:p>
          <a:p>
            <a:endParaRPr lang="en-US" dirty="0" smtClean="0">
              <a:solidFill>
                <a:srgbClr val="FFFF00"/>
              </a:solidFill>
            </a:endParaRPr>
          </a:p>
          <a:p>
            <a:r>
              <a:rPr lang="en-US" dirty="0" smtClean="0">
                <a:solidFill>
                  <a:srgbClr val="FFFF00"/>
                </a:solidFill>
              </a:rPr>
              <a:t>Who </a:t>
            </a:r>
            <a:r>
              <a:rPr lang="en-US" dirty="0">
                <a:solidFill>
                  <a:srgbClr val="FFFF00"/>
                </a:solidFill>
              </a:rPr>
              <a:t>are you NOW? </a:t>
            </a:r>
            <a:r>
              <a:rPr lang="en-US" dirty="0"/>
              <a:t>(Show how this </a:t>
            </a:r>
            <a:r>
              <a:rPr lang="en-US" dirty="0" smtClean="0"/>
              <a:t>informs </a:t>
            </a:r>
            <a:r>
              <a:rPr lang="en-US" dirty="0"/>
              <a:t>your change agent skills)</a:t>
            </a:r>
          </a:p>
          <a:p>
            <a:endParaRPr lang="en-US" dirty="0"/>
          </a:p>
        </p:txBody>
      </p:sp>
    </p:spTree>
    <p:extLst>
      <p:ext uri="{BB962C8B-B14F-4D97-AF65-F5344CB8AC3E}">
        <p14:creationId xmlns:p14="http://schemas.microsoft.com/office/powerpoint/2010/main" val="2936575676"/>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altLang="en-US" dirty="0"/>
              <a:t>Kotter’s Eight Step Leading Change </a:t>
            </a:r>
            <a:r>
              <a:rPr lang="nl-BE" altLang="en-US" dirty="0" smtClean="0"/>
              <a:t>Model</a:t>
            </a:r>
            <a:endParaRPr lang="en-CA" dirty="0"/>
          </a:p>
        </p:txBody>
      </p:sp>
      <p:pic>
        <p:nvPicPr>
          <p:cNvPr id="8194" name="Picture 2" descr="Image result for kotter change model circl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43" t="16567" r="19415" b="5194"/>
          <a:stretch/>
        </p:blipFill>
        <p:spPr bwMode="auto">
          <a:xfrm>
            <a:off x="4191000" y="1905000"/>
            <a:ext cx="4423544" cy="42291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457200" y="1441587"/>
            <a:ext cx="3050129" cy="5392519"/>
          </a:xfrm>
          <a:prstGeom prst="rect">
            <a:avLst/>
          </a:prstGeom>
        </p:spPr>
      </p:pic>
    </p:spTree>
    <p:extLst>
      <p:ext uri="{BB962C8B-B14F-4D97-AF65-F5344CB8AC3E}">
        <p14:creationId xmlns:p14="http://schemas.microsoft.com/office/powerpoint/2010/main" val="211821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Grp="1" noChangeArrowheads="1"/>
          </p:cNvSpPr>
          <p:nvPr>
            <p:ph type="body" idx="1"/>
          </p:nvPr>
        </p:nvSpPr>
        <p:spPr>
          <a:xfrm>
            <a:off x="629842" y="1758895"/>
            <a:ext cx="3868340" cy="367792"/>
          </a:xfrm>
        </p:spPr>
        <p:txBody>
          <a:bodyPr>
            <a:normAutofit fontScale="92500" lnSpcReduction="20000"/>
          </a:bodyPr>
          <a:lstStyle/>
          <a:p>
            <a:r>
              <a:rPr lang="nl-BE" altLang="en-US" dirty="0" smtClean="0">
                <a:solidFill>
                  <a:srgbClr val="FFFF00"/>
                </a:solidFill>
              </a:rPr>
              <a:t>Create a Sense of Urgency</a:t>
            </a:r>
            <a:endParaRPr lang="nl-NL" altLang="en-US" dirty="0" smtClean="0">
              <a:solidFill>
                <a:srgbClr val="FFFF00"/>
              </a:solidFill>
            </a:endParaRPr>
          </a:p>
        </p:txBody>
      </p:sp>
      <p:sp>
        <p:nvSpPr>
          <p:cNvPr id="4" name="Content Placeholder 3"/>
          <p:cNvSpPr>
            <a:spLocks noGrp="1"/>
          </p:cNvSpPr>
          <p:nvPr>
            <p:ph sz="half" idx="2"/>
          </p:nvPr>
        </p:nvSpPr>
        <p:spPr>
          <a:xfrm>
            <a:off x="629841" y="2376829"/>
            <a:ext cx="3742134" cy="3122669"/>
          </a:xfrm>
        </p:spPr>
        <p:txBody>
          <a:bodyPr>
            <a:normAutofit lnSpcReduction="10000"/>
          </a:bodyPr>
          <a:lstStyle/>
          <a:p>
            <a:r>
              <a:rPr lang="nl-BE" altLang="en-US" dirty="0"/>
              <a:t>Examining market and competitive realities</a:t>
            </a:r>
          </a:p>
          <a:p>
            <a:r>
              <a:rPr lang="nl-BE" altLang="en-US" dirty="0"/>
              <a:t>Identifying and discussing potential crises, or major opportunities </a:t>
            </a:r>
          </a:p>
          <a:p>
            <a:r>
              <a:rPr lang="en-US" dirty="0" smtClean="0">
                <a:solidFill>
                  <a:srgbClr val="FF0000"/>
                </a:solidFill>
              </a:rPr>
              <a:t>75</a:t>
            </a:r>
            <a:r>
              <a:rPr lang="en-US" dirty="0">
                <a:solidFill>
                  <a:srgbClr val="FF0000"/>
                </a:solidFill>
              </a:rPr>
              <a:t>% </a:t>
            </a:r>
            <a:r>
              <a:rPr lang="en-US" dirty="0"/>
              <a:t>of </a:t>
            </a:r>
            <a:r>
              <a:rPr lang="en-US" dirty="0" smtClean="0"/>
              <a:t>your leadership team is </a:t>
            </a:r>
            <a:r>
              <a:rPr lang="en-US" dirty="0"/>
              <a:t>convinced </a:t>
            </a:r>
          </a:p>
        </p:txBody>
      </p:sp>
      <p:sp>
        <p:nvSpPr>
          <p:cNvPr id="5" name="Text Placeholder 4"/>
          <p:cNvSpPr>
            <a:spLocks noGrp="1"/>
          </p:cNvSpPr>
          <p:nvPr>
            <p:ph type="body" sz="quarter" idx="3"/>
          </p:nvPr>
        </p:nvSpPr>
        <p:spPr>
          <a:xfrm>
            <a:off x="4645025" y="1758895"/>
            <a:ext cx="4041775" cy="639762"/>
          </a:xfrm>
        </p:spPr>
        <p:txBody>
          <a:bodyPr>
            <a:normAutofit fontScale="92500" lnSpcReduction="20000"/>
          </a:bodyPr>
          <a:lstStyle/>
          <a:p>
            <a:r>
              <a:rPr lang="nl-BE" altLang="en-US" dirty="0" smtClean="0">
                <a:solidFill>
                  <a:srgbClr val="FFFF00"/>
                </a:solidFill>
              </a:rPr>
              <a:t>Form a Powerful Enough Guiding Coalition</a:t>
            </a:r>
            <a:endParaRPr lang="en-CA" dirty="0">
              <a:solidFill>
                <a:srgbClr val="FFFF00"/>
              </a:solidFill>
            </a:endParaRPr>
          </a:p>
        </p:txBody>
      </p:sp>
      <p:sp>
        <p:nvSpPr>
          <p:cNvPr id="6" name="Content Placeholder 5"/>
          <p:cNvSpPr>
            <a:spLocks noGrp="1"/>
          </p:cNvSpPr>
          <p:nvPr>
            <p:ph sz="quarter" idx="4"/>
          </p:nvPr>
        </p:nvSpPr>
        <p:spPr>
          <a:xfrm>
            <a:off x="4670929" y="2667000"/>
            <a:ext cx="4041775" cy="3951288"/>
          </a:xfrm>
        </p:spPr>
        <p:txBody>
          <a:bodyPr/>
          <a:lstStyle/>
          <a:p>
            <a:r>
              <a:rPr lang="nl-BE" altLang="en-US" dirty="0"/>
              <a:t>Assembling a group with enough power to lead the change effort</a:t>
            </a:r>
          </a:p>
          <a:p>
            <a:r>
              <a:rPr lang="nl-BE" altLang="en-US" dirty="0"/>
              <a:t>Encouraging the group to work together as a </a:t>
            </a:r>
            <a:r>
              <a:rPr lang="nl-BE" altLang="en-US" dirty="0" smtClean="0"/>
              <a:t>team</a:t>
            </a:r>
            <a:endParaRPr lang="en-CA" dirty="0"/>
          </a:p>
        </p:txBody>
      </p:sp>
      <p:sp>
        <p:nvSpPr>
          <p:cNvPr id="44035" name="AutoShape 2"/>
          <p:cNvSpPr>
            <a:spLocks noGrp="1" noChangeArrowheads="1"/>
          </p:cNvSpPr>
          <p:nvPr>
            <p:ph type="title"/>
          </p:nvPr>
        </p:nvSpPr>
        <p:spPr/>
        <p:txBody>
          <a:bodyPr>
            <a:normAutofit/>
          </a:bodyPr>
          <a:lstStyle/>
          <a:p>
            <a:r>
              <a:rPr lang="nl-NL" altLang="en-US" dirty="0" smtClean="0"/>
              <a:t>Need for Change - Kotter</a:t>
            </a:r>
            <a:endParaRPr lang="nl-NL" altLang="en-US" dirty="0"/>
          </a:p>
        </p:txBody>
      </p:sp>
      <p:pic>
        <p:nvPicPr>
          <p:cNvPr id="2" name="Picture 1"/>
          <p:cNvPicPr>
            <a:picLocks noChangeAspect="1"/>
          </p:cNvPicPr>
          <p:nvPr/>
        </p:nvPicPr>
        <p:blipFill>
          <a:blip r:embed="rId3"/>
          <a:stretch>
            <a:fillRect/>
          </a:stretch>
        </p:blipFill>
        <p:spPr>
          <a:xfrm>
            <a:off x="5571859" y="5386538"/>
            <a:ext cx="2188106" cy="1209979"/>
          </a:xfrm>
          <a:prstGeom prst="rect">
            <a:avLst/>
          </a:prstGeom>
        </p:spPr>
      </p:pic>
      <p:pic>
        <p:nvPicPr>
          <p:cNvPr id="7" name="Picture 6"/>
          <p:cNvPicPr>
            <a:picLocks noChangeAspect="1"/>
          </p:cNvPicPr>
          <p:nvPr/>
        </p:nvPicPr>
        <p:blipFill rotWithShape="1">
          <a:blip r:embed="rId4"/>
          <a:srcRect t="10591" b="15452"/>
          <a:stretch/>
        </p:blipFill>
        <p:spPr>
          <a:xfrm>
            <a:off x="1253659" y="5386769"/>
            <a:ext cx="2178529" cy="1209748"/>
          </a:xfrm>
          <a:prstGeom prst="rect">
            <a:avLst/>
          </a:prstGeom>
        </p:spPr>
      </p:pic>
    </p:spTree>
    <p:extLst>
      <p:ext uri="{BB962C8B-B14F-4D97-AF65-F5344CB8AC3E}">
        <p14:creationId xmlns:p14="http://schemas.microsoft.com/office/powerpoint/2010/main" val="438873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Grp="1" noChangeArrowheads="1"/>
          </p:cNvSpPr>
          <p:nvPr>
            <p:ph type="body" idx="1"/>
          </p:nvPr>
        </p:nvSpPr>
        <p:spPr>
          <a:xfrm>
            <a:off x="4638676" y="1775012"/>
            <a:ext cx="3868340" cy="617934"/>
          </a:xfrm>
        </p:spPr>
        <p:txBody>
          <a:bodyPr>
            <a:normAutofit/>
          </a:bodyPr>
          <a:lstStyle/>
          <a:p>
            <a:r>
              <a:rPr lang="nl-BE" altLang="en-US" dirty="0">
                <a:solidFill>
                  <a:srgbClr val="FFFF00"/>
                </a:solidFill>
              </a:rPr>
              <a:t>Communicate the Vision</a:t>
            </a:r>
            <a:endParaRPr lang="nl-NL" altLang="en-US" dirty="0">
              <a:solidFill>
                <a:srgbClr val="FFFF00"/>
              </a:solidFill>
            </a:endParaRPr>
          </a:p>
        </p:txBody>
      </p:sp>
      <p:sp>
        <p:nvSpPr>
          <p:cNvPr id="15" name="Text Placeholder 14"/>
          <p:cNvSpPr>
            <a:spLocks noGrp="1"/>
          </p:cNvSpPr>
          <p:nvPr>
            <p:ph type="body" sz="quarter" idx="3"/>
          </p:nvPr>
        </p:nvSpPr>
        <p:spPr>
          <a:xfrm>
            <a:off x="751284" y="1772084"/>
            <a:ext cx="3887391" cy="617934"/>
          </a:xfrm>
        </p:spPr>
        <p:txBody>
          <a:bodyPr>
            <a:normAutofit/>
          </a:bodyPr>
          <a:lstStyle/>
          <a:p>
            <a:r>
              <a:rPr lang="nl-BE" altLang="en-US" dirty="0">
                <a:solidFill>
                  <a:srgbClr val="FFFF00"/>
                </a:solidFill>
              </a:rPr>
              <a:t>Create a Vision </a:t>
            </a:r>
            <a:endParaRPr lang="en-CA" dirty="0">
              <a:solidFill>
                <a:srgbClr val="FFFF00"/>
              </a:solidFill>
            </a:endParaRPr>
          </a:p>
        </p:txBody>
      </p:sp>
      <p:sp>
        <p:nvSpPr>
          <p:cNvPr id="16" name="Content Placeholder 15"/>
          <p:cNvSpPr>
            <a:spLocks noGrp="1"/>
          </p:cNvSpPr>
          <p:nvPr>
            <p:ph sz="quarter" idx="4"/>
          </p:nvPr>
        </p:nvSpPr>
        <p:spPr>
          <a:xfrm>
            <a:off x="4638675" y="2447189"/>
            <a:ext cx="3887391" cy="3122669"/>
          </a:xfrm>
        </p:spPr>
        <p:txBody>
          <a:bodyPr/>
          <a:lstStyle/>
          <a:p>
            <a:r>
              <a:rPr lang="nl-BE" altLang="en-US" dirty="0"/>
              <a:t>Using every possible communication channel</a:t>
            </a:r>
          </a:p>
          <a:p>
            <a:r>
              <a:rPr lang="nl-BE" altLang="en-US" dirty="0"/>
              <a:t>Teaching new behaviors by the example of the guiding coalition</a:t>
            </a:r>
            <a:endParaRPr lang="nl-NL" altLang="en-US" dirty="0"/>
          </a:p>
          <a:p>
            <a:endParaRPr lang="en-CA" dirty="0"/>
          </a:p>
        </p:txBody>
      </p:sp>
      <p:sp>
        <p:nvSpPr>
          <p:cNvPr id="44035" name="AutoShape 2"/>
          <p:cNvSpPr>
            <a:spLocks noGrp="1" noChangeArrowheads="1"/>
          </p:cNvSpPr>
          <p:nvPr>
            <p:ph type="title"/>
          </p:nvPr>
        </p:nvSpPr>
        <p:spPr/>
        <p:txBody>
          <a:bodyPr>
            <a:normAutofit/>
          </a:bodyPr>
          <a:lstStyle/>
          <a:p>
            <a:r>
              <a:rPr lang="nl-NL" altLang="en-US" dirty="0" smtClean="0"/>
              <a:t>Change Direction - Kotter</a:t>
            </a:r>
            <a:endParaRPr lang="nl-NL" altLang="en-US" dirty="0"/>
          </a:p>
        </p:txBody>
      </p:sp>
      <p:sp>
        <p:nvSpPr>
          <p:cNvPr id="11" name="Content Placeholder 5"/>
          <p:cNvSpPr txBox="1">
            <a:spLocks/>
          </p:cNvSpPr>
          <p:nvPr/>
        </p:nvSpPr>
        <p:spPr>
          <a:xfrm>
            <a:off x="680105" y="2447189"/>
            <a:ext cx="3280492" cy="312266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ltLang="en-US" sz="2100" dirty="0"/>
              <a:t>Creating a vision to help direct the change effort</a:t>
            </a:r>
          </a:p>
          <a:p>
            <a:r>
              <a:rPr lang="nl-BE" altLang="en-US" sz="2100" dirty="0"/>
              <a:t>Developing strategies for achieving that vision</a:t>
            </a:r>
            <a:endParaRPr lang="nl-NL" altLang="en-US" sz="2100" dirty="0"/>
          </a:p>
          <a:p>
            <a:endParaRPr lang="en-CA" sz="2100"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200" y="4648200"/>
            <a:ext cx="169634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1371600" y="4708894"/>
            <a:ext cx="1507386" cy="1507386"/>
          </a:xfrm>
          <a:prstGeom prst="rect">
            <a:avLst/>
          </a:prstGeom>
        </p:spPr>
      </p:pic>
    </p:spTree>
    <p:extLst>
      <p:ext uri="{BB962C8B-B14F-4D97-AF65-F5344CB8AC3E}">
        <p14:creationId xmlns:p14="http://schemas.microsoft.com/office/powerpoint/2010/main" val="114694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422030" y="1758895"/>
            <a:ext cx="4086394" cy="348215"/>
          </a:xfrm>
        </p:spPr>
        <p:txBody>
          <a:bodyPr/>
          <a:lstStyle/>
          <a:p>
            <a:r>
              <a:rPr lang="nl-BE" altLang="en-US" dirty="0">
                <a:solidFill>
                  <a:srgbClr val="FFFF00"/>
                </a:solidFill>
              </a:rPr>
              <a:t>Empower </a:t>
            </a:r>
            <a:r>
              <a:rPr lang="nl-BE" altLang="en-US" dirty="0" smtClean="0">
                <a:solidFill>
                  <a:srgbClr val="FFFF00"/>
                </a:solidFill>
              </a:rPr>
              <a:t>Others </a:t>
            </a:r>
            <a:r>
              <a:rPr lang="nl-BE" altLang="en-US" dirty="0">
                <a:solidFill>
                  <a:srgbClr val="FFFF00"/>
                </a:solidFill>
              </a:rPr>
              <a:t>to Act on the </a:t>
            </a:r>
            <a:r>
              <a:rPr lang="nl-BE" altLang="en-US" dirty="0" smtClean="0">
                <a:solidFill>
                  <a:srgbClr val="FFFF00"/>
                </a:solidFill>
              </a:rPr>
              <a:t>Vision</a:t>
            </a:r>
            <a:endParaRPr lang="en-CA" dirty="0">
              <a:solidFill>
                <a:srgbClr val="FFFF00"/>
              </a:solidFill>
            </a:endParaRPr>
          </a:p>
        </p:txBody>
      </p:sp>
      <p:sp>
        <p:nvSpPr>
          <p:cNvPr id="8" name="Content Placeholder 7"/>
          <p:cNvSpPr>
            <a:spLocks noGrp="1"/>
          </p:cNvSpPr>
          <p:nvPr>
            <p:ph sz="half" idx="2"/>
          </p:nvPr>
        </p:nvSpPr>
        <p:spPr>
          <a:xfrm>
            <a:off x="640407" y="2214510"/>
            <a:ext cx="3868340" cy="2967090"/>
          </a:xfrm>
        </p:spPr>
        <p:txBody>
          <a:bodyPr>
            <a:normAutofit fontScale="92500"/>
          </a:bodyPr>
          <a:lstStyle/>
          <a:p>
            <a:r>
              <a:rPr lang="nl-BE" altLang="en-US" dirty="0" smtClean="0"/>
              <a:t>Remove obstacles </a:t>
            </a:r>
            <a:r>
              <a:rPr lang="nl-BE" altLang="en-US" dirty="0"/>
              <a:t>to change</a:t>
            </a:r>
          </a:p>
          <a:p>
            <a:r>
              <a:rPr lang="nl-BE" altLang="en-US" dirty="0"/>
              <a:t>Changing systems or structures that seriously undermine vision</a:t>
            </a:r>
          </a:p>
          <a:p>
            <a:r>
              <a:rPr lang="nl-BE" altLang="en-US" dirty="0"/>
              <a:t>Encouraging risk taking and non traditional ideas, activities and </a:t>
            </a:r>
            <a:r>
              <a:rPr lang="nl-BE" altLang="en-US" dirty="0" smtClean="0"/>
              <a:t>actions</a:t>
            </a:r>
            <a:endParaRPr lang="nl-NL" altLang="en-US" dirty="0"/>
          </a:p>
        </p:txBody>
      </p:sp>
      <p:sp>
        <p:nvSpPr>
          <p:cNvPr id="5" name="Text Placeholder 4"/>
          <p:cNvSpPr>
            <a:spLocks noGrp="1"/>
          </p:cNvSpPr>
          <p:nvPr>
            <p:ph type="body" sz="quarter" idx="3"/>
          </p:nvPr>
        </p:nvSpPr>
        <p:spPr>
          <a:xfrm>
            <a:off x="4738717" y="1758895"/>
            <a:ext cx="3887391" cy="348215"/>
          </a:xfrm>
        </p:spPr>
        <p:txBody>
          <a:bodyPr>
            <a:noAutofit/>
          </a:bodyPr>
          <a:lstStyle/>
          <a:p>
            <a:r>
              <a:rPr lang="nl-BE" altLang="en-US" dirty="0">
                <a:solidFill>
                  <a:srgbClr val="FFFF00"/>
                </a:solidFill>
              </a:rPr>
              <a:t>Plan for and Create Quick </a:t>
            </a:r>
            <a:r>
              <a:rPr lang="nl-BE" altLang="en-US" dirty="0" smtClean="0">
                <a:solidFill>
                  <a:srgbClr val="FFFF00"/>
                </a:solidFill>
              </a:rPr>
              <a:t>Wins</a:t>
            </a:r>
            <a:endParaRPr lang="en-CA" dirty="0">
              <a:solidFill>
                <a:srgbClr val="FFFF00"/>
              </a:solidFill>
            </a:endParaRPr>
          </a:p>
        </p:txBody>
      </p:sp>
      <p:sp>
        <p:nvSpPr>
          <p:cNvPr id="6" name="Content Placeholder 5"/>
          <p:cNvSpPr>
            <a:spLocks noGrp="1"/>
          </p:cNvSpPr>
          <p:nvPr>
            <p:ph sz="quarter" idx="4"/>
          </p:nvPr>
        </p:nvSpPr>
        <p:spPr>
          <a:xfrm>
            <a:off x="4572000" y="2302768"/>
            <a:ext cx="3887391" cy="3122669"/>
          </a:xfrm>
        </p:spPr>
        <p:txBody>
          <a:bodyPr>
            <a:normAutofit fontScale="92500" lnSpcReduction="10000"/>
          </a:bodyPr>
          <a:lstStyle/>
          <a:p>
            <a:r>
              <a:rPr lang="nl-BE" altLang="en-US" dirty="0"/>
              <a:t>Planning for visible performance improvements</a:t>
            </a:r>
          </a:p>
          <a:p>
            <a:r>
              <a:rPr lang="nl-BE" altLang="en-US" dirty="0"/>
              <a:t>Creating those improvements</a:t>
            </a:r>
          </a:p>
          <a:p>
            <a:r>
              <a:rPr lang="nl-BE" altLang="en-US" dirty="0"/>
              <a:t>Recognizing and rewarding employees involved in the </a:t>
            </a:r>
            <a:r>
              <a:rPr lang="nl-BE" altLang="en-US" dirty="0" smtClean="0"/>
              <a:t>improvements</a:t>
            </a:r>
            <a:endParaRPr lang="nl-NL" altLang="en-US" dirty="0"/>
          </a:p>
        </p:txBody>
      </p:sp>
      <p:sp>
        <p:nvSpPr>
          <p:cNvPr id="44035" name="AutoShape 2"/>
          <p:cNvSpPr>
            <a:spLocks noGrp="1" noChangeArrowheads="1"/>
          </p:cNvSpPr>
          <p:nvPr>
            <p:ph type="title"/>
          </p:nvPr>
        </p:nvSpPr>
        <p:spPr/>
        <p:txBody>
          <a:bodyPr>
            <a:normAutofit/>
          </a:bodyPr>
          <a:lstStyle/>
          <a:p>
            <a:r>
              <a:rPr lang="nl-NL" altLang="en-US" dirty="0" smtClean="0"/>
              <a:t>Change Behaivour - Kotter</a:t>
            </a:r>
            <a:endParaRPr lang="nl-NL" altLang="en-US" dirty="0"/>
          </a:p>
        </p:txBody>
      </p:sp>
      <p:sp>
        <p:nvSpPr>
          <p:cNvPr id="11" name="Content Placeholder 5"/>
          <p:cNvSpPr txBox="1">
            <a:spLocks/>
          </p:cNvSpPr>
          <p:nvPr/>
        </p:nvSpPr>
        <p:spPr>
          <a:xfrm>
            <a:off x="6152063" y="2582569"/>
            <a:ext cx="2609850" cy="312266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sz="2100" dirty="0"/>
          </a:p>
        </p:txBody>
      </p:sp>
      <p:pic>
        <p:nvPicPr>
          <p:cNvPr id="2" name="Picture 1"/>
          <p:cNvPicPr>
            <a:picLocks noChangeAspect="1"/>
          </p:cNvPicPr>
          <p:nvPr/>
        </p:nvPicPr>
        <p:blipFill rotWithShape="1">
          <a:blip r:embed="rId3"/>
          <a:srcRect t="25602" b="22560"/>
          <a:stretch/>
        </p:blipFill>
        <p:spPr>
          <a:xfrm>
            <a:off x="990600" y="5440882"/>
            <a:ext cx="2724496" cy="939841"/>
          </a:xfrm>
          <a:prstGeom prst="rect">
            <a:avLst/>
          </a:prstGeom>
        </p:spPr>
      </p:pic>
      <p:pic>
        <p:nvPicPr>
          <p:cNvPr id="2052" name="Picture 4" descr="Image result for quick wins"/>
          <p:cNvPicPr>
            <a:picLocks noChangeAspect="1" noChangeArrowheads="1"/>
          </p:cNvPicPr>
          <p:nvPr/>
        </p:nvPicPr>
        <p:blipFill rotWithShape="1">
          <a:blip r:embed="rId4">
            <a:extLst>
              <a:ext uri="{28A0092B-C50C-407E-A947-70E740481C1C}">
                <a14:useLocalDpi xmlns:a14="http://schemas.microsoft.com/office/drawing/2010/main" val="0"/>
              </a:ext>
            </a:extLst>
          </a:blip>
          <a:srcRect t="13373" b="6021"/>
          <a:stretch/>
        </p:blipFill>
        <p:spPr bwMode="auto">
          <a:xfrm>
            <a:off x="5663907" y="5438705"/>
            <a:ext cx="1793081" cy="115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273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00" y="2664674"/>
            <a:ext cx="4448897" cy="639762"/>
          </a:xfrm>
        </p:spPr>
        <p:txBody>
          <a:bodyPr/>
          <a:lstStyle/>
          <a:p>
            <a:r>
              <a:rPr lang="nl-BE" altLang="en-US" dirty="0">
                <a:solidFill>
                  <a:srgbClr val="FFFF00"/>
                </a:solidFill>
              </a:rPr>
              <a:t>Consolidating </a:t>
            </a:r>
            <a:r>
              <a:rPr lang="nl-BE" altLang="en-US" dirty="0" smtClean="0">
                <a:solidFill>
                  <a:srgbClr val="FFFF00"/>
                </a:solidFill>
              </a:rPr>
              <a:t>Improvements </a:t>
            </a:r>
            <a:r>
              <a:rPr lang="nl-BE" altLang="en-US" dirty="0">
                <a:solidFill>
                  <a:srgbClr val="FFFF00"/>
                </a:solidFill>
              </a:rPr>
              <a:t>and </a:t>
            </a:r>
            <a:r>
              <a:rPr lang="nl-BE" altLang="en-US" dirty="0" smtClean="0">
                <a:solidFill>
                  <a:srgbClr val="FFFF00"/>
                </a:solidFill>
              </a:rPr>
              <a:t>Producing Still More Change</a:t>
            </a:r>
            <a:endParaRPr lang="en-CA" dirty="0">
              <a:solidFill>
                <a:srgbClr val="FFFF00"/>
              </a:solidFill>
            </a:endParaRPr>
          </a:p>
        </p:txBody>
      </p:sp>
      <p:sp>
        <p:nvSpPr>
          <p:cNvPr id="3" name="Content Placeholder 2"/>
          <p:cNvSpPr>
            <a:spLocks noGrp="1"/>
          </p:cNvSpPr>
          <p:nvPr>
            <p:ph sz="half" idx="2"/>
          </p:nvPr>
        </p:nvSpPr>
        <p:spPr>
          <a:xfrm>
            <a:off x="381000" y="3429000"/>
            <a:ext cx="4022771" cy="3352800"/>
          </a:xfrm>
        </p:spPr>
        <p:txBody>
          <a:bodyPr>
            <a:normAutofit fontScale="92500" lnSpcReduction="10000"/>
          </a:bodyPr>
          <a:lstStyle/>
          <a:p>
            <a:r>
              <a:rPr lang="nl-BE" altLang="en-US" dirty="0"/>
              <a:t>Using increased credibility to change systems, structures, </a:t>
            </a:r>
            <a:r>
              <a:rPr lang="nl-BE" altLang="en-US" dirty="0" smtClean="0"/>
              <a:t>and </a:t>
            </a:r>
            <a:r>
              <a:rPr lang="nl-BE" altLang="en-US" dirty="0"/>
              <a:t>policies that don’t fit the vision</a:t>
            </a:r>
          </a:p>
          <a:p>
            <a:r>
              <a:rPr lang="nl-BE" altLang="en-US" dirty="0"/>
              <a:t>Hiring, promoting, and developing employees who can implement the vision</a:t>
            </a:r>
          </a:p>
          <a:p>
            <a:r>
              <a:rPr lang="nl-BE" altLang="en-US" dirty="0"/>
              <a:t>Reinvigorating the process with new projects, teams and change projects</a:t>
            </a:r>
            <a:endParaRPr lang="nl-NL" altLang="en-US" dirty="0"/>
          </a:p>
          <a:p>
            <a:endParaRPr lang="en-CA" dirty="0"/>
          </a:p>
        </p:txBody>
      </p:sp>
      <p:sp>
        <p:nvSpPr>
          <p:cNvPr id="4" name="Text Placeholder 3"/>
          <p:cNvSpPr>
            <a:spLocks noGrp="1"/>
          </p:cNvSpPr>
          <p:nvPr>
            <p:ph type="body" sz="quarter" idx="3"/>
          </p:nvPr>
        </p:nvSpPr>
        <p:spPr>
          <a:xfrm>
            <a:off x="4953000" y="2677737"/>
            <a:ext cx="3887391" cy="393755"/>
          </a:xfrm>
        </p:spPr>
        <p:txBody>
          <a:bodyPr/>
          <a:lstStyle/>
          <a:p>
            <a:r>
              <a:rPr lang="nl-BE" altLang="en-US" dirty="0" smtClean="0">
                <a:solidFill>
                  <a:srgbClr val="FFFF00"/>
                </a:solidFill>
              </a:rPr>
              <a:t>Institutionalizing New Approaches</a:t>
            </a:r>
            <a:endParaRPr lang="en-CA" dirty="0">
              <a:solidFill>
                <a:srgbClr val="FFFF00"/>
              </a:solidFill>
            </a:endParaRPr>
          </a:p>
        </p:txBody>
      </p:sp>
      <p:sp>
        <p:nvSpPr>
          <p:cNvPr id="5" name="Content Placeholder 4"/>
          <p:cNvSpPr>
            <a:spLocks noGrp="1"/>
          </p:cNvSpPr>
          <p:nvPr>
            <p:ph sz="quarter" idx="4"/>
          </p:nvPr>
        </p:nvSpPr>
        <p:spPr>
          <a:xfrm>
            <a:off x="4656612" y="3505200"/>
            <a:ext cx="3887391" cy="3122669"/>
          </a:xfrm>
        </p:spPr>
        <p:txBody>
          <a:bodyPr/>
          <a:lstStyle/>
          <a:p>
            <a:r>
              <a:rPr lang="nl-BE" altLang="en-US" dirty="0"/>
              <a:t>Articulating the connections between the new behaviors and corporate success</a:t>
            </a:r>
          </a:p>
          <a:p>
            <a:r>
              <a:rPr lang="nl-BE" altLang="en-US" dirty="0"/>
              <a:t>Developing the means for leadership succession and development</a:t>
            </a:r>
            <a:endParaRPr lang="nl-NL" altLang="en-US" dirty="0"/>
          </a:p>
          <a:p>
            <a:endParaRPr lang="en-CA" dirty="0"/>
          </a:p>
        </p:txBody>
      </p:sp>
      <p:sp>
        <p:nvSpPr>
          <p:cNvPr id="6" name="Title 5"/>
          <p:cNvSpPr>
            <a:spLocks noGrp="1"/>
          </p:cNvSpPr>
          <p:nvPr>
            <p:ph type="title"/>
          </p:nvPr>
        </p:nvSpPr>
        <p:spPr>
          <a:xfrm>
            <a:off x="561109" y="857250"/>
            <a:ext cx="8191006" cy="693020"/>
          </a:xfrm>
        </p:spPr>
        <p:txBody>
          <a:bodyPr>
            <a:normAutofit fontScale="90000"/>
          </a:bodyPr>
          <a:lstStyle/>
          <a:p>
            <a:r>
              <a:rPr lang="en-CA" dirty="0"/>
              <a:t>Implementing &amp; </a:t>
            </a:r>
            <a:r>
              <a:rPr lang="en-CA" dirty="0" smtClean="0"/>
              <a:t>Sustaining the Change - Kotter</a:t>
            </a:r>
            <a:endParaRPr lang="en-CA" dirty="0"/>
          </a:p>
        </p:txBody>
      </p:sp>
    </p:spTree>
    <p:extLst>
      <p:ext uri="{BB962C8B-B14F-4D97-AF65-F5344CB8AC3E}">
        <p14:creationId xmlns:p14="http://schemas.microsoft.com/office/powerpoint/2010/main" val="4061621756"/>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 now</a:t>
            </a:r>
            <a:r>
              <a:rPr lang="en-US" dirty="0" smtClean="0"/>
              <a:t>?</a:t>
            </a:r>
            <a:endParaRPr lang="en-US" dirty="0"/>
          </a:p>
        </p:txBody>
      </p:sp>
      <p:pic>
        <p:nvPicPr>
          <p:cNvPr id="4" name="Picture 5" descr="$(KGrHqYOKiQE1(hTOBvzBNc(VJ1P5w~~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371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02275" y="5105400"/>
            <a:ext cx="6263254" cy="1200329"/>
          </a:xfrm>
          <a:prstGeom prst="rect">
            <a:avLst/>
          </a:prstGeom>
          <a:noFill/>
        </p:spPr>
        <p:txBody>
          <a:bodyPr wrap="none" rtlCol="0">
            <a:spAutoFit/>
          </a:bodyPr>
          <a:lstStyle/>
          <a:p>
            <a:pPr algn="ctr"/>
            <a:r>
              <a:rPr lang="en-US" sz="3600" dirty="0" smtClean="0"/>
              <a:t>Insight – Reflect – Enact</a:t>
            </a:r>
          </a:p>
          <a:p>
            <a:pPr algn="ctr"/>
            <a:r>
              <a:rPr lang="en-US" sz="3600" dirty="0" smtClean="0"/>
              <a:t>What are your wisdom points</a:t>
            </a:r>
            <a:endParaRPr lang="en-US" sz="3600" dirty="0"/>
          </a:p>
        </p:txBody>
      </p:sp>
    </p:spTree>
    <p:extLst>
      <p:ext uri="{BB962C8B-B14F-4D97-AF65-F5344CB8AC3E}">
        <p14:creationId xmlns:p14="http://schemas.microsoft.com/office/powerpoint/2010/main" val="2406750551"/>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
          <p:cNvSpPr txBox="1">
            <a:spLocks noChangeArrowheads="1"/>
          </p:cNvSpPr>
          <p:nvPr/>
        </p:nvSpPr>
        <p:spPr bwMode="auto">
          <a:xfrm>
            <a:off x="574643" y="1630599"/>
            <a:ext cx="7994714" cy="3619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600" tIns="28800" rIns="57600" bIns="28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9pPr>
          </a:lstStyle>
          <a:p>
            <a:pPr eaLnBrk="1" hangingPunct="1">
              <a:spcBef>
                <a:spcPts val="344"/>
              </a:spcBef>
              <a:buSzPct val="100000"/>
              <a:defRPr/>
            </a:pPr>
            <a:r>
              <a:rPr lang="en-US" sz="1750" dirty="0">
                <a:solidFill>
                  <a:schemeClr val="tx1"/>
                </a:solidFill>
                <a:latin typeface="Corbel"/>
                <a:cs typeface="Corbel"/>
              </a:rPr>
              <a:t>Get up, stand up!   Let’s organize by your birth date – month and day without speaking or writing </a:t>
            </a:r>
          </a:p>
          <a:p>
            <a:pPr eaLnBrk="1" hangingPunct="1">
              <a:spcBef>
                <a:spcPts val="344"/>
              </a:spcBef>
              <a:buSzPct val="100000"/>
              <a:defRPr/>
            </a:pPr>
            <a:endParaRPr lang="en-US" sz="1750" dirty="0">
              <a:solidFill>
                <a:schemeClr val="tx1"/>
              </a:solidFill>
              <a:latin typeface="Corbel"/>
              <a:cs typeface="Corbel"/>
            </a:endParaRPr>
          </a:p>
          <a:p>
            <a:pPr eaLnBrk="1" hangingPunct="1">
              <a:spcBef>
                <a:spcPts val="344"/>
              </a:spcBef>
              <a:buSzPct val="100000"/>
              <a:defRPr/>
            </a:pPr>
            <a:r>
              <a:rPr lang="en-US" sz="1750" dirty="0">
                <a:solidFill>
                  <a:schemeClr val="tx1"/>
                </a:solidFill>
                <a:latin typeface="Corbel"/>
                <a:cs typeface="Corbel"/>
              </a:rPr>
              <a:t>Now, let’s organize in stages of the change model:</a:t>
            </a:r>
          </a:p>
          <a:p>
            <a:pPr eaLnBrk="1" hangingPunct="1">
              <a:spcBef>
                <a:spcPts val="344"/>
              </a:spcBef>
              <a:buSzPct val="100000"/>
              <a:defRPr/>
            </a:pPr>
            <a:endParaRPr lang="en-US" sz="1750" dirty="0">
              <a:solidFill>
                <a:schemeClr val="tx1"/>
              </a:solidFill>
              <a:latin typeface="Corbel"/>
              <a:cs typeface="Corbel"/>
            </a:endParaRPr>
          </a:p>
          <a:p>
            <a:pPr eaLnBrk="1" hangingPunct="1">
              <a:spcBef>
                <a:spcPts val="344"/>
              </a:spcBef>
              <a:buSzPct val="100000"/>
              <a:defRPr/>
            </a:pPr>
            <a:endParaRPr lang="en-US" sz="1750" dirty="0">
              <a:solidFill>
                <a:schemeClr val="tx1"/>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p:txBody>
      </p:sp>
      <p:sp>
        <p:nvSpPr>
          <p:cNvPr id="2" name="Title 1"/>
          <p:cNvSpPr>
            <a:spLocks noGrp="1"/>
          </p:cNvSpPr>
          <p:nvPr>
            <p:ph type="title"/>
          </p:nvPr>
        </p:nvSpPr>
        <p:spPr/>
        <p:txBody>
          <a:bodyPr>
            <a:normAutofit fontScale="90000"/>
          </a:bodyPr>
          <a:lstStyle/>
          <a:p>
            <a:pPr eaLnBrk="1" hangingPunct="1"/>
            <a:r>
              <a:rPr lang="en-US" altLang="en-US" dirty="0" smtClean="0"/>
              <a:t>Organizational Change: Let’s Make a Model</a:t>
            </a:r>
          </a:p>
        </p:txBody>
      </p:sp>
      <p:sp>
        <p:nvSpPr>
          <p:cNvPr id="4" name="Rounded Rectangular Callout 3"/>
          <p:cNvSpPr/>
          <p:nvPr/>
        </p:nvSpPr>
        <p:spPr bwMode="auto">
          <a:xfrm>
            <a:off x="1699837" y="3067333"/>
            <a:ext cx="1479960" cy="251624"/>
          </a:xfrm>
          <a:prstGeom prst="wedgeRoundRectCallout">
            <a:avLst>
              <a:gd name="adj1" fmla="val -62590"/>
              <a:gd name="adj2" fmla="val 15941"/>
              <a:gd name="adj3" fmla="val 16667"/>
            </a:avLst>
          </a:prstGeom>
          <a:solidFill>
            <a:srgbClr val="ED1C24"/>
          </a:solidFill>
          <a:ln w="9525" cap="flat" cmpd="sng" algn="ctr">
            <a:noFill/>
            <a:prstDash val="solid"/>
            <a:round/>
            <a:headEnd type="none" w="med" len="med"/>
            <a:tailEnd type="none" w="med" len="med"/>
          </a:ln>
          <a:effectLst/>
        </p:spPr>
        <p:txBody>
          <a:bodyPr/>
          <a:lstStyle/>
          <a:p>
            <a:pPr algn="ctr">
              <a:buClr>
                <a:srgbClr val="000000"/>
              </a:buClr>
              <a:buSzPct val="100000"/>
              <a:buFont typeface="Times New Roman" charset="0"/>
              <a:buNone/>
              <a:defRPr/>
            </a:pPr>
            <a:r>
              <a:rPr lang="en-US" sz="1050" b="1" dirty="0">
                <a:solidFill>
                  <a:schemeClr val="bg1"/>
                </a:solidFill>
                <a:latin typeface="Corbel"/>
                <a:cs typeface="Corbel"/>
              </a:rPr>
              <a:t>Stage One</a:t>
            </a:r>
            <a:endParaRPr lang="en-US" sz="1050" b="1" dirty="0">
              <a:solidFill>
                <a:schemeClr val="bg1"/>
              </a:solidFill>
              <a:latin typeface="Corbel"/>
              <a:cs typeface="Corbel"/>
            </a:endParaRPr>
          </a:p>
        </p:txBody>
      </p:sp>
      <p:sp>
        <p:nvSpPr>
          <p:cNvPr id="6" name="Rounded Rectangular Callout 5"/>
          <p:cNvSpPr/>
          <p:nvPr/>
        </p:nvSpPr>
        <p:spPr bwMode="auto">
          <a:xfrm>
            <a:off x="5760631" y="3030395"/>
            <a:ext cx="1753566" cy="246082"/>
          </a:xfrm>
          <a:prstGeom prst="wedgeRoundRectCallout">
            <a:avLst>
              <a:gd name="adj1" fmla="val 60593"/>
              <a:gd name="adj2" fmla="val 23794"/>
              <a:gd name="adj3" fmla="val 16667"/>
            </a:avLst>
          </a:prstGeom>
          <a:solidFill>
            <a:srgbClr val="ED1C24"/>
          </a:solidFill>
          <a:ln w="9525" cap="flat" cmpd="sng" algn="ctr">
            <a:noFill/>
            <a:prstDash val="solid"/>
            <a:round/>
            <a:headEnd type="none" w="med" len="med"/>
            <a:tailEnd type="none" w="med" len="med"/>
          </a:ln>
          <a:effectLst/>
        </p:spPr>
        <p:txBody>
          <a:bodyPr/>
          <a:lstStyle/>
          <a:p>
            <a:pPr algn="ctr">
              <a:buClr>
                <a:srgbClr val="000000"/>
              </a:buClr>
              <a:buSzPct val="100000"/>
              <a:buFont typeface="Times New Roman" charset="0"/>
              <a:buNone/>
              <a:defRPr/>
            </a:pPr>
            <a:r>
              <a:rPr lang="en-US" sz="1050" b="1" dirty="0">
                <a:solidFill>
                  <a:schemeClr val="bg1"/>
                </a:solidFill>
                <a:latin typeface="Corbel"/>
                <a:cs typeface="Corbel"/>
              </a:rPr>
              <a:t>Stage Seven</a:t>
            </a:r>
            <a:endParaRPr lang="en-US" sz="1050" b="1" dirty="0">
              <a:solidFill>
                <a:schemeClr val="bg1"/>
              </a:solidFill>
              <a:latin typeface="Corbel"/>
              <a:cs typeface="Corbel"/>
            </a:endParaRPr>
          </a:p>
        </p:txBody>
      </p:sp>
      <p:cxnSp>
        <p:nvCxnSpPr>
          <p:cNvPr id="7" name="Straight Arrow Connector 6"/>
          <p:cNvCxnSpPr>
            <a:cxnSpLocks noChangeShapeType="1"/>
          </p:cNvCxnSpPr>
          <p:nvPr/>
        </p:nvCxnSpPr>
        <p:spPr bwMode="auto">
          <a:xfrm>
            <a:off x="2319520" y="3721841"/>
            <a:ext cx="4795880" cy="0"/>
          </a:xfrm>
          <a:prstGeom prst="straightConnector1">
            <a:avLst/>
          </a:prstGeom>
          <a:noFill/>
          <a:ln w="50800">
            <a:solidFill>
              <a:srgbClr val="ED1C24"/>
            </a:solidFill>
            <a:round/>
            <a:headEnd type="stealth" w="med" len="med"/>
            <a:tailEnd type="stealth" w="med" len="med"/>
          </a:ln>
          <a:extLst>
            <a:ext uri="{909E8E84-426E-40dd-AFC4-6F175D3DCCD1}">
              <a14:hiddenFill xmlns:a14="http://schemas.microsoft.com/office/drawing/2010/main" xmlns="">
                <a:noFill/>
              </a14:hiddenFill>
            </a:ext>
          </a:extLst>
        </p:spPr>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903887" y="2979803"/>
            <a:ext cx="681528" cy="2299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7801408" y="2920219"/>
            <a:ext cx="644741" cy="2358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964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Experience Point Change Model</a:t>
            </a:r>
            <a:endParaRPr lang="en-CA" sz="3600" dirty="0"/>
          </a:p>
        </p:txBody>
      </p:sp>
    </p:spTree>
    <p:extLst>
      <p:ext uri="{BB962C8B-B14F-4D97-AF65-F5344CB8AC3E}">
        <p14:creationId xmlns:p14="http://schemas.microsoft.com/office/powerpoint/2010/main" val="2985566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err="1" smtClean="0">
                <a:ea typeface="+mj-ea"/>
              </a:rPr>
              <a:t>ExperienceChange</a:t>
            </a:r>
            <a:r>
              <a:rPr lang="en-US" dirty="0" smtClean="0">
                <a:ea typeface="+mj-ea"/>
              </a:rPr>
              <a:t>: Lakeview</a:t>
            </a:r>
            <a:endParaRPr lang="en-US" dirty="0">
              <a:ea typeface="+mj-ea"/>
            </a:endParaRPr>
          </a:p>
        </p:txBody>
      </p:sp>
      <p:sp>
        <p:nvSpPr>
          <p:cNvPr id="3" name="Content Placeholder 2"/>
          <p:cNvSpPr>
            <a:spLocks noGrp="1"/>
          </p:cNvSpPr>
          <p:nvPr>
            <p:ph sz="half" idx="1"/>
          </p:nvPr>
        </p:nvSpPr>
        <p:spPr>
          <a:xfrm>
            <a:off x="571501" y="2044900"/>
            <a:ext cx="3502676" cy="3955851"/>
          </a:xfrm>
        </p:spPr>
        <p:txBody>
          <a:bodyPr/>
          <a:lstStyle/>
          <a:p>
            <a:pPr marL="0" indent="0">
              <a:lnSpc>
                <a:spcPct val="114000"/>
              </a:lnSpc>
              <a:spcBef>
                <a:spcPts val="0"/>
              </a:spcBef>
            </a:pPr>
            <a:r>
              <a:rPr lang="en-US" altLang="en-US" sz="1875" dirty="0">
                <a:latin typeface="Corbel" panose="020B0503020204020204" pitchFamily="34" charset="0"/>
              </a:rPr>
              <a:t>You are the newly hired VP </a:t>
            </a:r>
            <a:br>
              <a:rPr lang="en-US" altLang="en-US" sz="1875" dirty="0">
                <a:latin typeface="Corbel" panose="020B0503020204020204" pitchFamily="34" charset="0"/>
              </a:rPr>
            </a:br>
            <a:r>
              <a:rPr lang="en-US" altLang="en-US" sz="1875" dirty="0">
                <a:latin typeface="Corbel" panose="020B0503020204020204" pitchFamily="34" charset="0"/>
              </a:rPr>
              <a:t>Patient Services for Lakeview Regional Hospital.  </a:t>
            </a:r>
          </a:p>
          <a:p>
            <a:pPr marL="0" indent="0">
              <a:lnSpc>
                <a:spcPct val="114000"/>
              </a:lnSpc>
              <a:spcBef>
                <a:spcPts val="0"/>
              </a:spcBef>
            </a:pPr>
            <a:endParaRPr lang="en-US" altLang="en-US" sz="1875" dirty="0">
              <a:latin typeface="Corbel" panose="020B0503020204020204" pitchFamily="34" charset="0"/>
            </a:endParaRPr>
          </a:p>
          <a:p>
            <a:pPr marL="0" indent="0">
              <a:lnSpc>
                <a:spcPct val="114000"/>
              </a:lnSpc>
              <a:spcBef>
                <a:spcPts val="0"/>
              </a:spcBef>
            </a:pPr>
            <a:r>
              <a:rPr lang="en-US" altLang="en-US" sz="1875" dirty="0">
                <a:latin typeface="Corbel" panose="020B0503020204020204" pitchFamily="34" charset="0"/>
              </a:rPr>
              <a:t>Lakeview has recently received bad press highlighting long wait times in the ED.</a:t>
            </a:r>
          </a:p>
          <a:p>
            <a:pPr marL="0" indent="0">
              <a:lnSpc>
                <a:spcPct val="114000"/>
              </a:lnSpc>
              <a:spcBef>
                <a:spcPts val="0"/>
              </a:spcBef>
            </a:pPr>
            <a:endParaRPr lang="en-US" altLang="en-US" sz="1875" dirty="0">
              <a:latin typeface="Corbel" panose="020B0503020204020204" pitchFamily="34" charset="0"/>
            </a:endParaRPr>
          </a:p>
          <a:p>
            <a:pPr marL="0" indent="0">
              <a:lnSpc>
                <a:spcPct val="114000"/>
              </a:lnSpc>
              <a:spcBef>
                <a:spcPts val="0"/>
              </a:spcBef>
            </a:pPr>
            <a:r>
              <a:rPr lang="en-US" altLang="en-US" sz="1875" dirty="0">
                <a:latin typeface="Corbel" panose="020B0503020204020204" pitchFamily="34" charset="0"/>
              </a:rPr>
              <a:t>You’ve been asked by the Hospital’s CEO to lead a team to reduce wait times in the ED. </a:t>
            </a:r>
          </a:p>
        </p:txBody>
      </p:sp>
      <p:pic>
        <p:nvPicPr>
          <p:cNvPr id="5" name="Picture 4" descr="Lakeview_splash.png"/>
          <p:cNvPicPr>
            <a:picLocks noChangeAspect="1"/>
          </p:cNvPicPr>
          <p:nvPr/>
        </p:nvPicPr>
        <p:blipFill rotWithShape="1">
          <a:blip r:embed="rId3">
            <a:extLst>
              <a:ext uri="{28A0092B-C50C-407E-A947-70E740481C1C}">
                <a14:useLocalDpi xmlns:a14="http://schemas.microsoft.com/office/drawing/2010/main" val="0"/>
              </a:ext>
            </a:extLst>
          </a:blip>
          <a:srcRect r="9317"/>
          <a:stretch/>
        </p:blipFill>
        <p:spPr>
          <a:xfrm>
            <a:off x="4719812" y="2411471"/>
            <a:ext cx="3783784" cy="2525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776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pPr eaLnBrk="1" hangingPunct="1">
              <a:defRPr/>
            </a:pPr>
            <a:r>
              <a:rPr lang="en-US" dirty="0" smtClean="0">
                <a:ea typeface="+mj-ea"/>
              </a:rPr>
              <a:t>Assess the Situation at Lakeview</a:t>
            </a:r>
            <a:endParaRPr lang="en-US" dirty="0">
              <a:ea typeface="+mj-ea"/>
            </a:endParaRPr>
          </a:p>
        </p:txBody>
      </p:sp>
      <p:sp>
        <p:nvSpPr>
          <p:cNvPr id="16" name="Content Placeholder 2"/>
          <p:cNvSpPr>
            <a:spLocks noGrp="1"/>
          </p:cNvSpPr>
          <p:nvPr>
            <p:ph sz="half" idx="1"/>
          </p:nvPr>
        </p:nvSpPr>
        <p:spPr>
          <a:xfrm>
            <a:off x="541019" y="1524000"/>
            <a:ext cx="3638353" cy="3510080"/>
          </a:xfrm>
        </p:spPr>
        <p:txBody>
          <a:bodyPr>
            <a:noAutofit/>
          </a:bodyPr>
          <a:lstStyle/>
          <a:p>
            <a:pPr marL="389915" indent="-389915">
              <a:lnSpc>
                <a:spcPct val="114000"/>
              </a:lnSpc>
              <a:spcBef>
                <a:spcPts val="0"/>
              </a:spcBef>
              <a:buClr>
                <a:srgbClr val="00A7CF"/>
              </a:buClr>
              <a:buSzPct val="200000"/>
              <a:buFont typeface="Wingdings" panose="05000000000000000000" pitchFamily="2" charset="2"/>
              <a:buAutoNum type="arabicPlain"/>
            </a:pPr>
            <a:r>
              <a:rPr lang="en-CA" altLang="en-US" dirty="0" smtClean="0">
                <a:latin typeface="Corbel" panose="020B0503020204020204" pitchFamily="34" charset="0"/>
              </a:rPr>
              <a:t>Review the Lakeview case </a:t>
            </a:r>
          </a:p>
          <a:p>
            <a:pPr marL="281770" indent="-281770">
              <a:lnSpc>
                <a:spcPct val="114000"/>
              </a:lnSpc>
              <a:spcBef>
                <a:spcPts val="0"/>
              </a:spcBef>
              <a:buClr>
                <a:srgbClr val="00A7CF"/>
              </a:buClr>
              <a:buSzPct val="200000"/>
              <a:buFont typeface="Wingdings" panose="05000000000000000000" pitchFamily="2" charset="2"/>
              <a:buAutoNum type="arabicPlain"/>
            </a:pPr>
            <a:endParaRPr lang="en-CA" altLang="en-US" dirty="0" smtClean="0">
              <a:latin typeface="Corbel" panose="020B0503020204020204" pitchFamily="34" charset="0"/>
            </a:endParaRPr>
          </a:p>
          <a:p>
            <a:pPr marL="389915" indent="-389915">
              <a:lnSpc>
                <a:spcPct val="114000"/>
              </a:lnSpc>
              <a:spcBef>
                <a:spcPts val="0"/>
              </a:spcBef>
              <a:buClr>
                <a:srgbClr val="00A7CF"/>
              </a:buClr>
              <a:buSzPct val="200000"/>
              <a:buFont typeface="Wingdings" panose="05000000000000000000" pitchFamily="2" charset="2"/>
              <a:buAutoNum type="arabicPlain"/>
            </a:pPr>
            <a:r>
              <a:rPr lang="en-CA" altLang="en-US" dirty="0" smtClean="0">
                <a:latin typeface="Corbel" panose="020B0503020204020204" pitchFamily="34" charset="0"/>
              </a:rPr>
              <a:t>Interview stakeholders and take notes</a:t>
            </a:r>
            <a:br>
              <a:rPr lang="en-CA" altLang="en-US" dirty="0" smtClean="0">
                <a:latin typeface="Corbel" panose="020B0503020204020204" pitchFamily="34" charset="0"/>
              </a:rPr>
            </a:br>
            <a:endParaRPr lang="en-CA" altLang="en-US" dirty="0" smtClean="0">
              <a:latin typeface="Corbel" panose="020B0503020204020204" pitchFamily="34" charset="0"/>
            </a:endParaRPr>
          </a:p>
          <a:p>
            <a:pPr marL="389915" indent="-389915">
              <a:lnSpc>
                <a:spcPct val="114000"/>
              </a:lnSpc>
              <a:spcBef>
                <a:spcPts val="0"/>
              </a:spcBef>
              <a:buClr>
                <a:srgbClr val="00A7CF"/>
              </a:buClr>
              <a:buSzPct val="200000"/>
              <a:buFont typeface="Wingdings" panose="05000000000000000000" pitchFamily="2" charset="2"/>
              <a:buAutoNum type="arabicPlain"/>
            </a:pPr>
            <a:r>
              <a:rPr lang="en-CA" altLang="en-US" dirty="0" smtClean="0">
                <a:latin typeface="Corbel" panose="020B0503020204020204" pitchFamily="34" charset="0"/>
              </a:rPr>
              <a:t>Assess the organization for</a:t>
            </a:r>
          </a:p>
          <a:p>
            <a:pPr marL="670692" lvl="3" indent="-273833">
              <a:lnSpc>
                <a:spcPct val="114000"/>
              </a:lnSpc>
              <a:spcBef>
                <a:spcPts val="0"/>
              </a:spcBef>
              <a:buClr>
                <a:srgbClr val="00A7CF"/>
              </a:buClr>
            </a:pPr>
            <a:r>
              <a:rPr lang="en-CA" altLang="en-US" sz="1750" dirty="0">
                <a:latin typeface="Corbel" panose="020B0503020204020204" pitchFamily="34" charset="0"/>
                <a:ea typeface="Arial" panose="020B0604020202020204" pitchFamily="34" charset="0"/>
              </a:rPr>
              <a:t>Driving </a:t>
            </a:r>
            <a:r>
              <a:rPr lang="en-CA" altLang="en-US" sz="1750" dirty="0">
                <a:latin typeface="Corbel" panose="020B0503020204020204" pitchFamily="34" charset="0"/>
                <a:ea typeface="Arial" panose="020B0604020202020204" pitchFamily="34" charset="0"/>
              </a:rPr>
              <a:t>forces for change</a:t>
            </a:r>
          </a:p>
          <a:p>
            <a:pPr marL="670692" lvl="3" indent="-273833">
              <a:lnSpc>
                <a:spcPct val="114000"/>
              </a:lnSpc>
              <a:spcBef>
                <a:spcPts val="0"/>
              </a:spcBef>
              <a:buClr>
                <a:srgbClr val="00A7CF"/>
              </a:buClr>
              <a:tabLst>
                <a:tab pos="447459" algn="l"/>
                <a:tab pos="670692" algn="l"/>
              </a:tabLst>
            </a:pPr>
            <a:r>
              <a:rPr lang="en-CA" altLang="en-US" sz="1750" dirty="0">
                <a:latin typeface="Corbel" panose="020B0503020204020204" pitchFamily="34" charset="0"/>
                <a:ea typeface="Arial" panose="020B0604020202020204" pitchFamily="34" charset="0"/>
              </a:rPr>
              <a:t>R</a:t>
            </a:r>
            <a:r>
              <a:rPr lang="en-CA" altLang="en-US" sz="1750" dirty="0">
                <a:latin typeface="Corbel" panose="020B0503020204020204" pitchFamily="34" charset="0"/>
                <a:ea typeface="Arial" panose="020B0604020202020204" pitchFamily="34" charset="0"/>
              </a:rPr>
              <a:t>estraining </a:t>
            </a:r>
            <a:r>
              <a:rPr lang="en-CA" altLang="en-US" sz="1750" dirty="0">
                <a:latin typeface="Corbel" panose="020B0503020204020204" pitchFamily="34" charset="0"/>
                <a:ea typeface="Arial" panose="020B0604020202020204" pitchFamily="34" charset="0"/>
              </a:rPr>
              <a:t>forces</a:t>
            </a:r>
          </a:p>
        </p:txBody>
      </p:sp>
      <p:sp>
        <p:nvSpPr>
          <p:cNvPr id="24579" name="Picture 1"/>
          <p:cNvSpPr>
            <a:spLocks noChangeAspect="1"/>
          </p:cNvSpPr>
          <p:nvPr/>
        </p:nvSpPr>
        <p:spPr bwMode="auto">
          <a:xfrm>
            <a:off x="5876727" y="2843609"/>
            <a:ext cx="2791023" cy="1874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4375"/>
          </a:p>
        </p:txBody>
      </p:sp>
      <p:grpSp>
        <p:nvGrpSpPr>
          <p:cNvPr id="24580" name="Group 17"/>
          <p:cNvGrpSpPr>
            <a:grpSpLocks/>
          </p:cNvGrpSpPr>
          <p:nvPr/>
        </p:nvGrpSpPr>
        <p:grpSpPr bwMode="auto">
          <a:xfrm>
            <a:off x="4676180" y="2518172"/>
            <a:ext cx="3810000" cy="2381250"/>
            <a:chOff x="6379743" y="1936913"/>
            <a:chExt cx="7618072" cy="4761295"/>
          </a:xfrm>
        </p:grpSpPr>
        <p:pic>
          <p:nvPicPr>
            <p:cNvPr id="24581" name="Picture 18" descr="laptop.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79743" y="1936913"/>
              <a:ext cx="7618072" cy="4761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19"/>
            <p:cNvSpPr/>
            <p:nvPr/>
          </p:nvSpPr>
          <p:spPr bwMode="auto">
            <a:xfrm>
              <a:off x="7290340" y="2319801"/>
              <a:ext cx="5775055" cy="3628503"/>
            </a:xfrm>
            <a:prstGeom prst="rect">
              <a:avLst/>
            </a:prstGeom>
            <a:solidFill>
              <a:srgbClr val="19429B"/>
            </a:solidFill>
            <a:ln w="9525" cap="flat" cmpd="sng" algn="ctr">
              <a:noFill/>
              <a:prstDash val="solid"/>
              <a:round/>
              <a:headEnd type="none" w="med" len="med"/>
              <a:tailEnd type="none" w="med" len="med"/>
            </a:ln>
            <a:effectLst/>
            <a:extLst/>
          </p:spPr>
          <p:txBody>
            <a:bodyPr/>
            <a:lstStyle/>
            <a:p>
              <a:pPr defTabSz="816538">
                <a:defRPr/>
              </a:pPr>
              <a:endParaRPr lang="en-US" sz="1562">
                <a:latin typeface="Trebuchet MS" charset="0"/>
                <a:ea typeface="ＭＳ Ｐゴシック" charset="0"/>
                <a:cs typeface="Arial" charset="0"/>
              </a:endParaRPr>
            </a:p>
          </p:txBody>
        </p:sp>
        <p:pic>
          <p:nvPicPr>
            <p:cNvPr id="24583"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13" r="984"/>
            <a:stretch/>
          </p:blipFill>
          <p:spPr bwMode="auto">
            <a:xfrm>
              <a:off x="7717594" y="2434622"/>
              <a:ext cx="4938828" cy="3491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1580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2475" dirty="0"/>
              <a:t>Force Field for Lakeview</a:t>
            </a:r>
            <a:endParaRPr lang="en-US" sz="2475" dirty="0"/>
          </a:p>
        </p:txBody>
      </p:sp>
      <p:sp>
        <p:nvSpPr>
          <p:cNvPr id="9" name="Content Placeholder 2"/>
          <p:cNvSpPr txBox="1">
            <a:spLocks/>
          </p:cNvSpPr>
          <p:nvPr/>
        </p:nvSpPr>
        <p:spPr>
          <a:xfrm>
            <a:off x="1207060" y="3009258"/>
            <a:ext cx="1548191" cy="845704"/>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2000" dirty="0">
                <a:solidFill>
                  <a:srgbClr val="FFFF00"/>
                </a:solidFill>
                <a:latin typeface="Corbel" panose="020B0503020204020204" pitchFamily="34" charset="0"/>
              </a:rPr>
              <a:t>Rational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facts, data, overt</a:t>
            </a:r>
          </a:p>
        </p:txBody>
      </p:sp>
      <p:sp>
        <p:nvSpPr>
          <p:cNvPr id="10" name="Content Placeholder 2"/>
          <p:cNvSpPr txBox="1">
            <a:spLocks/>
          </p:cNvSpPr>
          <p:nvPr/>
        </p:nvSpPr>
        <p:spPr>
          <a:xfrm>
            <a:off x="1209991" y="4491714"/>
            <a:ext cx="1558380" cy="845704"/>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2000" dirty="0">
                <a:solidFill>
                  <a:srgbClr val="FFFF00"/>
                </a:solidFill>
                <a:latin typeface="Corbel" panose="020B0503020204020204" pitchFamily="34" charset="0"/>
              </a:rPr>
              <a:t>Emotional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political, cultural, covert</a:t>
            </a:r>
          </a:p>
        </p:txBody>
      </p:sp>
      <p:sp>
        <p:nvSpPr>
          <p:cNvPr id="13" name="Content Placeholder 2"/>
          <p:cNvSpPr txBox="1">
            <a:spLocks/>
          </p:cNvSpPr>
          <p:nvPr/>
        </p:nvSpPr>
        <p:spPr>
          <a:xfrm>
            <a:off x="3037343" y="1913910"/>
            <a:ext cx="1548191" cy="45204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2000" dirty="0">
                <a:solidFill>
                  <a:srgbClr val="FFFF00"/>
                </a:solidFill>
                <a:latin typeface="Corbel" panose="020B0503020204020204" pitchFamily="34" charset="0"/>
              </a:rPr>
              <a:t>Driving</a:t>
            </a:r>
            <a:endParaRPr lang="en-US" altLang="en-US" sz="1000" dirty="0">
              <a:solidFill>
                <a:srgbClr val="FFFF00"/>
              </a:solidFill>
              <a:latin typeface="Corbel" panose="020B0503020204020204" pitchFamily="34" charset="0"/>
            </a:endParaRPr>
          </a:p>
        </p:txBody>
      </p:sp>
      <p:sp>
        <p:nvSpPr>
          <p:cNvPr id="14" name="Content Placeholder 2"/>
          <p:cNvSpPr txBox="1">
            <a:spLocks/>
          </p:cNvSpPr>
          <p:nvPr/>
        </p:nvSpPr>
        <p:spPr>
          <a:xfrm>
            <a:off x="4723296" y="1913910"/>
            <a:ext cx="1548191" cy="45204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2000" dirty="0">
                <a:solidFill>
                  <a:srgbClr val="FFFF00"/>
                </a:solidFill>
                <a:latin typeface="Corbel" panose="020B0503020204020204" pitchFamily="34" charset="0"/>
              </a:rPr>
              <a:t>Restraining</a:t>
            </a:r>
            <a:endParaRPr lang="en-US" altLang="en-US" sz="1000" dirty="0">
              <a:solidFill>
                <a:srgbClr val="FFFF00"/>
              </a:solidFill>
              <a:latin typeface="Corbel" panose="020B0503020204020204" pitchFamily="34" charset="0"/>
            </a:endParaRPr>
          </a:p>
        </p:txBody>
      </p:sp>
      <p:pic>
        <p:nvPicPr>
          <p:cNvPr id="15"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008048" y="2445073"/>
            <a:ext cx="3348612" cy="3032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5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1333500" y="2228454"/>
            <a:ext cx="6223993" cy="3144242"/>
          </a:xfrm>
          <a:prstGeom prst="rect">
            <a:avLst/>
          </a:prstGeom>
          <a:solidFill>
            <a:schemeClr val="bg1">
              <a:lumMod val="85000"/>
              <a:alpha val="64000"/>
            </a:schemeClr>
          </a:solidFill>
          <a:ln w="9525" cap="flat" cmpd="sng" algn="ctr">
            <a:noFill/>
            <a:prstDash val="solid"/>
            <a:round/>
            <a:headEnd type="none" w="med" len="med"/>
            <a:tailEnd type="none" w="med" len="med"/>
          </a:ln>
          <a:effectLst/>
          <a:extLst/>
        </p:spPr>
        <p:txBody>
          <a:bodyPr/>
          <a:lstStyle/>
          <a:p>
            <a:pPr defTabSz="816538">
              <a:defRPr/>
            </a:pPr>
            <a:endParaRPr lang="en-US" sz="1562">
              <a:latin typeface="Trebuchet MS" charset="0"/>
              <a:ea typeface="ＭＳ Ｐゴシック" charset="0"/>
              <a:cs typeface="Arial" charset="0"/>
            </a:endParaRPr>
          </a:p>
        </p:txBody>
      </p:sp>
      <p:cxnSp>
        <p:nvCxnSpPr>
          <p:cNvPr id="30" name="Straight Connector 29"/>
          <p:cNvCxnSpPr>
            <a:cxnSpLocks noChangeShapeType="1"/>
          </p:cNvCxnSpPr>
          <p:nvPr/>
        </p:nvCxnSpPr>
        <p:spPr bwMode="auto">
          <a:xfrm>
            <a:off x="1340446" y="2221509"/>
            <a:ext cx="0" cy="3164086"/>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cxnSp>
        <p:nvCxnSpPr>
          <p:cNvPr id="31" name="Straight Connector 30"/>
          <p:cNvCxnSpPr>
            <a:cxnSpLocks noChangeShapeType="1"/>
          </p:cNvCxnSpPr>
          <p:nvPr/>
        </p:nvCxnSpPr>
        <p:spPr bwMode="auto">
          <a:xfrm flipH="1">
            <a:off x="1340446" y="5385594"/>
            <a:ext cx="6226969" cy="0"/>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34820" name="TextBox 22"/>
          <p:cNvSpPr txBox="1">
            <a:spLocks noChangeArrowheads="1"/>
          </p:cNvSpPr>
          <p:nvPr/>
        </p:nvSpPr>
        <p:spPr bwMode="auto">
          <a:xfrm>
            <a:off x="4192985" y="5410399"/>
            <a:ext cx="59182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r>
              <a:rPr lang="en-US" altLang="en-US" sz="1500" dirty="0">
                <a:solidFill>
                  <a:schemeClr val="tx1"/>
                </a:solidFill>
                <a:latin typeface="Corbel" panose="020B0503020204020204" pitchFamily="34" charset="0"/>
              </a:rPr>
              <a:t>Time</a:t>
            </a:r>
          </a:p>
        </p:txBody>
      </p:sp>
      <p:sp>
        <p:nvSpPr>
          <p:cNvPr id="34821" name="TextBox 20"/>
          <p:cNvSpPr txBox="1">
            <a:spLocks noChangeArrowheads="1"/>
          </p:cNvSpPr>
          <p:nvPr/>
        </p:nvSpPr>
        <p:spPr bwMode="auto">
          <a:xfrm rot="16200000">
            <a:off x="-105375" y="3760486"/>
            <a:ext cx="2122697"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500" dirty="0">
                <a:solidFill>
                  <a:schemeClr val="tx1"/>
                </a:solidFill>
                <a:latin typeface="Corbel" panose="020B0503020204020204" pitchFamily="34" charset="0"/>
              </a:rPr>
              <a:t>Performance</a:t>
            </a:r>
          </a:p>
          <a:p>
            <a:pPr algn="ctr" eaLnBrk="1" hangingPunct="1"/>
            <a:r>
              <a:rPr lang="en-US" altLang="en-US" sz="1000" dirty="0">
                <a:solidFill>
                  <a:schemeClr val="tx1"/>
                </a:solidFill>
                <a:latin typeface="Corbel" panose="020B0503020204020204" pitchFamily="34" charset="0"/>
              </a:rPr>
              <a:t>(Productivity, Revenue, Margin, etc.)</a:t>
            </a:r>
          </a:p>
        </p:txBody>
      </p:sp>
      <p:sp>
        <p:nvSpPr>
          <p:cNvPr id="2" name="Title 1"/>
          <p:cNvSpPr>
            <a:spLocks noGrp="1"/>
          </p:cNvSpPr>
          <p:nvPr>
            <p:ph type="title"/>
          </p:nvPr>
        </p:nvSpPr>
        <p:spPr/>
        <p:txBody>
          <a:bodyPr>
            <a:normAutofit/>
          </a:bodyPr>
          <a:lstStyle/>
          <a:p>
            <a:pPr>
              <a:defRPr/>
            </a:pPr>
            <a:r>
              <a:rPr lang="en-US" sz="2750" dirty="0">
                <a:cs typeface="Corbel"/>
              </a:rPr>
              <a:t>The Journey from Challenge to Impact </a:t>
            </a:r>
            <a:r>
              <a:rPr lang="en-US" sz="2750" i="1" dirty="0">
                <a:cs typeface="Corbel"/>
              </a:rPr>
              <a:t>is </a:t>
            </a:r>
            <a:r>
              <a:rPr lang="en-US" sz="2750" i="1" dirty="0">
                <a:cs typeface="Corbel"/>
              </a:rPr>
              <a:t>Not </a:t>
            </a:r>
            <a:r>
              <a:rPr lang="en-US" sz="2750" i="1" dirty="0">
                <a:cs typeface="Corbel"/>
              </a:rPr>
              <a:t>L</a:t>
            </a:r>
            <a:r>
              <a:rPr lang="en-US" sz="2750" i="1" dirty="0">
                <a:cs typeface="Corbel"/>
              </a:rPr>
              <a:t>inear</a:t>
            </a:r>
            <a:endParaRPr lang="en-US" sz="2750" i="1" dirty="0">
              <a:cs typeface="Corbel"/>
            </a:endParaRPr>
          </a:p>
        </p:txBody>
      </p:sp>
      <p:sp>
        <p:nvSpPr>
          <p:cNvPr id="24" name="Up Arrow 23"/>
          <p:cNvSpPr>
            <a:spLocks noChangeArrowheads="1"/>
          </p:cNvSpPr>
          <p:nvPr/>
        </p:nvSpPr>
        <p:spPr bwMode="auto">
          <a:xfrm>
            <a:off x="3933032" y="4609704"/>
            <a:ext cx="235149" cy="528836"/>
          </a:xfrm>
          <a:prstGeom prst="upArrow">
            <a:avLst>
              <a:gd name="adj1" fmla="val 50000"/>
              <a:gd name="adj2" fmla="val 50092"/>
            </a:avLst>
          </a:prstGeom>
          <a:solidFill>
            <a:srgbClr val="ED1C24"/>
          </a:solidFill>
          <a:ln>
            <a:noFill/>
          </a:ln>
        </p:spPr>
        <p:txBody>
          <a:bodyPr/>
          <a:lstStyle>
            <a:defPPr>
              <a:defRPr lang="en-GB"/>
            </a:defPPr>
            <a:lvl1pPr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1pPr>
            <a:lvl2pPr marL="742950" indent="-28575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4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4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4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4400" kern="1200">
                <a:solidFill>
                  <a:schemeClr val="bg1"/>
                </a:solidFill>
                <a:latin typeface="Arial" charset="0"/>
                <a:ea typeface="ＭＳ Ｐゴシック" charset="0"/>
                <a:cs typeface="ＭＳ Ｐゴシック" charset="0"/>
              </a:defRPr>
            </a:lvl9pPr>
          </a:lstStyle>
          <a:p>
            <a:pPr>
              <a:defRPr/>
            </a:pPr>
            <a:endParaRPr lang="en-US" sz="2750" dirty="0">
              <a:ln>
                <a:solidFill>
                  <a:srgbClr val="FF950E"/>
                </a:solidFill>
              </a:ln>
              <a:solidFill>
                <a:srgbClr val="1F8DB1"/>
              </a:solidFill>
              <a:latin typeface="Calibri"/>
              <a:cs typeface="Calibri"/>
            </a:endParaRPr>
          </a:p>
        </p:txBody>
      </p:sp>
      <p:cxnSp>
        <p:nvCxnSpPr>
          <p:cNvPr id="25" name="Straight Arrow Connector 24"/>
          <p:cNvCxnSpPr>
            <a:cxnSpLocks noChangeShapeType="1"/>
          </p:cNvCxnSpPr>
          <p:nvPr/>
        </p:nvCxnSpPr>
        <p:spPr bwMode="auto">
          <a:xfrm flipV="1">
            <a:off x="4097735" y="2721571"/>
            <a:ext cx="3122414" cy="1340445"/>
          </a:xfrm>
          <a:prstGeom prst="straightConnector1">
            <a:avLst/>
          </a:prstGeom>
          <a:noFill/>
          <a:ln w="76200" cmpd="sng">
            <a:solidFill>
              <a:srgbClr val="ED1C24"/>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26" name="TextBox 25"/>
          <p:cNvSpPr txBox="1">
            <a:spLocks noChangeArrowheads="1"/>
          </p:cNvSpPr>
          <p:nvPr/>
        </p:nvSpPr>
        <p:spPr bwMode="auto">
          <a:xfrm>
            <a:off x="3470800" y="4196954"/>
            <a:ext cx="125386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500" b="1" dirty="0">
                <a:solidFill>
                  <a:srgbClr val="ED1C24"/>
                </a:solidFill>
                <a:latin typeface="Corbel" panose="020B0503020204020204" pitchFamily="34" charset="0"/>
              </a:rPr>
              <a:t>CHALLENGE</a:t>
            </a:r>
          </a:p>
        </p:txBody>
      </p:sp>
      <p:sp>
        <p:nvSpPr>
          <p:cNvPr id="27" name="TextBox 26"/>
          <p:cNvSpPr txBox="1">
            <a:spLocks noChangeArrowheads="1"/>
          </p:cNvSpPr>
          <p:nvPr/>
        </p:nvSpPr>
        <p:spPr bwMode="auto">
          <a:xfrm>
            <a:off x="6645523" y="2337594"/>
            <a:ext cx="842667"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500" b="1" dirty="0">
                <a:solidFill>
                  <a:srgbClr val="ED1C24"/>
                </a:solidFill>
                <a:latin typeface="Corbel" panose="020B0503020204020204" pitchFamily="34" charset="0"/>
              </a:rPr>
              <a:t>IMPACT</a:t>
            </a:r>
          </a:p>
        </p:txBody>
      </p:sp>
      <p:cxnSp>
        <p:nvCxnSpPr>
          <p:cNvPr id="13" name="Straight Connector 12"/>
          <p:cNvCxnSpPr>
            <a:cxnSpLocks noChangeShapeType="1"/>
          </p:cNvCxnSpPr>
          <p:nvPr/>
        </p:nvCxnSpPr>
        <p:spPr bwMode="auto">
          <a:xfrm flipV="1">
            <a:off x="1352352" y="4062016"/>
            <a:ext cx="2698750" cy="211337"/>
          </a:xfrm>
          <a:prstGeom prst="line">
            <a:avLst/>
          </a:prstGeom>
          <a:noFill/>
          <a:ln w="76200" cmpd="sng">
            <a:solidFill>
              <a:srgbClr val="ED1C24"/>
            </a:solidFill>
            <a:prstDash val="lg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16" name="Content Placeholder 31"/>
          <p:cNvSpPr txBox="1">
            <a:spLocks/>
          </p:cNvSpPr>
          <p:nvPr/>
        </p:nvSpPr>
        <p:spPr bwMode="auto">
          <a:xfrm>
            <a:off x="1924843" y="2912251"/>
            <a:ext cx="2647157" cy="44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Corbel"/>
                <a:ea typeface="MS PGothic" panose="020B0600070205080204" pitchFamily="34" charset="-128"/>
                <a:cs typeface="Corbel"/>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1F8DB1"/>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lr>
                <a:srgbClr val="1F8DB1"/>
              </a:buClr>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lr>
                <a:srgbClr val="1F8DB1"/>
              </a:buClr>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a:defRPr/>
            </a:pPr>
            <a:r>
              <a:rPr lang="en-US" sz="1750" dirty="0">
                <a:solidFill>
                  <a:srgbClr val="FFFF00"/>
                </a:solidFill>
                <a:ea typeface="+mn-ea"/>
              </a:rPr>
              <a:t>What do we expect?</a:t>
            </a:r>
          </a:p>
        </p:txBody>
      </p:sp>
    </p:spTree>
    <p:extLst>
      <p:ext uri="{BB962C8B-B14F-4D97-AF65-F5344CB8AC3E}">
        <p14:creationId xmlns:p14="http://schemas.microsoft.com/office/powerpoint/2010/main" val="408807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7"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1333500" y="2228454"/>
            <a:ext cx="6223993" cy="3144242"/>
          </a:xfrm>
          <a:prstGeom prst="rect">
            <a:avLst/>
          </a:prstGeom>
          <a:solidFill>
            <a:schemeClr val="bg1">
              <a:lumMod val="85000"/>
              <a:alpha val="64000"/>
            </a:schemeClr>
          </a:solidFill>
          <a:ln w="9525" cap="flat" cmpd="sng" algn="ctr">
            <a:noFill/>
            <a:prstDash val="solid"/>
            <a:round/>
            <a:headEnd type="none" w="med" len="med"/>
            <a:tailEnd type="none" w="med" len="med"/>
          </a:ln>
          <a:effectLst/>
          <a:extLst/>
        </p:spPr>
        <p:txBody>
          <a:bodyPr/>
          <a:lstStyle/>
          <a:p>
            <a:pPr defTabSz="816538">
              <a:defRPr/>
            </a:pPr>
            <a:endParaRPr lang="en-US" sz="1562">
              <a:latin typeface="Trebuchet MS" charset="0"/>
              <a:ea typeface="ＭＳ Ｐゴシック" charset="0"/>
              <a:cs typeface="Arial" charset="0"/>
            </a:endParaRPr>
          </a:p>
        </p:txBody>
      </p:sp>
      <p:sp>
        <p:nvSpPr>
          <p:cNvPr id="2" name="Title 1"/>
          <p:cNvSpPr>
            <a:spLocks noGrp="1"/>
          </p:cNvSpPr>
          <p:nvPr>
            <p:ph type="title"/>
          </p:nvPr>
        </p:nvSpPr>
        <p:spPr/>
        <p:txBody>
          <a:bodyPr/>
          <a:lstStyle/>
          <a:p>
            <a:r>
              <a:rPr lang="en-US" altLang="en-US" sz="2750" dirty="0"/>
              <a:t>The Journey from Challenge to Impact …</a:t>
            </a:r>
          </a:p>
        </p:txBody>
      </p:sp>
      <p:sp>
        <p:nvSpPr>
          <p:cNvPr id="32" name="Content Placeholder 31"/>
          <p:cNvSpPr>
            <a:spLocks noGrp="1"/>
          </p:cNvSpPr>
          <p:nvPr>
            <p:ph idx="1"/>
          </p:nvPr>
        </p:nvSpPr>
        <p:spPr>
          <a:xfrm>
            <a:off x="2296914" y="2934890"/>
            <a:ext cx="2647157" cy="449462"/>
          </a:xfrm>
        </p:spPr>
        <p:txBody>
          <a:bodyPr/>
          <a:lstStyle/>
          <a:p>
            <a:pPr marL="0" indent="0" algn="ctr">
              <a:defRPr/>
            </a:pPr>
            <a:r>
              <a:rPr lang="en-US" sz="1750" dirty="0"/>
              <a:t>What actually happens?</a:t>
            </a:r>
          </a:p>
        </p:txBody>
      </p:sp>
      <p:cxnSp>
        <p:nvCxnSpPr>
          <p:cNvPr id="19" name="Straight Connector 18"/>
          <p:cNvCxnSpPr>
            <a:cxnSpLocks noChangeShapeType="1"/>
          </p:cNvCxnSpPr>
          <p:nvPr/>
        </p:nvCxnSpPr>
        <p:spPr bwMode="auto">
          <a:xfrm>
            <a:off x="1340446" y="2221509"/>
            <a:ext cx="0" cy="3164086"/>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cxnSp>
        <p:nvCxnSpPr>
          <p:cNvPr id="20" name="Straight Connector 19"/>
          <p:cNvCxnSpPr>
            <a:cxnSpLocks noChangeShapeType="1"/>
          </p:cNvCxnSpPr>
          <p:nvPr/>
        </p:nvCxnSpPr>
        <p:spPr bwMode="auto">
          <a:xfrm flipH="1">
            <a:off x="1340446" y="5385594"/>
            <a:ext cx="6226969" cy="0"/>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cxnSp>
        <p:nvCxnSpPr>
          <p:cNvPr id="22" name="Straight Connector 21"/>
          <p:cNvCxnSpPr>
            <a:cxnSpLocks noChangeShapeType="1"/>
            <a:endCxn id="70" idx="0"/>
          </p:cNvCxnSpPr>
          <p:nvPr/>
        </p:nvCxnSpPr>
        <p:spPr bwMode="auto">
          <a:xfrm flipV="1">
            <a:off x="1340446" y="4063008"/>
            <a:ext cx="2268141" cy="72430"/>
          </a:xfrm>
          <a:prstGeom prst="line">
            <a:avLst/>
          </a:prstGeom>
          <a:noFill/>
          <a:ln w="76200" cmpd="sng">
            <a:solidFill>
              <a:srgbClr val="ED1C24"/>
            </a:solidFill>
            <a:prstDash val="lg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36871" name="TextBox 22"/>
          <p:cNvSpPr txBox="1">
            <a:spLocks noChangeArrowheads="1"/>
          </p:cNvSpPr>
          <p:nvPr/>
        </p:nvSpPr>
        <p:spPr bwMode="auto">
          <a:xfrm>
            <a:off x="4192985" y="5410399"/>
            <a:ext cx="59182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r>
              <a:rPr lang="en-US" altLang="en-US" sz="1500">
                <a:solidFill>
                  <a:schemeClr val="tx1"/>
                </a:solidFill>
                <a:latin typeface="Corbel" panose="020B0503020204020204" pitchFamily="34" charset="0"/>
              </a:rPr>
              <a:t>Time</a:t>
            </a:r>
          </a:p>
        </p:txBody>
      </p:sp>
      <p:sp>
        <p:nvSpPr>
          <p:cNvPr id="24" name="Up Arrow 23"/>
          <p:cNvSpPr>
            <a:spLocks noChangeArrowheads="1"/>
          </p:cNvSpPr>
          <p:nvPr/>
        </p:nvSpPr>
        <p:spPr bwMode="auto">
          <a:xfrm rot="10800000">
            <a:off x="3502422" y="3380383"/>
            <a:ext cx="235149" cy="527844"/>
          </a:xfrm>
          <a:prstGeom prst="upArrow">
            <a:avLst>
              <a:gd name="adj1" fmla="val 50000"/>
              <a:gd name="adj2" fmla="val 50092"/>
            </a:avLst>
          </a:prstGeom>
          <a:solidFill>
            <a:srgbClr val="ED1C24"/>
          </a:solidFill>
          <a:ln>
            <a:solidFill>
              <a:srgbClr val="ED1C24"/>
            </a:solidFill>
          </a:ln>
        </p:spPr>
        <p:txBody>
          <a:bodyPr/>
          <a:lstStyle>
            <a:defPPr>
              <a:defRPr lang="en-GB"/>
            </a:defPPr>
            <a:lvl1pPr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1pPr>
            <a:lvl2pPr marL="742950" indent="-28575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4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4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4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4400" kern="1200">
                <a:solidFill>
                  <a:schemeClr val="bg1"/>
                </a:solidFill>
                <a:latin typeface="Arial" charset="0"/>
                <a:ea typeface="ＭＳ Ｐゴシック" charset="0"/>
                <a:cs typeface="ＭＳ Ｐゴシック" charset="0"/>
              </a:defRPr>
            </a:lvl9pPr>
          </a:lstStyle>
          <a:p>
            <a:pPr>
              <a:defRPr/>
            </a:pPr>
            <a:endParaRPr lang="en-US" sz="2750" dirty="0">
              <a:ln>
                <a:solidFill>
                  <a:srgbClr val="FF950E"/>
                </a:solidFill>
              </a:ln>
              <a:solidFill>
                <a:srgbClr val="00A7CF"/>
              </a:solidFill>
              <a:latin typeface="Corbel"/>
              <a:cs typeface="Corbel"/>
            </a:endParaRPr>
          </a:p>
        </p:txBody>
      </p:sp>
      <p:sp>
        <p:nvSpPr>
          <p:cNvPr id="59" name="Text Box 1"/>
          <p:cNvSpPr txBox="1">
            <a:spLocks noChangeArrowheads="1"/>
          </p:cNvSpPr>
          <p:nvPr/>
        </p:nvSpPr>
        <p:spPr bwMode="auto">
          <a:xfrm>
            <a:off x="5427265" y="4101704"/>
            <a:ext cx="1350368" cy="4504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57600" tIns="28800" rIns="57600" bIns="28800"/>
          <a:lstStyle>
            <a:defPPr>
              <a:defRPr lang="en-GB"/>
            </a:defPPr>
            <a:lvl1pPr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1pPr>
            <a:lvl2pPr marL="742950" indent="-28575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4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4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4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4400" kern="1200">
                <a:solidFill>
                  <a:schemeClr val="bg1"/>
                </a:solidFill>
                <a:latin typeface="Arial" charset="0"/>
                <a:ea typeface="ＭＳ Ｐゴシック" charset="0"/>
                <a:cs typeface="ＭＳ Ｐゴシック" charset="0"/>
              </a:defRPr>
            </a:lvl9pPr>
          </a:lstStyle>
          <a:p>
            <a:pPr algn="ctr">
              <a:spcBef>
                <a:spcPts val="344"/>
              </a:spcBef>
              <a:defRPr/>
            </a:pPr>
            <a:r>
              <a:rPr lang="en-US" sz="2500" b="1" dirty="0">
                <a:solidFill>
                  <a:srgbClr val="ED1C24"/>
                </a:solidFill>
                <a:latin typeface="Corbel"/>
                <a:cs typeface="Corbel"/>
              </a:rPr>
              <a:t>WHY?</a:t>
            </a:r>
          </a:p>
        </p:txBody>
      </p:sp>
      <p:grpSp>
        <p:nvGrpSpPr>
          <p:cNvPr id="3" name="Group 2"/>
          <p:cNvGrpSpPr/>
          <p:nvPr/>
        </p:nvGrpSpPr>
        <p:grpSpPr>
          <a:xfrm>
            <a:off x="3608586" y="2738204"/>
            <a:ext cx="3555709" cy="2177093"/>
            <a:chOff x="5773738" y="3009527"/>
            <a:chExt cx="5689134" cy="3483348"/>
          </a:xfrm>
        </p:grpSpPr>
        <p:cxnSp>
          <p:nvCxnSpPr>
            <p:cNvPr id="25" name="Straight Arrow Connector 24"/>
            <p:cNvCxnSpPr>
              <a:cxnSpLocks noChangeShapeType="1"/>
            </p:cNvCxnSpPr>
            <p:nvPr/>
          </p:nvCxnSpPr>
          <p:spPr bwMode="auto">
            <a:xfrm flipV="1">
              <a:off x="8033872" y="3009527"/>
              <a:ext cx="3429000" cy="1784350"/>
            </a:xfrm>
            <a:prstGeom prst="straightConnector1">
              <a:avLst/>
            </a:prstGeom>
            <a:noFill/>
            <a:ln w="76200" cmpd="sng">
              <a:solidFill>
                <a:srgbClr val="ED1C24"/>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70" name="Freeform 69"/>
            <p:cNvSpPr>
              <a:spLocks/>
            </p:cNvSpPr>
            <p:nvPr/>
          </p:nvSpPr>
          <p:spPr bwMode="auto">
            <a:xfrm>
              <a:off x="5773738" y="4775200"/>
              <a:ext cx="2308225" cy="1717675"/>
            </a:xfrm>
            <a:custGeom>
              <a:avLst/>
              <a:gdLst>
                <a:gd name="T0" fmla="*/ 0 w 2307537"/>
                <a:gd name="T1" fmla="*/ 356007 h 1717233"/>
                <a:gd name="T2" fmla="*/ 1114981 w 2307537"/>
                <a:gd name="T3" fmla="*/ 1723430 h 1717233"/>
                <a:gd name="T4" fmla="*/ 2317187 w 2307537"/>
                <a:gd name="T5" fmla="*/ 0 h 1717233"/>
                <a:gd name="T6" fmla="*/ 0 60000 65536"/>
                <a:gd name="T7" fmla="*/ 0 60000 65536"/>
                <a:gd name="T8" fmla="*/ 0 60000 65536"/>
              </a:gdLst>
              <a:ahLst/>
              <a:cxnLst>
                <a:cxn ang="T6">
                  <a:pos x="T0" y="T1"/>
                </a:cxn>
                <a:cxn ang="T7">
                  <a:pos x="T2" y="T3"/>
                </a:cxn>
                <a:cxn ang="T8">
                  <a:pos x="T4" y="T5"/>
                </a:cxn>
              </a:cxnLst>
              <a:rect l="0" t="0" r="r" b="b"/>
              <a:pathLst>
                <a:path w="2307537" h="1717233">
                  <a:moveTo>
                    <a:pt x="0" y="354728"/>
                  </a:moveTo>
                  <a:cubicBezTo>
                    <a:pt x="470136" y="283115"/>
                    <a:pt x="-92814" y="1655681"/>
                    <a:pt x="1110338" y="1717233"/>
                  </a:cubicBezTo>
                  <a:cubicBezTo>
                    <a:pt x="2456974" y="1655842"/>
                    <a:pt x="1600903" y="288676"/>
                    <a:pt x="2307537" y="0"/>
                  </a:cubicBezTo>
                </a:path>
              </a:pathLst>
            </a:custGeom>
            <a:noFill/>
            <a:ln w="76200" cmpd="sng">
              <a:solidFill>
                <a:srgbClr val="ED1C24"/>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CA" sz="1125"/>
            </a:p>
          </p:txBody>
        </p:sp>
      </p:grpSp>
      <p:sp>
        <p:nvSpPr>
          <p:cNvPr id="36876" name="TextBox 20"/>
          <p:cNvSpPr txBox="1">
            <a:spLocks noChangeArrowheads="1"/>
          </p:cNvSpPr>
          <p:nvPr/>
        </p:nvSpPr>
        <p:spPr bwMode="auto">
          <a:xfrm rot="16200000">
            <a:off x="-105375" y="3760486"/>
            <a:ext cx="2122697"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500" dirty="0">
                <a:solidFill>
                  <a:schemeClr val="tx1"/>
                </a:solidFill>
                <a:latin typeface="Corbel" panose="020B0503020204020204" pitchFamily="34" charset="0"/>
              </a:rPr>
              <a:t>Performance</a:t>
            </a:r>
          </a:p>
          <a:p>
            <a:pPr algn="ctr" eaLnBrk="1" hangingPunct="1"/>
            <a:r>
              <a:rPr lang="en-US" altLang="en-US" sz="1000" dirty="0">
                <a:solidFill>
                  <a:schemeClr val="tx1"/>
                </a:solidFill>
                <a:latin typeface="Corbel" panose="020B0503020204020204" pitchFamily="34" charset="0"/>
              </a:rPr>
              <a:t>(Productivity, Revenue, Margin, etc.)</a:t>
            </a:r>
          </a:p>
        </p:txBody>
      </p:sp>
    </p:spTree>
    <p:extLst>
      <p:ext uri="{BB962C8B-B14F-4D97-AF65-F5344CB8AC3E}">
        <p14:creationId xmlns:p14="http://schemas.microsoft.com/office/powerpoint/2010/main" val="342201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Feeling the Dip</a:t>
            </a:r>
            <a:endParaRPr lang="en-US" dirty="0">
              <a:ea typeface="+mj-ea"/>
              <a:cs typeface="Corbel"/>
            </a:endParaRPr>
          </a:p>
        </p:txBody>
      </p:sp>
      <p:sp>
        <p:nvSpPr>
          <p:cNvPr id="38914" name="Freeform 3"/>
          <p:cNvSpPr>
            <a:spLocks/>
          </p:cNvSpPr>
          <p:nvPr/>
        </p:nvSpPr>
        <p:spPr bwMode="auto">
          <a:xfrm>
            <a:off x="1839516" y="1823641"/>
            <a:ext cx="4929188" cy="3214688"/>
          </a:xfrm>
          <a:custGeom>
            <a:avLst/>
            <a:gdLst>
              <a:gd name="T0" fmla="*/ 0 w 2307537"/>
              <a:gd name="T1" fmla="*/ 11856137 h 1596903"/>
              <a:gd name="T2" fmla="*/ 44329734 w 2307537"/>
              <a:gd name="T3" fmla="*/ 53373576 h 1596903"/>
              <a:gd name="T4" fmla="*/ 92127357 w 2307537"/>
              <a:gd name="T5" fmla="*/ 0 h 1596903"/>
              <a:gd name="T6" fmla="*/ 0 60000 65536"/>
              <a:gd name="T7" fmla="*/ 0 60000 65536"/>
              <a:gd name="T8" fmla="*/ 0 60000 65536"/>
            </a:gdLst>
            <a:ahLst/>
            <a:cxnLst>
              <a:cxn ang="T6">
                <a:pos x="T0" y="T1"/>
              </a:cxn>
              <a:cxn ang="T7">
                <a:pos x="T2" y="T3"/>
              </a:cxn>
              <a:cxn ang="T8">
                <a:pos x="T4" y="T5"/>
              </a:cxn>
            </a:cxnLst>
            <a:rect l="0" t="0" r="r" b="b"/>
            <a:pathLst>
              <a:path w="2307537" h="1596903">
                <a:moveTo>
                  <a:pt x="0" y="354728"/>
                </a:moveTo>
                <a:cubicBezTo>
                  <a:pt x="470136" y="283115"/>
                  <a:pt x="-92814" y="1535351"/>
                  <a:pt x="1110338" y="1596903"/>
                </a:cubicBezTo>
                <a:cubicBezTo>
                  <a:pt x="2456974" y="1535512"/>
                  <a:pt x="1600903" y="288676"/>
                  <a:pt x="2307537" y="0"/>
                </a:cubicBezTo>
              </a:path>
            </a:pathLst>
          </a:custGeom>
          <a:noFill/>
          <a:ln w="254000" cap="sq" cmpd="sng">
            <a:solidFill>
              <a:srgbClr val="ED1C24"/>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CA" sz="1125"/>
          </a:p>
        </p:txBody>
      </p:sp>
      <p:sp>
        <p:nvSpPr>
          <p:cNvPr id="5" name="Rectangle 4"/>
          <p:cNvSpPr>
            <a:spLocks noChangeArrowheads="1"/>
          </p:cNvSpPr>
          <p:nvPr/>
        </p:nvSpPr>
        <p:spPr bwMode="auto">
          <a:xfrm>
            <a:off x="877206" y="2686515"/>
            <a:ext cx="928460"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spcBef>
                <a:spcPts val="344"/>
              </a:spcBef>
              <a:buSzPct val="100000"/>
            </a:pPr>
            <a:r>
              <a:rPr lang="en-US" altLang="en-US" sz="1750" dirty="0">
                <a:solidFill>
                  <a:srgbClr val="ED1C24"/>
                </a:solidFill>
                <a:latin typeface="Corbel" panose="020B0503020204020204" pitchFamily="34" charset="0"/>
              </a:rPr>
              <a:t>DENIAL</a:t>
            </a:r>
          </a:p>
        </p:txBody>
      </p:sp>
      <p:sp>
        <p:nvSpPr>
          <p:cNvPr id="6" name="Rectangle 5"/>
          <p:cNvSpPr>
            <a:spLocks noChangeArrowheads="1"/>
          </p:cNvSpPr>
          <p:nvPr/>
        </p:nvSpPr>
        <p:spPr bwMode="auto">
          <a:xfrm>
            <a:off x="853049" y="4368765"/>
            <a:ext cx="1410131"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spcBef>
                <a:spcPts val="344"/>
              </a:spcBef>
              <a:buSzPct val="100000"/>
            </a:pPr>
            <a:r>
              <a:rPr lang="en-US" altLang="en-US" sz="1750" dirty="0">
                <a:solidFill>
                  <a:srgbClr val="ED1C24"/>
                </a:solidFill>
                <a:latin typeface="Corbel" panose="020B0503020204020204" pitchFamily="34" charset="0"/>
              </a:rPr>
              <a:t>RESISTANCE</a:t>
            </a:r>
          </a:p>
        </p:txBody>
      </p:sp>
      <p:sp>
        <p:nvSpPr>
          <p:cNvPr id="7" name="Rectangle 6"/>
          <p:cNvSpPr>
            <a:spLocks noChangeArrowheads="1"/>
          </p:cNvSpPr>
          <p:nvPr/>
        </p:nvSpPr>
        <p:spPr bwMode="auto">
          <a:xfrm>
            <a:off x="3455446" y="5622016"/>
            <a:ext cx="1885389"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spcBef>
                <a:spcPts val="344"/>
              </a:spcBef>
              <a:buSzPct val="100000"/>
            </a:pPr>
            <a:r>
              <a:rPr lang="en-US" altLang="en-US" sz="1750" dirty="0">
                <a:solidFill>
                  <a:srgbClr val="ED1C24"/>
                </a:solidFill>
                <a:latin typeface="Corbel" panose="020B0503020204020204" pitchFamily="34" charset="0"/>
              </a:rPr>
              <a:t>DISORIENTATION</a:t>
            </a:r>
          </a:p>
        </p:txBody>
      </p:sp>
      <p:sp>
        <p:nvSpPr>
          <p:cNvPr id="8" name="Rectangle 7"/>
          <p:cNvSpPr>
            <a:spLocks noChangeArrowheads="1"/>
          </p:cNvSpPr>
          <p:nvPr/>
        </p:nvSpPr>
        <p:spPr bwMode="auto">
          <a:xfrm>
            <a:off x="6814070" y="2453071"/>
            <a:ext cx="1617752"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spcBef>
                <a:spcPts val="344"/>
              </a:spcBef>
              <a:buSzPct val="100000"/>
            </a:pPr>
            <a:r>
              <a:rPr lang="en-US" altLang="en-US" sz="1750" dirty="0">
                <a:solidFill>
                  <a:srgbClr val="ED1C24"/>
                </a:solidFill>
                <a:latin typeface="Corbel" panose="020B0503020204020204" pitchFamily="34" charset="0"/>
              </a:rPr>
              <a:t>COMMITMENT</a:t>
            </a:r>
          </a:p>
        </p:txBody>
      </p:sp>
      <p:sp>
        <p:nvSpPr>
          <p:cNvPr id="9" name="Rectangle 8"/>
          <p:cNvSpPr>
            <a:spLocks noChangeArrowheads="1"/>
          </p:cNvSpPr>
          <p:nvPr/>
        </p:nvSpPr>
        <p:spPr bwMode="auto">
          <a:xfrm>
            <a:off x="6351070" y="4026793"/>
            <a:ext cx="2084161"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spcBef>
                <a:spcPts val="344"/>
              </a:spcBef>
              <a:buSzPct val="100000"/>
            </a:pPr>
            <a:r>
              <a:rPr lang="en-US" altLang="en-US" sz="1750" dirty="0">
                <a:solidFill>
                  <a:srgbClr val="ED1C24"/>
                </a:solidFill>
                <a:latin typeface="Corbel" panose="020B0503020204020204" pitchFamily="34" charset="0"/>
              </a:rPr>
              <a:t>EXPERIMENTATION</a:t>
            </a:r>
          </a:p>
        </p:txBody>
      </p:sp>
      <p:pic>
        <p:nvPicPr>
          <p:cNvPr id="10"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57375" y="2265216"/>
            <a:ext cx="1091406" cy="1087334"/>
          </a:xfrm>
          <a:prstGeom prst="ellipse">
            <a:avLst/>
          </a:prstGeom>
          <a:solidFill>
            <a:schemeClr val="bg1"/>
          </a:solidFill>
          <a:ln w="28575" cmpd="sng">
            <a:solidFill>
              <a:srgbClr val="00A7CF"/>
            </a:solidFill>
          </a:ln>
          <a:extLst/>
        </p:spPr>
      </p:pic>
      <p:pic>
        <p:nvPicPr>
          <p:cNvPr id="11"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201047" y="3637886"/>
            <a:ext cx="1079500" cy="1075472"/>
          </a:xfrm>
          <a:prstGeom prst="ellipse">
            <a:avLst/>
          </a:prstGeom>
          <a:solidFill>
            <a:srgbClr val="FFFFFF"/>
          </a:solidFill>
          <a:ln w="28575" cmpd="sng">
            <a:solidFill>
              <a:srgbClr val="00A7CF"/>
            </a:solidFill>
          </a:ln>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325688" y="3858121"/>
            <a:ext cx="1090415" cy="1090415"/>
          </a:xfrm>
          <a:prstGeom prst="ellipse">
            <a:avLst/>
          </a:prstGeom>
          <a:solidFill>
            <a:srgbClr val="FFFFFF"/>
          </a:solidFill>
          <a:ln w="28575" cmpd="sng">
            <a:solidFill>
              <a:srgbClr val="00A7CF"/>
            </a:solidFill>
            <a:miter lim="800000"/>
            <a:headEnd/>
            <a:tailEnd/>
          </a:ln>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823949" y="4238957"/>
            <a:ext cx="1086330" cy="1090415"/>
          </a:xfrm>
          <a:prstGeom prst="ellipse">
            <a:avLst/>
          </a:prstGeom>
          <a:solidFill>
            <a:srgbClr val="FFFFFF"/>
          </a:solidFill>
          <a:ln w="28575" cmpd="sng">
            <a:solidFill>
              <a:srgbClr val="00A7CF"/>
            </a:solidFill>
            <a:miter lim="800000"/>
            <a:headEnd/>
            <a:tailEnd/>
          </a:ln>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663464" y="2069207"/>
            <a:ext cx="1086330" cy="1090415"/>
          </a:xfrm>
          <a:prstGeom prst="ellipse">
            <a:avLst/>
          </a:prstGeom>
          <a:solidFill>
            <a:srgbClr val="FFFFFF"/>
          </a:solidFill>
          <a:ln w="28575" cmpd="sng">
            <a:solidFill>
              <a:srgbClr val="00A7CF"/>
            </a:solidFill>
            <a:miter lim="800000"/>
            <a:headEnd/>
            <a:tailEnd/>
          </a:ln>
          <a:extLst/>
        </p:spPr>
      </p:pic>
      <p:sp>
        <p:nvSpPr>
          <p:cNvPr id="3" name="TextBox 2"/>
          <p:cNvSpPr txBox="1"/>
          <p:nvPr/>
        </p:nvSpPr>
        <p:spPr>
          <a:xfrm>
            <a:off x="3288540" y="2793745"/>
            <a:ext cx="2030855" cy="900246"/>
          </a:xfrm>
          <a:prstGeom prst="rect">
            <a:avLst/>
          </a:prstGeom>
          <a:noFill/>
        </p:spPr>
        <p:txBody>
          <a:bodyPr wrap="square" rtlCol="0">
            <a:spAutoFit/>
          </a:bodyPr>
          <a:lstStyle/>
          <a:p>
            <a:pPr algn="ctr"/>
            <a:r>
              <a:rPr lang="en-US" sz="1750" dirty="0"/>
              <a:t>At Lakeview, </a:t>
            </a:r>
            <a:br>
              <a:rPr lang="en-US" sz="1750" dirty="0"/>
            </a:br>
            <a:r>
              <a:rPr lang="en-US" sz="1750" dirty="0"/>
              <a:t>who might we find </a:t>
            </a:r>
            <a:br>
              <a:rPr lang="en-US" sz="1750" dirty="0"/>
            </a:br>
            <a:r>
              <a:rPr lang="en-US" sz="1750" dirty="0"/>
              <a:t>in each stage?  </a:t>
            </a:r>
          </a:p>
        </p:txBody>
      </p:sp>
      <p:sp>
        <p:nvSpPr>
          <p:cNvPr id="28" name="Rounded Rectangle 27"/>
          <p:cNvSpPr/>
          <p:nvPr/>
        </p:nvSpPr>
        <p:spPr bwMode="auto">
          <a:xfrm>
            <a:off x="1670746" y="3152072"/>
            <a:ext cx="1465371" cy="419515"/>
          </a:xfrm>
          <a:prstGeom prst="roundRect">
            <a:avLst/>
          </a:prstGeom>
          <a:solidFill>
            <a:srgbClr val="ED1C24"/>
          </a:solidFill>
          <a:ln w="9525" cap="flat" cmpd="sng" algn="ctr">
            <a:solidFill>
              <a:schemeClr val="bg1"/>
            </a:solid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latin typeface="Corbel"/>
                <a:ea typeface="ＭＳ Ｐゴシック" charset="0"/>
                <a:cs typeface="Corbel"/>
              </a:rPr>
              <a:t>Elizabeth Briarwood</a:t>
            </a:r>
          </a:p>
          <a:p>
            <a:pPr algn="ctr" defTabSz="816538"/>
            <a:r>
              <a:rPr lang="en-US" sz="1000" dirty="0">
                <a:latin typeface="Corbel"/>
                <a:ea typeface="ＭＳ Ｐゴシック" charset="0"/>
                <a:cs typeface="Corbel"/>
              </a:rPr>
              <a:t>Nurse Manager, GM</a:t>
            </a:r>
          </a:p>
        </p:txBody>
      </p:sp>
      <p:sp>
        <p:nvSpPr>
          <p:cNvPr id="32" name="Rounded Rectangle 31"/>
          <p:cNvSpPr/>
          <p:nvPr/>
        </p:nvSpPr>
        <p:spPr bwMode="auto">
          <a:xfrm>
            <a:off x="2121238" y="4768238"/>
            <a:ext cx="1465371" cy="419515"/>
          </a:xfrm>
          <a:prstGeom prst="roundRect">
            <a:avLst/>
          </a:prstGeom>
          <a:solidFill>
            <a:srgbClr val="ED1C24"/>
          </a:solidFill>
          <a:ln w="9525" cap="flat" cmpd="sng" algn="ctr">
            <a:solidFill>
              <a:schemeClr val="bg1"/>
            </a:solid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solidFill>
                  <a:srgbClr val="FFFFFF"/>
                </a:solidFill>
                <a:latin typeface="Corbel"/>
                <a:ea typeface="ＭＳ Ｐゴシック" charset="0"/>
                <a:cs typeface="Corbel"/>
              </a:rPr>
              <a:t>Dr.  Craig </a:t>
            </a:r>
            <a:r>
              <a:rPr lang="en-US" sz="1000" dirty="0" err="1">
                <a:solidFill>
                  <a:srgbClr val="FFFFFF"/>
                </a:solidFill>
                <a:latin typeface="Corbel"/>
                <a:ea typeface="ＭＳ Ｐゴシック" charset="0"/>
                <a:cs typeface="Corbel"/>
              </a:rPr>
              <a:t>Markson</a:t>
            </a:r>
            <a:endParaRPr lang="en-US" sz="1000" dirty="0">
              <a:solidFill>
                <a:srgbClr val="FFFFFF"/>
              </a:solidFill>
              <a:latin typeface="Corbel"/>
              <a:ea typeface="ＭＳ Ｐゴシック" charset="0"/>
              <a:cs typeface="Corbel"/>
            </a:endParaRPr>
          </a:p>
          <a:p>
            <a:pPr algn="ctr" defTabSz="816538"/>
            <a:r>
              <a:rPr lang="en-US" sz="1000" dirty="0">
                <a:solidFill>
                  <a:srgbClr val="FFFFFF"/>
                </a:solidFill>
                <a:latin typeface="Corbel"/>
                <a:ea typeface="ＭＳ Ｐゴシック" charset="0"/>
                <a:cs typeface="Corbel"/>
              </a:rPr>
              <a:t>Head of General Surgery</a:t>
            </a:r>
          </a:p>
        </p:txBody>
      </p:sp>
      <p:sp>
        <p:nvSpPr>
          <p:cNvPr id="34" name="Rounded Rectangle 33"/>
          <p:cNvSpPr/>
          <p:nvPr/>
        </p:nvSpPr>
        <p:spPr bwMode="auto">
          <a:xfrm>
            <a:off x="3643004" y="5213188"/>
            <a:ext cx="1465371" cy="419515"/>
          </a:xfrm>
          <a:prstGeom prst="roundRect">
            <a:avLst/>
          </a:prstGeom>
          <a:solidFill>
            <a:srgbClr val="ED1C24"/>
          </a:solidFill>
          <a:ln w="9525" cap="flat" cmpd="sng" algn="ctr">
            <a:solidFill>
              <a:schemeClr val="bg1"/>
            </a:solid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solidFill>
                  <a:srgbClr val="FFFFFF"/>
                </a:solidFill>
                <a:latin typeface="Corbel"/>
                <a:ea typeface="ＭＳ Ｐゴシック" charset="0"/>
                <a:cs typeface="Corbel"/>
              </a:rPr>
              <a:t>Pamela Small</a:t>
            </a:r>
          </a:p>
          <a:p>
            <a:pPr algn="ctr" defTabSz="816538"/>
            <a:r>
              <a:rPr lang="en-US" sz="1000" dirty="0">
                <a:solidFill>
                  <a:srgbClr val="FFFFFF"/>
                </a:solidFill>
                <a:latin typeface="Corbel"/>
                <a:ea typeface="ＭＳ Ｐゴシック" charset="0"/>
                <a:cs typeface="Corbel"/>
              </a:rPr>
              <a:t>Chief Nursing </a:t>
            </a:r>
            <a:r>
              <a:rPr lang="en-US" sz="1000" dirty="0" err="1">
                <a:solidFill>
                  <a:srgbClr val="FFFFFF"/>
                </a:solidFill>
                <a:latin typeface="Corbel"/>
                <a:ea typeface="ＭＳ Ｐゴシック" charset="0"/>
                <a:cs typeface="Corbel"/>
              </a:rPr>
              <a:t>Offier</a:t>
            </a:r>
            <a:endParaRPr lang="en-US" sz="1000" dirty="0">
              <a:solidFill>
                <a:srgbClr val="FFFFFF"/>
              </a:solidFill>
              <a:latin typeface="Corbel"/>
              <a:ea typeface="ＭＳ Ｐゴシック" charset="0"/>
              <a:cs typeface="Corbel"/>
            </a:endParaRPr>
          </a:p>
        </p:txBody>
      </p:sp>
      <p:sp>
        <p:nvSpPr>
          <p:cNvPr id="36" name="Rounded Rectangle 35"/>
          <p:cNvSpPr/>
          <p:nvPr/>
        </p:nvSpPr>
        <p:spPr bwMode="auto">
          <a:xfrm>
            <a:off x="4998252" y="4531327"/>
            <a:ext cx="1465371" cy="419515"/>
          </a:xfrm>
          <a:prstGeom prst="roundRect">
            <a:avLst/>
          </a:prstGeom>
          <a:solidFill>
            <a:srgbClr val="ED1C24"/>
          </a:solidFill>
          <a:ln w="9525" cap="flat" cmpd="sng" algn="ctr">
            <a:solidFill>
              <a:schemeClr val="bg1"/>
            </a:solid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solidFill>
                  <a:srgbClr val="FFFFFF"/>
                </a:solidFill>
                <a:latin typeface="Corbel"/>
                <a:ea typeface="ＭＳ Ｐゴシック" charset="0"/>
                <a:cs typeface="Corbel"/>
              </a:rPr>
              <a:t>Jake </a:t>
            </a:r>
            <a:r>
              <a:rPr lang="en-US" sz="1000" dirty="0" err="1">
                <a:solidFill>
                  <a:srgbClr val="FFFFFF"/>
                </a:solidFill>
                <a:latin typeface="Corbel"/>
                <a:ea typeface="ＭＳ Ｐゴシック" charset="0"/>
                <a:cs typeface="Corbel"/>
              </a:rPr>
              <a:t>Ringham</a:t>
            </a:r>
            <a:endParaRPr lang="en-US" sz="1000" dirty="0">
              <a:solidFill>
                <a:srgbClr val="FFFFFF"/>
              </a:solidFill>
              <a:latin typeface="Corbel"/>
              <a:ea typeface="ＭＳ Ｐゴシック" charset="0"/>
              <a:cs typeface="Corbel"/>
            </a:endParaRPr>
          </a:p>
          <a:p>
            <a:pPr algn="ctr" defTabSz="816538"/>
            <a:r>
              <a:rPr lang="en-US" sz="1000" dirty="0">
                <a:solidFill>
                  <a:srgbClr val="FFFFFF"/>
                </a:solidFill>
                <a:latin typeface="Corbel"/>
                <a:ea typeface="ＭＳ Ｐゴシック" charset="0"/>
                <a:cs typeface="Corbel"/>
              </a:rPr>
              <a:t>Nurse Manager, ED</a:t>
            </a:r>
          </a:p>
        </p:txBody>
      </p:sp>
      <p:sp>
        <p:nvSpPr>
          <p:cNvPr id="40" name="Rounded Rectangle 39"/>
          <p:cNvSpPr/>
          <p:nvPr/>
        </p:nvSpPr>
        <p:spPr bwMode="auto">
          <a:xfrm>
            <a:off x="5470946" y="2972442"/>
            <a:ext cx="1465371" cy="419515"/>
          </a:xfrm>
          <a:prstGeom prst="roundRect">
            <a:avLst/>
          </a:prstGeom>
          <a:solidFill>
            <a:srgbClr val="ED1C24"/>
          </a:solidFill>
          <a:ln w="9525" cap="flat" cmpd="sng" algn="ctr">
            <a:solidFill>
              <a:schemeClr val="bg1"/>
            </a:solid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solidFill>
                  <a:srgbClr val="FFFFFF"/>
                </a:solidFill>
                <a:latin typeface="Corbel"/>
                <a:ea typeface="ＭＳ Ｐゴシック" charset="0"/>
                <a:cs typeface="Corbel"/>
              </a:rPr>
              <a:t>Charlotte </a:t>
            </a:r>
            <a:r>
              <a:rPr lang="en-US" sz="1000" dirty="0" err="1">
                <a:solidFill>
                  <a:srgbClr val="FFFFFF"/>
                </a:solidFill>
                <a:latin typeface="Corbel"/>
                <a:ea typeface="ＭＳ Ｐゴシック" charset="0"/>
                <a:cs typeface="Corbel"/>
              </a:rPr>
              <a:t>Ekins</a:t>
            </a:r>
            <a:endParaRPr lang="en-US" sz="1000" dirty="0">
              <a:solidFill>
                <a:srgbClr val="FFFFFF"/>
              </a:solidFill>
              <a:latin typeface="Corbel"/>
              <a:ea typeface="ＭＳ Ｐゴシック" charset="0"/>
              <a:cs typeface="Corbel"/>
            </a:endParaRPr>
          </a:p>
          <a:p>
            <a:pPr algn="ctr" defTabSz="816538"/>
            <a:r>
              <a:rPr lang="en-US" sz="1000" dirty="0">
                <a:solidFill>
                  <a:srgbClr val="FFFFFF"/>
                </a:solidFill>
                <a:latin typeface="Corbel"/>
                <a:ea typeface="ＭＳ Ｐゴシック" charset="0"/>
                <a:cs typeface="Corbel"/>
              </a:rPr>
              <a:t>CEO</a:t>
            </a:r>
          </a:p>
        </p:txBody>
      </p:sp>
    </p:spTree>
    <p:extLst>
      <p:ext uri="{BB962C8B-B14F-4D97-AF65-F5344CB8AC3E}">
        <p14:creationId xmlns:p14="http://schemas.microsoft.com/office/powerpoint/2010/main" val="122037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3" grpId="0"/>
      <p:bldP spid="28" grpId="0" animBg="1"/>
      <p:bldP spid="32" grpId="0" animBg="1"/>
      <p:bldP spid="34" grpId="0" animBg="1"/>
      <p:bldP spid="36" grpId="0" animBg="1"/>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Moderating the Dip</a:t>
            </a:r>
            <a:endParaRPr lang="en-US" dirty="0">
              <a:ea typeface="+mj-ea"/>
              <a:cs typeface="Corbel"/>
            </a:endParaRPr>
          </a:p>
        </p:txBody>
      </p:sp>
      <p:sp>
        <p:nvSpPr>
          <p:cNvPr id="43010" name="Freeform 3"/>
          <p:cNvSpPr>
            <a:spLocks/>
          </p:cNvSpPr>
          <p:nvPr/>
        </p:nvSpPr>
        <p:spPr bwMode="auto">
          <a:xfrm>
            <a:off x="1839516" y="1823641"/>
            <a:ext cx="4929188" cy="3214688"/>
          </a:xfrm>
          <a:custGeom>
            <a:avLst/>
            <a:gdLst>
              <a:gd name="T0" fmla="*/ 0 w 2307537"/>
              <a:gd name="T1" fmla="*/ 11856137 h 1596903"/>
              <a:gd name="T2" fmla="*/ 44329734 w 2307537"/>
              <a:gd name="T3" fmla="*/ 53373576 h 1596903"/>
              <a:gd name="T4" fmla="*/ 92127357 w 2307537"/>
              <a:gd name="T5" fmla="*/ 0 h 1596903"/>
              <a:gd name="T6" fmla="*/ 0 60000 65536"/>
              <a:gd name="T7" fmla="*/ 0 60000 65536"/>
              <a:gd name="T8" fmla="*/ 0 60000 65536"/>
            </a:gdLst>
            <a:ahLst/>
            <a:cxnLst>
              <a:cxn ang="T6">
                <a:pos x="T0" y="T1"/>
              </a:cxn>
              <a:cxn ang="T7">
                <a:pos x="T2" y="T3"/>
              </a:cxn>
              <a:cxn ang="T8">
                <a:pos x="T4" y="T5"/>
              </a:cxn>
            </a:cxnLst>
            <a:rect l="0" t="0" r="r" b="b"/>
            <a:pathLst>
              <a:path w="2307537" h="1596903">
                <a:moveTo>
                  <a:pt x="0" y="354728"/>
                </a:moveTo>
                <a:cubicBezTo>
                  <a:pt x="470136" y="283115"/>
                  <a:pt x="-92814" y="1535351"/>
                  <a:pt x="1110338" y="1596903"/>
                </a:cubicBezTo>
                <a:cubicBezTo>
                  <a:pt x="2456974" y="1535512"/>
                  <a:pt x="1600903" y="288676"/>
                  <a:pt x="2307537" y="0"/>
                </a:cubicBezTo>
              </a:path>
            </a:pathLst>
          </a:custGeom>
          <a:noFill/>
          <a:ln w="254000" cap="sq" cmpd="sng">
            <a:solidFill>
              <a:srgbClr val="ED1C24"/>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CA" sz="1125">
              <a:solidFill>
                <a:srgbClr val="ED1C24"/>
              </a:solidFill>
            </a:endParaRPr>
          </a:p>
        </p:txBody>
      </p:sp>
      <p:sp>
        <p:nvSpPr>
          <p:cNvPr id="11" name="Freeform 10"/>
          <p:cNvSpPr>
            <a:spLocks/>
          </p:cNvSpPr>
          <p:nvPr/>
        </p:nvSpPr>
        <p:spPr bwMode="auto">
          <a:xfrm>
            <a:off x="2352477" y="1717477"/>
            <a:ext cx="3033117" cy="2297906"/>
          </a:xfrm>
          <a:custGeom>
            <a:avLst/>
            <a:gdLst>
              <a:gd name="T0" fmla="*/ 0 w 1419722"/>
              <a:gd name="T1" fmla="*/ 2147483647 h 1140775"/>
              <a:gd name="T2" fmla="*/ 2147483647 w 1419722"/>
              <a:gd name="T3" fmla="*/ 2147483647 h 1140775"/>
              <a:gd name="T4" fmla="*/ 2147483647 w 1419722"/>
              <a:gd name="T5" fmla="*/ 0 h 1140775"/>
              <a:gd name="T6" fmla="*/ 0 60000 65536"/>
              <a:gd name="T7" fmla="*/ 0 60000 65536"/>
              <a:gd name="T8" fmla="*/ 0 60000 65536"/>
            </a:gdLst>
            <a:ahLst/>
            <a:cxnLst>
              <a:cxn ang="T6">
                <a:pos x="T0" y="T1"/>
              </a:cxn>
              <a:cxn ang="T7">
                <a:pos x="T2" y="T3"/>
              </a:cxn>
              <a:cxn ang="T8">
                <a:pos x="T4" y="T5"/>
              </a:cxn>
            </a:cxnLst>
            <a:rect l="0" t="0" r="r" b="b"/>
            <a:pathLst>
              <a:path w="1419722" h="1140775">
                <a:moveTo>
                  <a:pt x="0" y="769547"/>
                </a:moveTo>
                <a:cubicBezTo>
                  <a:pt x="55562" y="1025641"/>
                  <a:pt x="208341" y="1145455"/>
                  <a:pt x="508033" y="1140636"/>
                </a:cubicBezTo>
                <a:cubicBezTo>
                  <a:pt x="1236719" y="1141468"/>
                  <a:pt x="713088" y="288676"/>
                  <a:pt x="1419722" y="0"/>
                </a:cubicBezTo>
              </a:path>
            </a:pathLst>
          </a:custGeom>
          <a:noFill/>
          <a:ln w="254000" cmpd="sng">
            <a:solidFill>
              <a:srgbClr val="66CCFF"/>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CA" sz="1125">
              <a:ln>
                <a:solidFill>
                  <a:srgbClr val="A23293"/>
                </a:solidFill>
              </a:ln>
            </a:endParaRPr>
          </a:p>
        </p:txBody>
      </p:sp>
      <p:sp>
        <p:nvSpPr>
          <p:cNvPr id="43012" name="TextBox 8"/>
          <p:cNvSpPr txBox="1">
            <a:spLocks noChangeArrowheads="1"/>
          </p:cNvSpPr>
          <p:nvPr/>
        </p:nvSpPr>
        <p:spPr bwMode="auto">
          <a:xfrm>
            <a:off x="6618375" y="2438797"/>
            <a:ext cx="2339785" cy="1934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ct val="114000"/>
              </a:lnSpc>
              <a:buSzPct val="100000"/>
            </a:pPr>
            <a:r>
              <a:rPr lang="en-US" altLang="en-US" sz="1500" dirty="0">
                <a:solidFill>
                  <a:schemeClr val="tx1"/>
                </a:solidFill>
                <a:latin typeface="Corbel" panose="020B0503020204020204" pitchFamily="34" charset="0"/>
              </a:rPr>
              <a:t>People who know </a:t>
            </a:r>
          </a:p>
          <a:p>
            <a:pPr eaLnBrk="1" hangingPunct="1">
              <a:lnSpc>
                <a:spcPct val="114000"/>
              </a:lnSpc>
              <a:buSzPct val="100000"/>
            </a:pPr>
            <a:r>
              <a:rPr lang="en-US" altLang="en-US" sz="1500" b="1" dirty="0">
                <a:solidFill>
                  <a:schemeClr val="tx1"/>
                </a:solidFill>
                <a:latin typeface="Corbel" panose="020B0503020204020204" pitchFamily="34" charset="0"/>
              </a:rPr>
              <a:t>what to do </a:t>
            </a:r>
            <a:r>
              <a:rPr lang="en-US" altLang="en-US" sz="1500" i="1" dirty="0">
                <a:solidFill>
                  <a:schemeClr val="tx1"/>
                </a:solidFill>
                <a:latin typeface="Corbel" panose="020B0503020204020204" pitchFamily="34" charset="0"/>
              </a:rPr>
              <a:t>(models &amp; tools)</a:t>
            </a:r>
            <a:r>
              <a:rPr lang="en-US" altLang="en-US" sz="1500" dirty="0">
                <a:solidFill>
                  <a:schemeClr val="tx1"/>
                </a:solidFill>
                <a:latin typeface="Corbel" panose="020B0503020204020204" pitchFamily="34" charset="0"/>
              </a:rPr>
              <a:t> and </a:t>
            </a:r>
            <a:r>
              <a:rPr lang="en-US" altLang="en-US" sz="1500" b="1" dirty="0">
                <a:solidFill>
                  <a:schemeClr val="tx1"/>
                </a:solidFill>
                <a:latin typeface="Corbel" panose="020B0503020204020204" pitchFamily="34" charset="0"/>
              </a:rPr>
              <a:t>how to be </a:t>
            </a:r>
            <a:r>
              <a:rPr lang="en-US" altLang="en-US" sz="1500" i="1" dirty="0">
                <a:solidFill>
                  <a:schemeClr val="tx1"/>
                </a:solidFill>
                <a:latin typeface="Corbel" panose="020B0503020204020204" pitchFamily="34" charset="0"/>
              </a:rPr>
              <a:t>(mindsets &amp; reflexes)</a:t>
            </a:r>
            <a:r>
              <a:rPr lang="en-US" altLang="en-US" sz="1500" dirty="0">
                <a:solidFill>
                  <a:schemeClr val="tx1"/>
                </a:solidFill>
                <a:latin typeface="Corbel" panose="020B0503020204020204" pitchFamily="34" charset="0"/>
              </a:rPr>
              <a:t> can moderate the dip and achieve impact earlier and more often.</a:t>
            </a:r>
          </a:p>
        </p:txBody>
      </p:sp>
      <p:sp>
        <p:nvSpPr>
          <p:cNvPr id="3" name="TextBox 2"/>
          <p:cNvSpPr txBox="1"/>
          <p:nvPr/>
        </p:nvSpPr>
        <p:spPr>
          <a:xfrm>
            <a:off x="628650" y="5411110"/>
            <a:ext cx="6886575" cy="784830"/>
          </a:xfrm>
          <a:prstGeom prst="rect">
            <a:avLst/>
          </a:prstGeom>
          <a:noFill/>
        </p:spPr>
        <p:txBody>
          <a:bodyPr wrap="square" rtlCol="0">
            <a:spAutoFit/>
          </a:bodyPr>
          <a:lstStyle/>
          <a:p>
            <a:r>
              <a:rPr lang="en-CA" dirty="0" smtClean="0"/>
              <a:t>“Success in management requires learning as fast as the world is changing” </a:t>
            </a:r>
          </a:p>
          <a:p>
            <a:r>
              <a:rPr lang="en-CA" sz="900" dirty="0"/>
              <a:t>Warren Bennis</a:t>
            </a:r>
            <a:endParaRPr lang="en-CA" sz="900" dirty="0"/>
          </a:p>
        </p:txBody>
      </p:sp>
    </p:spTree>
    <p:extLst>
      <p:ext uri="{BB962C8B-B14F-4D97-AF65-F5344CB8AC3E}">
        <p14:creationId xmlns:p14="http://schemas.microsoft.com/office/powerpoint/2010/main" val="420315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Change Team Roles</a:t>
            </a:r>
            <a:endParaRPr lang="en-US" dirty="0">
              <a:ea typeface="+mj-ea"/>
              <a:cs typeface="Corbel"/>
            </a:endParaRPr>
          </a:p>
        </p:txBody>
      </p:sp>
      <p:sp>
        <p:nvSpPr>
          <p:cNvPr id="3" name="Content Placeholder 2"/>
          <p:cNvSpPr>
            <a:spLocks noGrp="1"/>
          </p:cNvSpPr>
          <p:nvPr>
            <p:ph sz="half" idx="1"/>
          </p:nvPr>
        </p:nvSpPr>
        <p:spPr>
          <a:xfrm>
            <a:off x="571501" y="2033986"/>
            <a:ext cx="3973136" cy="3007319"/>
          </a:xfrm>
        </p:spPr>
        <p:txBody>
          <a:bodyPr/>
          <a:lstStyle/>
          <a:p>
            <a:pPr marL="0" indent="0">
              <a:lnSpc>
                <a:spcPct val="114000"/>
              </a:lnSpc>
              <a:buClr>
                <a:srgbClr val="00A7CF"/>
              </a:buClr>
              <a:buNone/>
              <a:defRPr/>
            </a:pPr>
            <a:r>
              <a:rPr lang="en-US" sz="2400" b="1" dirty="0">
                <a:solidFill>
                  <a:srgbClr val="ED1C24"/>
                </a:solidFill>
              </a:rPr>
              <a:t>Each team to elect someone to be the:</a:t>
            </a:r>
          </a:p>
          <a:p>
            <a:pPr>
              <a:lnSpc>
                <a:spcPct val="114000"/>
              </a:lnSpc>
              <a:buClr>
                <a:srgbClr val="00A7CF"/>
              </a:buClr>
              <a:defRPr/>
            </a:pPr>
            <a:r>
              <a:rPr lang="en-US" sz="2400" dirty="0"/>
              <a:t>Captain</a:t>
            </a:r>
            <a:endParaRPr lang="en-US" sz="2400" dirty="0"/>
          </a:p>
          <a:p>
            <a:pPr>
              <a:lnSpc>
                <a:spcPct val="114000"/>
              </a:lnSpc>
              <a:buClr>
                <a:srgbClr val="00A7CF"/>
              </a:buClr>
              <a:defRPr/>
            </a:pPr>
            <a:r>
              <a:rPr lang="en-US" sz="2400" dirty="0" smtClean="0"/>
              <a:t>Time </a:t>
            </a:r>
            <a:r>
              <a:rPr lang="en-US" sz="2400" dirty="0"/>
              <a:t>keeper</a:t>
            </a:r>
          </a:p>
          <a:p>
            <a:pPr>
              <a:lnSpc>
                <a:spcPct val="114000"/>
              </a:lnSpc>
              <a:buClr>
                <a:srgbClr val="00A7CF"/>
              </a:buClr>
              <a:defRPr/>
            </a:pPr>
            <a:r>
              <a:rPr lang="en-US" sz="2400" dirty="0" smtClean="0"/>
              <a:t>Speaker</a:t>
            </a:r>
            <a:endParaRPr lang="en-US" sz="2400" dirty="0"/>
          </a:p>
          <a:p>
            <a:pPr>
              <a:lnSpc>
                <a:spcPct val="114000"/>
              </a:lnSpc>
              <a:buClr>
                <a:srgbClr val="00A7CF"/>
              </a:buClr>
              <a:defRPr/>
            </a:pPr>
            <a:r>
              <a:rPr lang="en-US" sz="2400" dirty="0" smtClean="0"/>
              <a:t>Devil’s </a:t>
            </a:r>
            <a:r>
              <a:rPr lang="en-US" sz="2400" dirty="0"/>
              <a:t>advocate</a:t>
            </a:r>
          </a:p>
          <a:p>
            <a:pPr>
              <a:lnSpc>
                <a:spcPct val="114000"/>
              </a:lnSpc>
              <a:buClr>
                <a:srgbClr val="00A7CF"/>
              </a:buClr>
              <a:defRPr/>
            </a:pPr>
            <a:endParaRPr lang="en-US" sz="1500" dirty="0"/>
          </a:p>
        </p:txBody>
      </p:sp>
      <p:grpSp>
        <p:nvGrpSpPr>
          <p:cNvPr id="79875" name="Group 6"/>
          <p:cNvGrpSpPr>
            <a:grpSpLocks/>
          </p:cNvGrpSpPr>
          <p:nvPr/>
        </p:nvGrpSpPr>
        <p:grpSpPr bwMode="auto">
          <a:xfrm>
            <a:off x="6407547" y="1601391"/>
            <a:ext cx="1298774" cy="951509"/>
            <a:chOff x="10433355" y="1063037"/>
            <a:chExt cx="2515056" cy="1843008"/>
          </a:xfrm>
        </p:grpSpPr>
        <p:sp>
          <p:nvSpPr>
            <p:cNvPr id="79883" name="Rounded Rectangle 7"/>
            <p:cNvSpPr>
              <a:spLocks noChangeArrowheads="1"/>
            </p:cNvSpPr>
            <p:nvPr/>
          </p:nvSpPr>
          <p:spPr bwMode="auto">
            <a:xfrm rot="1032338">
              <a:off x="10605999" y="1233000"/>
              <a:ext cx="2283683" cy="1652442"/>
            </a:xfrm>
            <a:prstGeom prst="roundRect">
              <a:avLst>
                <a:gd name="adj" fmla="val 8250"/>
              </a:avLst>
            </a:prstGeom>
            <a:solidFill>
              <a:srgbClr val="BDBDB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41644">
              <a:off x="10433355" y="1063037"/>
              <a:ext cx="2515056" cy="1843008"/>
            </a:xfrm>
            <a:prstGeom prst="roundRect">
              <a:avLst>
                <a:gd name="adj" fmla="val 9557"/>
              </a:avLst>
            </a:prstGeom>
            <a:effectLst/>
          </p:spPr>
        </p:pic>
      </p:grpSp>
      <p:grpSp>
        <p:nvGrpSpPr>
          <p:cNvPr id="79876" name="Group 9"/>
          <p:cNvGrpSpPr>
            <a:grpSpLocks/>
          </p:cNvGrpSpPr>
          <p:nvPr/>
        </p:nvGrpSpPr>
        <p:grpSpPr bwMode="auto">
          <a:xfrm>
            <a:off x="5579071" y="2024062"/>
            <a:ext cx="1263055" cy="925712"/>
            <a:chOff x="9107681" y="2031938"/>
            <a:chExt cx="2446601" cy="1792845"/>
          </a:xfrm>
        </p:grpSpPr>
        <p:sp>
          <p:nvSpPr>
            <p:cNvPr id="79881" name="Rounded Rectangle 10"/>
            <p:cNvSpPr>
              <a:spLocks noChangeArrowheads="1"/>
            </p:cNvSpPr>
            <p:nvPr/>
          </p:nvSpPr>
          <p:spPr bwMode="auto">
            <a:xfrm rot="221313">
              <a:off x="9228965" y="2135171"/>
              <a:ext cx="2283683" cy="1652442"/>
            </a:xfrm>
            <a:prstGeom prst="roundRect">
              <a:avLst>
                <a:gd name="adj" fmla="val 8250"/>
              </a:avLst>
            </a:prstGeom>
            <a:solidFill>
              <a:srgbClr val="BDBDB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37127">
              <a:off x="9107681" y="2031938"/>
              <a:ext cx="2446601" cy="1792845"/>
            </a:xfrm>
            <a:prstGeom prst="roundRect">
              <a:avLst>
                <a:gd name="adj" fmla="val 11884"/>
              </a:avLst>
            </a:prstGeom>
            <a:noFill/>
            <a:ln>
              <a:noFill/>
            </a:ln>
            <a:effectLst/>
          </p:spPr>
        </p:pic>
      </p:grpSp>
      <p:grpSp>
        <p:nvGrpSpPr>
          <p:cNvPr id="79877" name="Group 12"/>
          <p:cNvGrpSpPr>
            <a:grpSpLocks/>
          </p:cNvGrpSpPr>
          <p:nvPr/>
        </p:nvGrpSpPr>
        <p:grpSpPr bwMode="auto">
          <a:xfrm>
            <a:off x="4911329" y="3251399"/>
            <a:ext cx="3411141" cy="2132211"/>
            <a:chOff x="7370477" y="2668886"/>
            <a:chExt cx="6320333" cy="3950209"/>
          </a:xfrm>
        </p:grpSpPr>
        <p:pic>
          <p:nvPicPr>
            <p:cNvPr id="79878" name="Picture 13" descr="laptop.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370477" y="2668886"/>
              <a:ext cx="6320333" cy="3950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bwMode="auto">
            <a:xfrm>
              <a:off x="8153625" y="2975858"/>
              <a:ext cx="4790805" cy="3009071"/>
            </a:xfrm>
            <a:prstGeom prst="rect">
              <a:avLst/>
            </a:prstGeom>
            <a:solidFill>
              <a:srgbClr val="19429B"/>
            </a:solidFill>
            <a:ln w="9525" cap="flat" cmpd="sng" algn="ctr">
              <a:noFill/>
              <a:prstDash val="solid"/>
              <a:round/>
              <a:headEnd type="none" w="med" len="med"/>
              <a:tailEnd type="none" w="med" len="med"/>
            </a:ln>
            <a:effectLst/>
            <a:extLst/>
          </p:spPr>
          <p:txBody>
            <a:bodyPr/>
            <a:lstStyle/>
            <a:p>
              <a:pPr defTabSz="816538">
                <a:defRPr/>
              </a:pPr>
              <a:endParaRPr lang="en-US" sz="1562">
                <a:latin typeface="Trebuchet MS" charset="0"/>
                <a:ea typeface="ＭＳ Ｐゴシック" charset="0"/>
                <a:cs typeface="Arial" charset="0"/>
              </a:endParaRPr>
            </a:p>
          </p:txBody>
        </p:sp>
        <p:pic>
          <p:nvPicPr>
            <p:cNvPr id="79880"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483050" y="3066915"/>
              <a:ext cx="4157424" cy="2901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5975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609600" y="228600"/>
            <a:ext cx="7772400" cy="1470025"/>
          </a:xfrm>
          <a:noFill/>
          <a:ln/>
        </p:spPr>
        <p:txBody>
          <a:bodyPr/>
          <a:lstStyle/>
          <a:p>
            <a:r>
              <a:rPr lang="en-US"/>
              <a:t>Challenge of Change</a:t>
            </a:r>
          </a:p>
        </p:txBody>
      </p:sp>
      <p:sp>
        <p:nvSpPr>
          <p:cNvPr id="148483" name="Rectangle 3"/>
          <p:cNvSpPr>
            <a:spLocks noGrp="1" noChangeArrowheads="1"/>
          </p:cNvSpPr>
          <p:nvPr>
            <p:ph type="subTitle" idx="1"/>
          </p:nvPr>
        </p:nvSpPr>
        <p:spPr>
          <a:xfrm>
            <a:off x="457200" y="1828800"/>
            <a:ext cx="8077200" cy="4800600"/>
          </a:xfrm>
          <a:ln/>
        </p:spPr>
        <p:txBody>
          <a:bodyPr/>
          <a:lstStyle/>
          <a:p>
            <a:pPr algn="l"/>
            <a:r>
              <a:rPr lang="en-GB" b="1" dirty="0"/>
              <a:t>There is </a:t>
            </a:r>
            <a:r>
              <a:rPr lang="en-GB" b="1" dirty="0">
                <a:solidFill>
                  <a:srgbClr val="FFFF00"/>
                </a:solidFill>
              </a:rPr>
              <a:t>nothing more difficult </a:t>
            </a:r>
            <a:r>
              <a:rPr lang="en-GB" b="1" dirty="0"/>
              <a:t>to take in hand, </a:t>
            </a:r>
            <a:r>
              <a:rPr lang="en-GB" b="1" dirty="0">
                <a:solidFill>
                  <a:srgbClr val="FFFF00"/>
                </a:solidFill>
              </a:rPr>
              <a:t>more perilous </a:t>
            </a:r>
            <a:r>
              <a:rPr lang="en-GB" b="1" dirty="0"/>
              <a:t>to conduct, or more </a:t>
            </a:r>
            <a:r>
              <a:rPr lang="en-GB" b="1" dirty="0">
                <a:solidFill>
                  <a:srgbClr val="FFFF00"/>
                </a:solidFill>
              </a:rPr>
              <a:t>uncertain in its success</a:t>
            </a:r>
            <a:r>
              <a:rPr lang="en-GB" b="1" dirty="0"/>
              <a:t>, than to take the lead in the </a:t>
            </a:r>
            <a:r>
              <a:rPr lang="en-GB" b="1" dirty="0">
                <a:solidFill>
                  <a:srgbClr val="00FF00"/>
                </a:solidFill>
              </a:rPr>
              <a:t>introduction of a new order of things.</a:t>
            </a:r>
          </a:p>
          <a:p>
            <a:r>
              <a:rPr lang="en-GB" sz="2800" b="1" dirty="0"/>
              <a:t>								</a:t>
            </a:r>
            <a:r>
              <a:rPr lang="en-GB" sz="2800" b="1" dirty="0" err="1"/>
              <a:t>Nicolo</a:t>
            </a:r>
            <a:r>
              <a:rPr lang="en-GB" sz="2800" b="1" dirty="0"/>
              <a:t> Machiavelli - The Prince.</a:t>
            </a:r>
          </a:p>
          <a:p>
            <a:endParaRPr lang="en-GB" sz="2800" b="1" dirty="0"/>
          </a:p>
          <a:p>
            <a:pPr algn="l"/>
            <a:endParaRPr lang="en-GB" sz="2800" b="1" dirty="0">
              <a:solidFill>
                <a:srgbClr val="FFFF00"/>
              </a:solidFill>
            </a:endParaRPr>
          </a:p>
          <a:p>
            <a:endParaRPr lang="en-US" b="1" dirty="0">
              <a:solidFill>
                <a:srgbClr val="FFFF00"/>
              </a:solidFill>
            </a:endParaRPr>
          </a:p>
          <a:p>
            <a:endParaRPr lang="en-US" sz="2800" dirty="0"/>
          </a:p>
          <a:p>
            <a:pPr algn="r"/>
            <a:endParaRPr lang="en-US" sz="2800" dirty="0"/>
          </a:p>
        </p:txBody>
      </p:sp>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Plan &amp; Implement Change</a:t>
            </a:r>
            <a:endParaRPr lang="en-US" dirty="0">
              <a:ea typeface="+mj-ea"/>
              <a:cs typeface="Corbel"/>
            </a:endParaRPr>
          </a:p>
        </p:txBody>
      </p:sp>
      <p:sp>
        <p:nvSpPr>
          <p:cNvPr id="3" name="Content Placeholder 2"/>
          <p:cNvSpPr>
            <a:spLocks noGrp="1"/>
          </p:cNvSpPr>
          <p:nvPr>
            <p:ph sz="half" idx="1"/>
          </p:nvPr>
        </p:nvSpPr>
        <p:spPr>
          <a:xfrm>
            <a:off x="571501" y="2033986"/>
            <a:ext cx="3973136" cy="3517730"/>
          </a:xfrm>
        </p:spPr>
        <p:txBody>
          <a:bodyPr/>
          <a:lstStyle/>
          <a:p>
            <a:pPr marL="0" indent="0">
              <a:lnSpc>
                <a:spcPct val="114000"/>
              </a:lnSpc>
              <a:buClr>
                <a:srgbClr val="00A7CF"/>
              </a:buClr>
              <a:buNone/>
              <a:defRPr/>
            </a:pPr>
            <a:r>
              <a:rPr lang="en-US" sz="1500" b="1" dirty="0">
                <a:solidFill>
                  <a:srgbClr val="ED1C24"/>
                </a:solidFill>
              </a:rPr>
              <a:t>Plan </a:t>
            </a:r>
            <a:r>
              <a:rPr lang="en-US" sz="1500" b="1" dirty="0">
                <a:solidFill>
                  <a:srgbClr val="ED1C24"/>
                </a:solidFill>
              </a:rPr>
              <a:t>your change </a:t>
            </a:r>
            <a:r>
              <a:rPr lang="en-US" sz="1500" dirty="0">
                <a:solidFill>
                  <a:srgbClr val="ED1C24"/>
                </a:solidFill>
              </a:rPr>
              <a:t>with tactic cards</a:t>
            </a:r>
          </a:p>
          <a:p>
            <a:pPr eaLnBrk="1" hangingPunct="1">
              <a:lnSpc>
                <a:spcPct val="114000"/>
              </a:lnSpc>
              <a:buClr>
                <a:srgbClr val="00A7CF"/>
              </a:buClr>
              <a:buFont typeface="Arial"/>
              <a:buChar char="•"/>
              <a:defRPr/>
            </a:pPr>
            <a:r>
              <a:rPr lang="en-US" sz="1500" dirty="0"/>
              <a:t>Which tactics? What order? </a:t>
            </a:r>
          </a:p>
          <a:p>
            <a:pPr eaLnBrk="1" hangingPunct="1">
              <a:lnSpc>
                <a:spcPct val="114000"/>
              </a:lnSpc>
              <a:buClr>
                <a:srgbClr val="00A7CF"/>
              </a:buClr>
              <a:buFont typeface="Arial"/>
              <a:buChar char="•"/>
              <a:defRPr/>
            </a:pPr>
            <a:r>
              <a:rPr lang="en-US" sz="1500" dirty="0"/>
              <a:t>Budget: $150,000</a:t>
            </a:r>
          </a:p>
          <a:p>
            <a:pPr eaLnBrk="1" hangingPunct="1">
              <a:lnSpc>
                <a:spcPct val="114000"/>
              </a:lnSpc>
              <a:buClr>
                <a:srgbClr val="00A7CF"/>
              </a:buClr>
              <a:buFont typeface="Arial"/>
              <a:buChar char="•"/>
              <a:defRPr/>
            </a:pPr>
            <a:r>
              <a:rPr lang="en-US" sz="1500" dirty="0"/>
              <a:t>Timeline: 40 weeks </a:t>
            </a:r>
            <a:br>
              <a:rPr lang="en-US" sz="1500" dirty="0"/>
            </a:br>
            <a:endParaRPr lang="en-US" sz="1500" dirty="0"/>
          </a:p>
          <a:p>
            <a:pPr marL="0" indent="0">
              <a:lnSpc>
                <a:spcPct val="114000"/>
              </a:lnSpc>
              <a:buClr>
                <a:srgbClr val="00A7CF"/>
              </a:buClr>
              <a:buNone/>
              <a:tabLst>
                <a:tab pos="565524" algn="l"/>
                <a:tab pos="846302" algn="l"/>
                <a:tab pos="1127080" algn="l"/>
                <a:tab pos="1407858" algn="l"/>
                <a:tab pos="1688636" algn="l"/>
                <a:tab pos="1969414" algn="l"/>
                <a:tab pos="2250191" algn="l"/>
                <a:tab pos="2530970" algn="l"/>
                <a:tab pos="2811747" algn="l"/>
                <a:tab pos="3092525" algn="l"/>
                <a:tab pos="3373303" algn="l"/>
                <a:tab pos="3654081" algn="l"/>
                <a:tab pos="3934859" algn="l"/>
                <a:tab pos="4215636" algn="l"/>
                <a:tab pos="4496414" algn="l"/>
                <a:tab pos="4777192" algn="l"/>
                <a:tab pos="5057969" algn="l"/>
                <a:tab pos="5338748" algn="l"/>
                <a:tab pos="5619525" algn="l"/>
                <a:tab pos="5900303" algn="l"/>
              </a:tabLst>
              <a:defRPr/>
            </a:pPr>
            <a:r>
              <a:rPr lang="en-US" sz="1500" b="1" dirty="0">
                <a:solidFill>
                  <a:srgbClr val="ED1C24"/>
                </a:solidFill>
              </a:rPr>
              <a:t>Implement </a:t>
            </a:r>
            <a:r>
              <a:rPr lang="en-US" sz="1500" b="1" dirty="0">
                <a:solidFill>
                  <a:srgbClr val="ED1C24"/>
                </a:solidFill>
              </a:rPr>
              <a:t>your plan</a:t>
            </a:r>
            <a:r>
              <a:rPr lang="en-US" sz="1500" dirty="0">
                <a:solidFill>
                  <a:srgbClr val="ED1C24"/>
                </a:solidFill>
              </a:rPr>
              <a:t> in the simulation</a:t>
            </a:r>
            <a:r>
              <a:rPr lang="en-US" sz="1500" dirty="0">
                <a:solidFill>
                  <a:srgbClr val="FF950E"/>
                </a:solidFill>
              </a:rPr>
              <a:t/>
            </a:r>
            <a:br>
              <a:rPr lang="en-US" sz="1500" dirty="0">
                <a:solidFill>
                  <a:srgbClr val="FF950E"/>
                </a:solidFill>
              </a:rPr>
            </a:br>
            <a:r>
              <a:rPr lang="en-US" sz="1500" dirty="0"/>
              <a:t>Be mindful </a:t>
            </a:r>
            <a:r>
              <a:rPr lang="en-US" sz="1500" dirty="0"/>
              <a:t>of</a:t>
            </a:r>
            <a:endParaRPr lang="en-US" sz="1500" dirty="0"/>
          </a:p>
          <a:p>
            <a:pPr marL="57545" indent="-285739">
              <a:lnSpc>
                <a:spcPct val="114000"/>
              </a:lnSpc>
              <a:spcBef>
                <a:spcPts val="375"/>
              </a:spcBef>
              <a:buClr>
                <a:srgbClr val="00A7CF"/>
              </a:buClr>
              <a:buFont typeface="Arial" charset="0"/>
              <a:buChar char="•"/>
              <a:tabLst>
                <a:tab pos="332370" algn="l"/>
                <a:tab pos="565524" algn="l"/>
                <a:tab pos="846302" algn="l"/>
                <a:tab pos="1127080" algn="l"/>
                <a:tab pos="1407858" algn="l"/>
                <a:tab pos="1688636" algn="l"/>
                <a:tab pos="1969414" algn="l"/>
                <a:tab pos="2250191" algn="l"/>
                <a:tab pos="2530970" algn="l"/>
                <a:tab pos="2811747" algn="l"/>
                <a:tab pos="3092525" algn="l"/>
                <a:tab pos="3373303" algn="l"/>
                <a:tab pos="3654081" algn="l"/>
                <a:tab pos="3934859" algn="l"/>
                <a:tab pos="4215636" algn="l"/>
                <a:tab pos="4496414" algn="l"/>
                <a:tab pos="4777192" algn="l"/>
                <a:tab pos="5057969" algn="l"/>
                <a:tab pos="5338748" algn="l"/>
                <a:tab pos="5619525" algn="l"/>
                <a:tab pos="5900303" algn="l"/>
              </a:tabLst>
              <a:defRPr/>
            </a:pPr>
            <a:r>
              <a:rPr lang="en-US" sz="1500" dirty="0"/>
              <a:t>Feedback (consider the source!)</a:t>
            </a:r>
          </a:p>
          <a:p>
            <a:pPr marL="57545" indent="-285739">
              <a:lnSpc>
                <a:spcPct val="114000"/>
              </a:lnSpc>
              <a:spcBef>
                <a:spcPts val="375"/>
              </a:spcBef>
              <a:buClr>
                <a:srgbClr val="00A7CF"/>
              </a:buClr>
              <a:buFont typeface="Arial" charset="0"/>
              <a:buChar char="•"/>
              <a:tabLst>
                <a:tab pos="332370" algn="l"/>
                <a:tab pos="565524" algn="l"/>
                <a:tab pos="846302" algn="l"/>
                <a:tab pos="1127080" algn="l"/>
                <a:tab pos="1407858" algn="l"/>
                <a:tab pos="1688636" algn="l"/>
                <a:tab pos="1969414" algn="l"/>
                <a:tab pos="2250191" algn="l"/>
                <a:tab pos="2530970" algn="l"/>
                <a:tab pos="2811747" algn="l"/>
                <a:tab pos="3092525" algn="l"/>
                <a:tab pos="3373303" algn="l"/>
                <a:tab pos="3654081" algn="l"/>
                <a:tab pos="3934859" algn="l"/>
                <a:tab pos="4215636" algn="l"/>
                <a:tab pos="4496414" algn="l"/>
                <a:tab pos="4777192" algn="l"/>
                <a:tab pos="5057969" algn="l"/>
                <a:tab pos="5338748" algn="l"/>
                <a:tab pos="5619525" algn="l"/>
                <a:tab pos="5900303" algn="l"/>
              </a:tabLst>
              <a:defRPr/>
            </a:pPr>
            <a:r>
              <a:rPr lang="en-US" sz="1500" dirty="0"/>
              <a:t>Buy-in (60% is the goal)</a:t>
            </a:r>
          </a:p>
          <a:p>
            <a:pPr marL="57545" indent="-285739">
              <a:lnSpc>
                <a:spcPct val="114000"/>
              </a:lnSpc>
              <a:spcBef>
                <a:spcPts val="375"/>
              </a:spcBef>
              <a:buClr>
                <a:srgbClr val="00A7CF"/>
              </a:buClr>
              <a:buFont typeface="Arial" charset="0"/>
              <a:buChar char="•"/>
              <a:tabLst>
                <a:tab pos="332370" algn="l"/>
                <a:tab pos="565524" algn="l"/>
                <a:tab pos="846302" algn="l"/>
                <a:tab pos="1127080" algn="l"/>
                <a:tab pos="1407858" algn="l"/>
                <a:tab pos="1688636" algn="l"/>
                <a:tab pos="1969414" algn="l"/>
                <a:tab pos="2250191" algn="l"/>
                <a:tab pos="2530970" algn="l"/>
                <a:tab pos="2811747" algn="l"/>
                <a:tab pos="3092525" algn="l"/>
                <a:tab pos="3373303" algn="l"/>
                <a:tab pos="3654081" algn="l"/>
                <a:tab pos="3934859" algn="l"/>
                <a:tab pos="4215636" algn="l"/>
                <a:tab pos="4496414" algn="l"/>
                <a:tab pos="4777192" algn="l"/>
                <a:tab pos="5057969" algn="l"/>
                <a:tab pos="5338748" algn="l"/>
                <a:tab pos="5619525" algn="l"/>
                <a:tab pos="5900303" algn="l"/>
              </a:tabLst>
              <a:defRPr/>
            </a:pPr>
            <a:r>
              <a:rPr lang="en-US" sz="1500" dirty="0"/>
              <a:t>Budget and time remaining</a:t>
            </a:r>
          </a:p>
        </p:txBody>
      </p:sp>
      <p:grpSp>
        <p:nvGrpSpPr>
          <p:cNvPr id="79875" name="Group 6"/>
          <p:cNvGrpSpPr>
            <a:grpSpLocks/>
          </p:cNvGrpSpPr>
          <p:nvPr/>
        </p:nvGrpSpPr>
        <p:grpSpPr bwMode="auto">
          <a:xfrm>
            <a:off x="6407547" y="1601391"/>
            <a:ext cx="1298774" cy="951509"/>
            <a:chOff x="10433355" y="1063037"/>
            <a:chExt cx="2515056" cy="1843008"/>
          </a:xfrm>
        </p:grpSpPr>
        <p:sp>
          <p:nvSpPr>
            <p:cNvPr id="79883" name="Rounded Rectangle 7"/>
            <p:cNvSpPr>
              <a:spLocks noChangeArrowheads="1"/>
            </p:cNvSpPr>
            <p:nvPr/>
          </p:nvSpPr>
          <p:spPr bwMode="auto">
            <a:xfrm rot="1032338">
              <a:off x="10605999" y="1233000"/>
              <a:ext cx="2283683" cy="1652442"/>
            </a:xfrm>
            <a:prstGeom prst="roundRect">
              <a:avLst>
                <a:gd name="adj" fmla="val 8250"/>
              </a:avLst>
            </a:prstGeom>
            <a:solidFill>
              <a:srgbClr val="BDBDB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41644">
              <a:off x="10433355" y="1063037"/>
              <a:ext cx="2515056" cy="1843008"/>
            </a:xfrm>
            <a:prstGeom prst="roundRect">
              <a:avLst>
                <a:gd name="adj" fmla="val 9557"/>
              </a:avLst>
            </a:prstGeom>
            <a:effectLst/>
          </p:spPr>
        </p:pic>
      </p:grpSp>
      <p:grpSp>
        <p:nvGrpSpPr>
          <p:cNvPr id="79876" name="Group 9"/>
          <p:cNvGrpSpPr>
            <a:grpSpLocks/>
          </p:cNvGrpSpPr>
          <p:nvPr/>
        </p:nvGrpSpPr>
        <p:grpSpPr bwMode="auto">
          <a:xfrm>
            <a:off x="5579071" y="2024062"/>
            <a:ext cx="1263055" cy="925712"/>
            <a:chOff x="9107681" y="2031938"/>
            <a:chExt cx="2446601" cy="1792845"/>
          </a:xfrm>
        </p:grpSpPr>
        <p:sp>
          <p:nvSpPr>
            <p:cNvPr id="79881" name="Rounded Rectangle 10"/>
            <p:cNvSpPr>
              <a:spLocks noChangeArrowheads="1"/>
            </p:cNvSpPr>
            <p:nvPr/>
          </p:nvSpPr>
          <p:spPr bwMode="auto">
            <a:xfrm rot="221313">
              <a:off x="9228965" y="2135171"/>
              <a:ext cx="2283683" cy="1652442"/>
            </a:xfrm>
            <a:prstGeom prst="roundRect">
              <a:avLst>
                <a:gd name="adj" fmla="val 8250"/>
              </a:avLst>
            </a:prstGeom>
            <a:solidFill>
              <a:srgbClr val="BDBDB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37127">
              <a:off x="9107681" y="2031938"/>
              <a:ext cx="2446601" cy="1792845"/>
            </a:xfrm>
            <a:prstGeom prst="roundRect">
              <a:avLst>
                <a:gd name="adj" fmla="val 11884"/>
              </a:avLst>
            </a:prstGeom>
            <a:noFill/>
            <a:ln>
              <a:noFill/>
            </a:ln>
            <a:effectLst/>
          </p:spPr>
        </p:pic>
      </p:grpSp>
      <p:grpSp>
        <p:nvGrpSpPr>
          <p:cNvPr id="79877" name="Group 12"/>
          <p:cNvGrpSpPr>
            <a:grpSpLocks/>
          </p:cNvGrpSpPr>
          <p:nvPr/>
        </p:nvGrpSpPr>
        <p:grpSpPr bwMode="auto">
          <a:xfrm>
            <a:off x="4911329" y="3251399"/>
            <a:ext cx="3411141" cy="2132211"/>
            <a:chOff x="7370477" y="2668886"/>
            <a:chExt cx="6320333" cy="3950209"/>
          </a:xfrm>
        </p:grpSpPr>
        <p:pic>
          <p:nvPicPr>
            <p:cNvPr id="79878" name="Picture 13" descr="laptop.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370477" y="2668886"/>
              <a:ext cx="6320333" cy="3950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bwMode="auto">
            <a:xfrm>
              <a:off x="8153625" y="2975858"/>
              <a:ext cx="4790805" cy="3009071"/>
            </a:xfrm>
            <a:prstGeom prst="rect">
              <a:avLst/>
            </a:prstGeom>
            <a:solidFill>
              <a:srgbClr val="19429B"/>
            </a:solidFill>
            <a:ln w="9525" cap="flat" cmpd="sng" algn="ctr">
              <a:noFill/>
              <a:prstDash val="solid"/>
              <a:round/>
              <a:headEnd type="none" w="med" len="med"/>
              <a:tailEnd type="none" w="med" len="med"/>
            </a:ln>
            <a:effectLst/>
            <a:extLst/>
          </p:spPr>
          <p:txBody>
            <a:bodyPr/>
            <a:lstStyle/>
            <a:p>
              <a:pPr defTabSz="816538">
                <a:defRPr/>
              </a:pPr>
              <a:endParaRPr lang="en-US" sz="1562">
                <a:latin typeface="Trebuchet MS" charset="0"/>
                <a:ea typeface="ＭＳ Ｐゴシック" charset="0"/>
                <a:cs typeface="Arial" charset="0"/>
              </a:endParaRPr>
            </a:p>
          </p:txBody>
        </p:sp>
        <p:pic>
          <p:nvPicPr>
            <p:cNvPr id="79880"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483050" y="3066915"/>
              <a:ext cx="4157424" cy="2901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695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altLang="en-US" dirty="0" smtClean="0"/>
              <a:t>When We </a:t>
            </a:r>
            <a:r>
              <a:rPr lang="en-US" altLang="en-US" dirty="0"/>
              <a:t>R</a:t>
            </a:r>
            <a:r>
              <a:rPr lang="en-US" altLang="en-US" dirty="0" smtClean="0"/>
              <a:t>egroup …</a:t>
            </a:r>
          </a:p>
        </p:txBody>
      </p:sp>
      <p:sp>
        <p:nvSpPr>
          <p:cNvPr id="10" name="Content Placeholder 2"/>
          <p:cNvSpPr txBox="1">
            <a:spLocks/>
          </p:cNvSpPr>
          <p:nvPr/>
        </p:nvSpPr>
        <p:spPr>
          <a:xfrm>
            <a:off x="571501" y="2044900"/>
            <a:ext cx="4914305" cy="3955851"/>
          </a:xfrm>
          <a:prstGeom prst="rect">
            <a:avLst/>
          </a:prstGeom>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nSpc>
                <a:spcPct val="114000"/>
              </a:lnSpc>
              <a:buClr>
                <a:srgbClr val="FDC604"/>
              </a:buClr>
            </a:pPr>
            <a:r>
              <a:rPr lang="en-US" altLang="en-US" sz="1800" dirty="0">
                <a:solidFill>
                  <a:schemeClr val="tx1"/>
                </a:solidFill>
                <a:latin typeface="+mj-lt"/>
              </a:rPr>
              <a:t>In your teams, summarize your team experience into </a:t>
            </a:r>
            <a:r>
              <a:rPr lang="en-US" altLang="en-US" sz="1800" dirty="0">
                <a:solidFill>
                  <a:schemeClr val="tx1"/>
                </a:solidFill>
                <a:latin typeface="+mj-lt"/>
              </a:rPr>
              <a:t>a 280 character </a:t>
            </a:r>
            <a:r>
              <a:rPr lang="en-US" altLang="en-US" sz="1800" dirty="0">
                <a:solidFill>
                  <a:schemeClr val="tx1"/>
                </a:solidFill>
                <a:latin typeface="+mj-lt"/>
              </a:rPr>
              <a:t>“tweet”.   We’ll share as a part of our report-in.  </a:t>
            </a:r>
            <a:br>
              <a:rPr lang="en-US" altLang="en-US" sz="1800" dirty="0">
                <a:solidFill>
                  <a:schemeClr val="tx1"/>
                </a:solidFill>
                <a:latin typeface="+mj-lt"/>
              </a:rPr>
            </a:br>
            <a:endParaRPr lang="en-US" altLang="en-US" sz="1800" dirty="0">
              <a:solidFill>
                <a:schemeClr val="tx1"/>
              </a:solidFill>
              <a:latin typeface="+mj-lt"/>
            </a:endParaRPr>
          </a:p>
          <a:p>
            <a:pPr>
              <a:lnSpc>
                <a:spcPct val="114000"/>
              </a:lnSpc>
              <a:buClr>
                <a:srgbClr val="FDC604"/>
              </a:buClr>
            </a:pPr>
            <a:r>
              <a:rPr lang="en-US" altLang="en-US" sz="1800" dirty="0">
                <a:solidFill>
                  <a:schemeClr val="tx1"/>
                </a:solidFill>
                <a:latin typeface="+mj-lt"/>
              </a:rPr>
              <a:t>Extra applause for wit!</a:t>
            </a:r>
          </a:p>
          <a:p>
            <a:pPr>
              <a:lnSpc>
                <a:spcPct val="114000"/>
              </a:lnSpc>
              <a:buClr>
                <a:srgbClr val="FDC604"/>
              </a:buClr>
            </a:pPr>
            <a:endParaRPr lang="en-US" altLang="en-US" sz="1750" dirty="0">
              <a:solidFill>
                <a:schemeClr val="tx1"/>
              </a:solidFill>
              <a:latin typeface="Corbel" panose="020B0503020204020204" pitchFamily="34" charset="0"/>
            </a:endParaRPr>
          </a:p>
        </p:txBody>
      </p:sp>
      <p:pic>
        <p:nvPicPr>
          <p:cNvPr id="82947" name="Content Placeholder 5" descr="tweet.png"/>
          <p:cNvPicPr>
            <a:picLocks noChangeAspect="1"/>
          </p:cNvPicPr>
          <p:nvPr/>
        </p:nvPicPr>
        <p:blipFill>
          <a:blip r:embed="rId3" cstate="screen">
            <a:extLst>
              <a:ext uri="{28A0092B-C50C-407E-A947-70E740481C1C}">
                <a14:useLocalDpi xmlns:a14="http://schemas.microsoft.com/office/drawing/2010/main"/>
              </a:ext>
            </a:extLst>
          </a:blip>
          <a:srcRect l="-3308" r="-2824"/>
          <a:stretch>
            <a:fillRect/>
          </a:stretch>
        </p:blipFill>
        <p:spPr bwMode="auto">
          <a:xfrm>
            <a:off x="6248600" y="1835344"/>
            <a:ext cx="2033984" cy="3906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54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894" y="854245"/>
            <a:ext cx="9151788" cy="5149511"/>
          </a:xfrm>
          <a:prstGeom prst="rect">
            <a:avLst/>
          </a:prstGeom>
          <a:noFill/>
          <a:ln>
            <a:noFill/>
          </a:ln>
          <a:extLst>
            <a:ext uri="{909E8E84-426E-40dd-AFC4-6F175D3DCCD1}">
              <a14:hiddenFill xmlns="" xmlns:a14="http://schemas.microsoft.com/office/drawing/2010/main">
                <a:solidFill>
                  <a:srgbClr val="FFFFFF">
                    <a:alpha val="2117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564555" y="4147940"/>
            <a:ext cx="7893844" cy="1003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l" defTabSz="1306513" rtl="0" eaLnBrk="0" fontAlgn="base" hangingPunct="0">
              <a:lnSpc>
                <a:spcPts val="7200"/>
              </a:lnSpc>
              <a:spcBef>
                <a:spcPct val="0"/>
              </a:spcBef>
              <a:spcAft>
                <a:spcPct val="0"/>
              </a:spcAft>
              <a:defRPr sz="4800" b="1">
                <a:solidFill>
                  <a:schemeClr val="bg1"/>
                </a:solidFill>
                <a:latin typeface="+mj-lt"/>
                <a:ea typeface="MS PGothic" panose="020B0600070205080204" pitchFamily="34" charset="-128"/>
                <a:cs typeface="Franklin Gothic Book"/>
              </a:defRPr>
            </a:lvl1pPr>
            <a:lvl2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2pPr>
            <a:lvl3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3pPr>
            <a:lvl4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4pPr>
            <a:lvl5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5pPr>
            <a:lvl6pPr marL="4572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6pPr>
            <a:lvl7pPr marL="9144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7pPr>
            <a:lvl8pPr marL="13716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8pPr>
            <a:lvl9pPr marL="18288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9pPr>
          </a:lstStyle>
          <a:p>
            <a:pPr algn="ctr">
              <a:lnSpc>
                <a:spcPct val="100000"/>
              </a:lnSpc>
              <a:defRPr/>
            </a:pPr>
            <a:r>
              <a:rPr lang="en-US" sz="5000" dirty="0">
                <a:ea typeface="+mj-ea"/>
              </a:rPr>
              <a:t>Debrief</a:t>
            </a:r>
          </a:p>
        </p:txBody>
      </p:sp>
    </p:spTree>
    <p:extLst>
      <p:ext uri="{BB962C8B-B14F-4D97-AF65-F5344CB8AC3E}">
        <p14:creationId xmlns:p14="http://schemas.microsoft.com/office/powerpoint/2010/main" val="420283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Report-in on Your Change Initiative</a:t>
            </a:r>
            <a:endParaRPr lang="en-US" dirty="0">
              <a:ea typeface="+mj-ea"/>
              <a:cs typeface="Corbel"/>
            </a:endParaRPr>
          </a:p>
        </p:txBody>
      </p:sp>
      <p:sp>
        <p:nvSpPr>
          <p:cNvPr id="3" name="Content Placeholder 2"/>
          <p:cNvSpPr>
            <a:spLocks noGrp="1"/>
          </p:cNvSpPr>
          <p:nvPr>
            <p:ph idx="1"/>
          </p:nvPr>
        </p:nvSpPr>
        <p:spPr/>
        <p:txBody>
          <a:bodyPr/>
          <a:lstStyle/>
          <a:p>
            <a:pPr marL="0" indent="0">
              <a:defRPr/>
            </a:pPr>
            <a:endParaRPr lang="en-US" sz="2750" dirty="0">
              <a:ea typeface="Arial" charset="0"/>
            </a:endParaRPr>
          </a:p>
          <a:p>
            <a:pPr marL="0" indent="0">
              <a:buNone/>
              <a:defRPr/>
            </a:pPr>
            <a:endParaRPr lang="en-US" sz="2750" dirty="0">
              <a:ea typeface="Arial" charset="0"/>
            </a:endParaRPr>
          </a:p>
          <a:p>
            <a:pPr marL="0" indent="0">
              <a:buNone/>
              <a:defRPr/>
            </a:pPr>
            <a:r>
              <a:rPr lang="en-US" sz="2750" dirty="0">
                <a:ea typeface="Arial" charset="0"/>
              </a:rPr>
              <a:t>Which </a:t>
            </a:r>
            <a:r>
              <a:rPr lang="en-US" sz="2750" dirty="0">
                <a:ea typeface="Arial" charset="0"/>
              </a:rPr>
              <a:t>tactics generated the most discussion?</a:t>
            </a:r>
          </a:p>
          <a:p>
            <a:pPr marL="0" indent="0">
              <a:defRPr/>
            </a:pPr>
            <a:endParaRPr lang="en-US" sz="2750" dirty="0">
              <a:ea typeface="Arial" charset="0"/>
            </a:endParaRPr>
          </a:p>
          <a:p>
            <a:pPr marL="0" indent="0">
              <a:buNone/>
              <a:defRPr/>
            </a:pPr>
            <a:r>
              <a:rPr lang="en-US" sz="2750" dirty="0">
                <a:ea typeface="Arial" charset="0"/>
              </a:rPr>
              <a:t>What decision outcomes surprised you?</a:t>
            </a:r>
          </a:p>
        </p:txBody>
      </p:sp>
    </p:spTree>
    <p:extLst>
      <p:ext uri="{BB962C8B-B14F-4D97-AF65-F5344CB8AC3E}">
        <p14:creationId xmlns:p14="http://schemas.microsoft.com/office/powerpoint/2010/main" val="134548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p:txBody>
          <a:bodyPr/>
          <a:lstStyle/>
          <a:p>
            <a:pPr indent="0">
              <a:defRPr/>
            </a:pPr>
            <a:endParaRPr lang="en-US" sz="2750" dirty="0">
              <a:ea typeface="Arial" charset="0"/>
            </a:endParaRPr>
          </a:p>
          <a:p>
            <a:pPr indent="0">
              <a:buNone/>
              <a:defRPr/>
            </a:pPr>
            <a:endParaRPr lang="en-US" sz="2750" dirty="0">
              <a:ea typeface="Arial" charset="0"/>
            </a:endParaRPr>
          </a:p>
          <a:p>
            <a:pPr indent="0">
              <a:buNone/>
              <a:defRPr/>
            </a:pPr>
            <a:endParaRPr lang="en-US" sz="2750" dirty="0">
              <a:ea typeface="Arial" charset="0"/>
            </a:endParaRPr>
          </a:p>
          <a:p>
            <a:pPr indent="0">
              <a:buNone/>
              <a:defRPr/>
            </a:pPr>
            <a:r>
              <a:rPr lang="en-US" sz="2750" dirty="0">
                <a:ea typeface="Arial" charset="0"/>
              </a:rPr>
              <a:t>How </a:t>
            </a:r>
            <a:r>
              <a:rPr lang="en-US" sz="2750" dirty="0">
                <a:ea typeface="Arial" charset="0"/>
              </a:rPr>
              <a:t>was this like your experience in the real world?  </a:t>
            </a:r>
          </a:p>
        </p:txBody>
      </p:sp>
      <p:sp>
        <p:nvSpPr>
          <p:cNvPr id="2" name="Title 1"/>
          <p:cNvSpPr>
            <a:spLocks noGrp="1"/>
          </p:cNvSpPr>
          <p:nvPr>
            <p:ph type="title"/>
          </p:nvPr>
        </p:nvSpPr>
        <p:spPr/>
        <p:txBody>
          <a:bodyPr/>
          <a:lstStyle/>
          <a:p>
            <a:r>
              <a:rPr lang="en-US" altLang="en-US" dirty="0" smtClean="0"/>
              <a:t>Your Opinion On …</a:t>
            </a:r>
          </a:p>
        </p:txBody>
      </p:sp>
    </p:spTree>
    <p:extLst>
      <p:ext uri="{BB962C8B-B14F-4D97-AF65-F5344CB8AC3E}">
        <p14:creationId xmlns:p14="http://schemas.microsoft.com/office/powerpoint/2010/main" val="127903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385763" indent="-385763">
              <a:buFont typeface="+mj-lt"/>
              <a:buAutoNum type="arabicPeriod"/>
            </a:pPr>
            <a:r>
              <a:rPr lang="en-CA" dirty="0" smtClean="0"/>
              <a:t>The Medicine Wheel – an Indigenous Tool for Change</a:t>
            </a:r>
            <a:endParaRPr lang="en-CA" dirty="0"/>
          </a:p>
          <a:p>
            <a:pPr marL="385763" indent="-385763">
              <a:buFont typeface="+mj-lt"/>
              <a:buAutoNum type="arabicPeriod"/>
            </a:pPr>
            <a:endParaRPr lang="en-CA" dirty="0" smtClean="0"/>
          </a:p>
          <a:p>
            <a:pPr marL="385763" indent="-385763">
              <a:buFont typeface="+mj-lt"/>
              <a:buAutoNum type="arabicPeriod"/>
            </a:pPr>
            <a:r>
              <a:rPr lang="en-CA" dirty="0"/>
              <a:t>McKinsey / Waterman &amp; Peters 7S Framework</a:t>
            </a:r>
          </a:p>
          <a:p>
            <a:pPr marL="385763" indent="-385763">
              <a:buFont typeface="+mj-lt"/>
              <a:buAutoNum type="arabicPeriod"/>
            </a:pPr>
            <a:endParaRPr lang="en-CA" dirty="0"/>
          </a:p>
          <a:p>
            <a:pPr marL="385763" indent="-385763">
              <a:buFont typeface="+mj-lt"/>
              <a:buAutoNum type="arabicPeriod"/>
            </a:pPr>
            <a:r>
              <a:rPr lang="en-CA" dirty="0" smtClean="0"/>
              <a:t>Lewin’s 3 Step Change</a:t>
            </a:r>
            <a:r>
              <a:rPr lang="en-CA" dirty="0"/>
              <a:t> Model</a:t>
            </a:r>
            <a:endParaRPr lang="en-CA" dirty="0" smtClean="0"/>
          </a:p>
          <a:p>
            <a:pPr marL="385763" indent="-385763">
              <a:buFont typeface="+mj-lt"/>
              <a:buAutoNum type="arabicPeriod"/>
            </a:pPr>
            <a:endParaRPr lang="en-CA" dirty="0"/>
          </a:p>
          <a:p>
            <a:pPr marL="385763" indent="-385763">
              <a:buFont typeface="+mj-lt"/>
              <a:buAutoNum type="arabicPeriod"/>
            </a:pPr>
            <a:r>
              <a:rPr lang="en-CA" dirty="0"/>
              <a:t>Kotter’s 8 Step Leading </a:t>
            </a:r>
            <a:r>
              <a:rPr lang="en-CA" dirty="0" smtClean="0"/>
              <a:t>Change Model</a:t>
            </a:r>
          </a:p>
          <a:p>
            <a:pPr marL="385763" indent="-385763">
              <a:buFont typeface="+mj-lt"/>
              <a:buAutoNum type="arabicPeriod"/>
            </a:pPr>
            <a:endParaRPr lang="en-CA" dirty="0" smtClean="0"/>
          </a:p>
          <a:p>
            <a:pPr marL="385763" indent="-385763">
              <a:buFont typeface="+mj-lt"/>
              <a:buAutoNum type="arabicPeriod"/>
            </a:pPr>
            <a:r>
              <a:rPr lang="en-CA" dirty="0" err="1" smtClean="0"/>
              <a:t>ExperiencePoint’s</a:t>
            </a:r>
            <a:r>
              <a:rPr lang="en-CA" dirty="0" smtClean="0"/>
              <a:t> </a:t>
            </a:r>
            <a:r>
              <a:rPr lang="en-CA" dirty="0"/>
              <a:t>7 Step Change Model</a:t>
            </a:r>
          </a:p>
          <a:p>
            <a:pPr marL="385763" indent="-385763">
              <a:buFont typeface="+mj-lt"/>
              <a:buAutoNum type="arabicPeriod"/>
            </a:pPr>
            <a:endParaRPr lang="en-CA" dirty="0" smtClean="0"/>
          </a:p>
        </p:txBody>
      </p:sp>
      <p:sp>
        <p:nvSpPr>
          <p:cNvPr id="3" name="Title 2"/>
          <p:cNvSpPr>
            <a:spLocks noGrp="1"/>
          </p:cNvSpPr>
          <p:nvPr>
            <p:ph type="title"/>
          </p:nvPr>
        </p:nvSpPr>
        <p:spPr/>
        <p:txBody>
          <a:bodyPr/>
          <a:lstStyle/>
          <a:p>
            <a:r>
              <a:rPr lang="en-CA" dirty="0" smtClean="0"/>
              <a:t>Models Reviewed</a:t>
            </a:r>
            <a:endParaRPr lang="en-CA" dirty="0"/>
          </a:p>
        </p:txBody>
      </p:sp>
    </p:spTree>
    <p:extLst>
      <p:ext uri="{BB962C8B-B14F-4D97-AF65-F5344CB8AC3E}">
        <p14:creationId xmlns:p14="http://schemas.microsoft.com/office/powerpoint/2010/main" val="214135878"/>
      </p:ext>
    </p:ext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Summary: Models &amp; Tools</a:t>
            </a:r>
            <a:endParaRPr lang="en-US" dirty="0">
              <a:ea typeface="+mj-ea"/>
              <a:cs typeface="Corbel"/>
            </a:endParaRPr>
          </a:p>
        </p:txBody>
      </p:sp>
      <p:sp>
        <p:nvSpPr>
          <p:cNvPr id="5" name="Content Placeholder 4"/>
          <p:cNvSpPr>
            <a:spLocks noGrp="1"/>
          </p:cNvSpPr>
          <p:nvPr>
            <p:ph sz="half" idx="1"/>
          </p:nvPr>
        </p:nvSpPr>
        <p:spPr>
          <a:xfrm>
            <a:off x="76200" y="1329664"/>
            <a:ext cx="4650353" cy="5277076"/>
          </a:xfrm>
        </p:spPr>
        <p:txBody>
          <a:bodyPr>
            <a:normAutofit/>
          </a:bodyPr>
          <a:lstStyle/>
          <a:p>
            <a:pPr marL="2976" indent="0">
              <a:spcBef>
                <a:spcPts val="344"/>
              </a:spcBef>
              <a:buNone/>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b="1" dirty="0">
                <a:solidFill>
                  <a:srgbClr val="ED1C24"/>
                </a:solidFill>
                <a:latin typeface="Corbel" panose="020B0503020204020204" pitchFamily="34" charset="0"/>
              </a:rPr>
              <a:t>Use a Model … any </a:t>
            </a:r>
            <a:r>
              <a:rPr lang="en-US" altLang="en-US" b="1" dirty="0" smtClean="0">
                <a:solidFill>
                  <a:srgbClr val="ED1C24"/>
                </a:solidFill>
                <a:latin typeface="Corbel" panose="020B0503020204020204" pitchFamily="34" charset="0"/>
              </a:rPr>
              <a:t>model (maybe even the (w)Right™ one)!</a:t>
            </a:r>
            <a:endParaRPr lang="en-US" altLang="en-US" dirty="0">
              <a:solidFill>
                <a:srgbClr val="ED1C24"/>
              </a:solidFill>
              <a:latin typeface="Corbel" panose="020B0503020204020204" pitchFamily="34" charset="0"/>
            </a:endParaRP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1688" dirty="0">
                <a:latin typeface="Corbel" panose="020B0503020204020204" pitchFamily="34" charset="0"/>
              </a:rPr>
              <a:t>Start with Why, and not a baked solution</a:t>
            </a: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1688" dirty="0">
                <a:latin typeface="Corbel" panose="020B0503020204020204" pitchFamily="34" charset="0"/>
              </a:rPr>
              <a:t>Go slow to go fast.  Build a solid foundation</a:t>
            </a: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1688" dirty="0">
                <a:latin typeface="Corbel" panose="020B0503020204020204" pitchFamily="34" charset="0"/>
              </a:rPr>
              <a:t>Resist urge to jump from Vision (Solution) </a:t>
            </a:r>
            <a:br>
              <a:rPr lang="en-US" altLang="en-US" sz="1688" dirty="0">
                <a:latin typeface="Corbel" panose="020B0503020204020204" pitchFamily="34" charset="0"/>
              </a:rPr>
            </a:br>
            <a:r>
              <a:rPr lang="en-US" altLang="en-US" sz="1688" dirty="0">
                <a:latin typeface="Corbel" panose="020B0503020204020204" pitchFamily="34" charset="0"/>
              </a:rPr>
              <a:t>to Action</a:t>
            </a: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1688" dirty="0">
                <a:latin typeface="Corbel" panose="020B0503020204020204" pitchFamily="34" charset="0"/>
              </a:rPr>
              <a:t>Engage heads and hearts</a:t>
            </a: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1688" dirty="0">
                <a:latin typeface="Corbel" panose="020B0503020204020204" pitchFamily="34" charset="0"/>
              </a:rPr>
              <a:t>Intrinsic &gt; Extrinsic</a:t>
            </a: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1688" dirty="0">
                <a:latin typeface="Corbel" panose="020B0503020204020204" pitchFamily="34" charset="0"/>
              </a:rPr>
              <a:t>Plan for quick wins to learn and </a:t>
            </a:r>
            <a:br>
              <a:rPr lang="en-US" altLang="en-US" sz="1688" dirty="0">
                <a:latin typeface="Corbel" panose="020B0503020204020204" pitchFamily="34" charset="0"/>
              </a:rPr>
            </a:br>
            <a:r>
              <a:rPr lang="en-US" altLang="en-US" sz="1688" dirty="0">
                <a:latin typeface="Corbel" panose="020B0503020204020204" pitchFamily="34" charset="0"/>
              </a:rPr>
              <a:t>build momentum</a:t>
            </a:r>
          </a:p>
        </p:txBody>
      </p:sp>
      <p:sp>
        <p:nvSpPr>
          <p:cNvPr id="9" name="Content Placeholder 8"/>
          <p:cNvSpPr>
            <a:spLocks noGrp="1"/>
          </p:cNvSpPr>
          <p:nvPr>
            <p:ph sz="half" idx="2"/>
          </p:nvPr>
        </p:nvSpPr>
        <p:spPr>
          <a:xfrm>
            <a:off x="4890761" y="1824435"/>
            <a:ext cx="3980657" cy="3061891"/>
          </a:xfrm>
        </p:spPr>
        <p:txBody>
          <a:bodyPr>
            <a:normAutofit/>
          </a:bodyPr>
          <a:lstStyle/>
          <a:p>
            <a:pPr marL="0" indent="0">
              <a:buNone/>
              <a:defRPr/>
            </a:pPr>
            <a:endParaRPr lang="en-US" sz="1250" dirty="0">
              <a:solidFill>
                <a:srgbClr val="ED1C24"/>
              </a:solidFill>
              <a:ea typeface="Arial" charset="0"/>
            </a:endParaRPr>
          </a:p>
        </p:txBody>
      </p:sp>
      <p:sp>
        <p:nvSpPr>
          <p:cNvPr id="14" name="TextBox 10"/>
          <p:cNvSpPr txBox="1">
            <a:spLocks noChangeArrowheads="1"/>
          </p:cNvSpPr>
          <p:nvPr/>
        </p:nvSpPr>
        <p:spPr bwMode="auto">
          <a:xfrm>
            <a:off x="4927021" y="3637528"/>
            <a:ext cx="886023" cy="22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Force Field</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379" y="2256389"/>
            <a:ext cx="1023641" cy="1327500"/>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
        <p:nvSpPr>
          <p:cNvPr id="17" name="TextBox 10"/>
          <p:cNvSpPr txBox="1">
            <a:spLocks noChangeArrowheads="1"/>
          </p:cNvSpPr>
          <p:nvPr/>
        </p:nvSpPr>
        <p:spPr bwMode="auto">
          <a:xfrm>
            <a:off x="6233924" y="3637529"/>
            <a:ext cx="886023"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Stakeholder Mapping</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8136" y="2251015"/>
            <a:ext cx="1023642" cy="1327499"/>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
        <p:nvSpPr>
          <p:cNvPr id="19" name="TextBox 10"/>
          <p:cNvSpPr txBox="1">
            <a:spLocks noChangeArrowheads="1"/>
          </p:cNvSpPr>
          <p:nvPr/>
        </p:nvSpPr>
        <p:spPr bwMode="auto">
          <a:xfrm>
            <a:off x="4852377" y="5353096"/>
            <a:ext cx="1037483" cy="22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More of, Less of</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1632" y="3968202"/>
            <a:ext cx="1020443" cy="1327500"/>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
        <p:nvSpPr>
          <p:cNvPr id="21" name="TextBox 10"/>
          <p:cNvSpPr txBox="1">
            <a:spLocks noChangeArrowheads="1"/>
          </p:cNvSpPr>
          <p:nvPr/>
        </p:nvSpPr>
        <p:spPr bwMode="auto">
          <a:xfrm>
            <a:off x="7693920" y="3636870"/>
            <a:ext cx="886023"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Communication</a:t>
            </a:r>
            <a:br>
              <a:rPr lang="en-US" altLang="en-US" sz="875" i="1" dirty="0">
                <a:solidFill>
                  <a:schemeClr val="tx1"/>
                </a:solidFill>
                <a:latin typeface="Corbel" panose="020B0503020204020204" pitchFamily="34" charset="0"/>
              </a:rPr>
            </a:br>
            <a:r>
              <a:rPr lang="en-US" altLang="en-US" sz="875" i="1" dirty="0">
                <a:solidFill>
                  <a:schemeClr val="tx1"/>
                </a:solidFill>
                <a:latin typeface="Corbel" panose="020B0503020204020204" pitchFamily="34" charset="0"/>
              </a:rPr>
              <a:t>Planning</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0726" y="2597817"/>
            <a:ext cx="1281397" cy="990000"/>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
        <p:nvSpPr>
          <p:cNvPr id="24" name="TextBox 10"/>
          <p:cNvSpPr txBox="1">
            <a:spLocks noChangeArrowheads="1"/>
          </p:cNvSpPr>
          <p:nvPr/>
        </p:nvSpPr>
        <p:spPr bwMode="auto">
          <a:xfrm>
            <a:off x="6277967" y="5354594"/>
            <a:ext cx="886023" cy="22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Align</a:t>
            </a: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7655" y="4370573"/>
            <a:ext cx="1353716" cy="877500"/>
          </a:xfrm>
          <a:prstGeom prst="rect">
            <a:avLst/>
          </a:prstGeom>
          <a:ln>
            <a:solidFill>
              <a:schemeClr val="bg2">
                <a:lumMod val="40000"/>
                <a:lumOff val="60000"/>
              </a:schemeClr>
            </a:solidFill>
          </a:ln>
          <a:effectLst>
            <a:outerShdw dist="76200" dir="2700000" algn="ctr" rotWithShape="0">
              <a:schemeClr val="tx1">
                <a:alpha val="10000"/>
              </a:schemeClr>
            </a:outerShdw>
          </a:effectLst>
        </p:spPr>
      </p:pic>
      <p:sp>
        <p:nvSpPr>
          <p:cNvPr id="26" name="TextBox 10"/>
          <p:cNvSpPr txBox="1">
            <a:spLocks noChangeArrowheads="1"/>
          </p:cNvSpPr>
          <p:nvPr/>
        </p:nvSpPr>
        <p:spPr bwMode="auto">
          <a:xfrm>
            <a:off x="7750375" y="5339067"/>
            <a:ext cx="886023" cy="22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Engage</a:t>
            </a: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9208" y="4370774"/>
            <a:ext cx="1357847" cy="877500"/>
          </a:xfrm>
          <a:prstGeom prst="rect">
            <a:avLst/>
          </a:prstGeom>
          <a:ln>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108324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4" grpId="0"/>
      <p:bldP spid="17" grpId="0"/>
      <p:bldP spid="19" grpId="0"/>
      <p:bldP spid="21" grpId="0"/>
      <p:bldP spid="24" grpId="0"/>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Summary: Mindsets</a:t>
            </a:r>
            <a:endParaRPr lang="en-US" dirty="0">
              <a:ea typeface="+mj-ea"/>
              <a:cs typeface="Corbel"/>
            </a:endParaRPr>
          </a:p>
        </p:txBody>
      </p:sp>
      <p:sp>
        <p:nvSpPr>
          <p:cNvPr id="6" name="Content Placeholder 5"/>
          <p:cNvSpPr>
            <a:spLocks noGrp="1"/>
          </p:cNvSpPr>
          <p:nvPr>
            <p:ph sz="half" idx="4294967295"/>
          </p:nvPr>
        </p:nvSpPr>
        <p:spPr>
          <a:xfrm>
            <a:off x="681038" y="2436019"/>
            <a:ext cx="2638425" cy="1968104"/>
          </a:xfrm>
        </p:spPr>
        <p:txBody>
          <a:bodyPr/>
          <a:lstStyle/>
          <a:p>
            <a:pPr marL="0" indent="0">
              <a:spcBef>
                <a:spcPts val="344"/>
              </a:spcBef>
              <a:buNone/>
              <a:tabLst>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b="1" dirty="0">
                <a:solidFill>
                  <a:srgbClr val="ED1C24"/>
                </a:solidFill>
                <a:ea typeface="Arial" charset="0"/>
              </a:rPr>
              <a:t>Learning Orientation</a:t>
            </a:r>
          </a:p>
          <a:p>
            <a:pPr marL="2976">
              <a:spcBef>
                <a:spcPts val="1125"/>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Listen Carefully</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Do to Learn</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Lean into Ambiguity</a:t>
            </a:r>
          </a:p>
        </p:txBody>
      </p:sp>
      <p:sp>
        <p:nvSpPr>
          <p:cNvPr id="7" name="Content Placeholder 6"/>
          <p:cNvSpPr>
            <a:spLocks noGrp="1"/>
          </p:cNvSpPr>
          <p:nvPr>
            <p:ph sz="half" idx="4294967295"/>
          </p:nvPr>
        </p:nvSpPr>
        <p:spPr>
          <a:xfrm>
            <a:off x="6344839" y="2436019"/>
            <a:ext cx="2513411" cy="1966913"/>
          </a:xfrm>
        </p:spPr>
        <p:txBody>
          <a:bodyPr/>
          <a:lstStyle/>
          <a:p>
            <a:pPr indent="0">
              <a:spcBef>
                <a:spcPts val="344"/>
              </a:spcBef>
              <a:buNone/>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b="1" dirty="0">
                <a:solidFill>
                  <a:srgbClr val="ED1C24"/>
                </a:solidFill>
                <a:ea typeface="Arial" charset="0"/>
              </a:rPr>
              <a:t>Meaningful Motion</a:t>
            </a:r>
          </a:p>
          <a:p>
            <a:pPr marL="2976">
              <a:spcBef>
                <a:spcPts val="1125"/>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Focus Sharply</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Be Intentional</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Be Patient</a:t>
            </a:r>
          </a:p>
        </p:txBody>
      </p:sp>
      <p:sp>
        <p:nvSpPr>
          <p:cNvPr id="5" name="Content Placeholder 4"/>
          <p:cNvSpPr>
            <a:spLocks noGrp="1"/>
          </p:cNvSpPr>
          <p:nvPr>
            <p:ph sz="half" idx="4294967295"/>
          </p:nvPr>
        </p:nvSpPr>
        <p:spPr>
          <a:xfrm>
            <a:off x="3597473" y="2436019"/>
            <a:ext cx="2177654" cy="1968104"/>
          </a:xfrm>
        </p:spPr>
        <p:txBody>
          <a:bodyPr/>
          <a:lstStyle/>
          <a:p>
            <a:pPr marL="2976" indent="0">
              <a:spcBef>
                <a:spcPts val="344"/>
              </a:spcBef>
              <a:buNone/>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b="1" dirty="0">
                <a:solidFill>
                  <a:srgbClr val="ED1C24"/>
                </a:solidFill>
                <a:ea typeface="Arial" charset="0"/>
              </a:rPr>
              <a:t>Human-Centered</a:t>
            </a:r>
          </a:p>
          <a:p>
            <a:pPr marL="2976">
              <a:spcBef>
                <a:spcPts val="1125"/>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Involve others</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Be Open</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Be Positive</a:t>
            </a:r>
          </a:p>
        </p:txBody>
      </p:sp>
    </p:spTree>
    <p:extLst>
      <p:ext uri="{BB962C8B-B14F-4D97-AF65-F5344CB8AC3E}">
        <p14:creationId xmlns:p14="http://schemas.microsoft.com/office/powerpoint/2010/main" val="2800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half" idx="1"/>
          </p:nvPr>
        </p:nvSpPr>
        <p:spPr>
          <a:xfrm>
            <a:off x="628650" y="2447924"/>
            <a:ext cx="3886200" cy="3042048"/>
          </a:xfrm>
          <a:ln w="38100">
            <a:solidFill>
              <a:srgbClr val="FFFFFF"/>
            </a:solidFill>
          </a:ln>
        </p:spPr>
        <p:txBody>
          <a:bodyPr/>
          <a:lstStyle/>
          <a:p>
            <a:pPr marL="2976" indent="0">
              <a:spcBef>
                <a:spcPts val="344"/>
              </a:spcBef>
              <a:buNone/>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700" b="1" dirty="0">
                <a:solidFill>
                  <a:srgbClr val="ED1C24"/>
                </a:solidFill>
                <a:ea typeface="Arial" charset="0"/>
              </a:rPr>
              <a:t>Ask</a:t>
            </a:r>
            <a:endParaRPr lang="en-US" sz="2000" b="1" dirty="0">
              <a:solidFill>
                <a:srgbClr val="ED1C24"/>
              </a:solidFill>
              <a:ea typeface="Arial" charset="0"/>
            </a:endParaRPr>
          </a:p>
          <a:p>
            <a:pPr marL="288715" indent="-285739">
              <a:spcBef>
                <a:spcPts val="344"/>
              </a:spcBef>
              <a:buClr>
                <a:srgbClr val="008DAE"/>
              </a:buClr>
              <a:buFont typeface="Arial"/>
              <a:buChar cha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“Why?” and be prepared to answer.</a:t>
            </a:r>
          </a:p>
          <a:p>
            <a:pPr marL="288715" indent="-285739">
              <a:spcBef>
                <a:spcPts val="344"/>
              </a:spcBef>
              <a:buClr>
                <a:srgbClr val="008DAE"/>
              </a:buClr>
              <a:buFont typeface="Arial"/>
              <a:buChar cha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“Who do we need to involve?”</a:t>
            </a:r>
          </a:p>
          <a:p>
            <a:pPr marL="288715" indent="-285739">
              <a:spcBef>
                <a:spcPts val="344"/>
              </a:spcBef>
              <a:buClr>
                <a:srgbClr val="008DAE"/>
              </a:buClr>
              <a:buFont typeface="Arial"/>
              <a:buChar cha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“What’s important to you?”</a:t>
            </a:r>
          </a:p>
          <a:p>
            <a:pPr marL="288715" indent="-285739">
              <a:spcBef>
                <a:spcPts val="344"/>
              </a:spcBef>
              <a:buClr>
                <a:srgbClr val="008DAE"/>
              </a:buClr>
              <a:buFont typeface="Arial"/>
              <a:buChar cha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“Who else needs to know?”</a:t>
            </a:r>
          </a:p>
          <a:p>
            <a:pPr marL="288715" indent="-285739">
              <a:spcBef>
                <a:spcPts val="344"/>
              </a:spcBef>
              <a:buClr>
                <a:srgbClr val="008DAE"/>
              </a:buClr>
              <a:buFont typeface="Arial"/>
              <a:buChar cha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“What do you think?”</a:t>
            </a:r>
          </a:p>
        </p:txBody>
      </p:sp>
      <p:sp>
        <p:nvSpPr>
          <p:cNvPr id="3" name="Content Placeholder 2"/>
          <p:cNvSpPr>
            <a:spLocks noGrp="1"/>
          </p:cNvSpPr>
          <p:nvPr>
            <p:ph sz="half" idx="2"/>
          </p:nvPr>
        </p:nvSpPr>
        <p:spPr>
          <a:xfrm>
            <a:off x="4629150" y="2447925"/>
            <a:ext cx="3886200" cy="3042047"/>
          </a:xfrm>
        </p:spPr>
        <p:txBody>
          <a:bodyPr/>
          <a:lstStyle/>
          <a:p>
            <a:pPr marL="0" indent="0">
              <a:spcBef>
                <a:spcPts val="344"/>
              </a:spcBef>
              <a:buNone/>
              <a:tabLst>
                <a:tab pos="0"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2700" b="1" dirty="0">
                <a:solidFill>
                  <a:srgbClr val="ED1C24"/>
                </a:solidFill>
                <a:latin typeface="Corbel" panose="020B0503020204020204" pitchFamily="34" charset="0"/>
                <a:ea typeface="Arial" panose="020B0604020202020204" pitchFamily="34" charset="0"/>
              </a:rPr>
              <a:t>Say</a:t>
            </a:r>
          </a:p>
          <a:p>
            <a:pPr marL="285739" indent="-285739">
              <a:spcBef>
                <a:spcPts val="344"/>
              </a:spcBef>
              <a:buClr>
                <a:srgbClr val="008DAE"/>
              </a:buClr>
              <a:buFont typeface="Arial"/>
              <a:buChar char="•"/>
              <a:tabLst>
                <a:tab pos="0"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dirty="0">
                <a:latin typeface="Corbel" panose="020B0503020204020204" pitchFamily="34" charset="0"/>
                <a:ea typeface="Arial" panose="020B0604020202020204" pitchFamily="34" charset="0"/>
              </a:rPr>
              <a:t>Inclusive, not exclusive language.  “We” instead </a:t>
            </a:r>
            <a:br>
              <a:rPr lang="en-US" altLang="en-US" dirty="0">
                <a:latin typeface="Corbel" panose="020B0503020204020204" pitchFamily="34" charset="0"/>
                <a:ea typeface="Arial" panose="020B0604020202020204" pitchFamily="34" charset="0"/>
              </a:rPr>
            </a:br>
            <a:r>
              <a:rPr lang="en-US" altLang="en-US" dirty="0">
                <a:latin typeface="Corbel" panose="020B0503020204020204" pitchFamily="34" charset="0"/>
                <a:ea typeface="Arial" panose="020B0604020202020204" pitchFamily="34" charset="0"/>
              </a:rPr>
              <a:t>of “me”.</a:t>
            </a:r>
          </a:p>
          <a:p>
            <a:pPr marL="285739" indent="-285739">
              <a:spcBef>
                <a:spcPts val="344"/>
              </a:spcBef>
              <a:buClr>
                <a:srgbClr val="008DAE"/>
              </a:buClr>
              <a:buFont typeface="Arial"/>
              <a:buChar char="•"/>
              <a:tabLst>
                <a:tab pos="0"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dirty="0">
                <a:latin typeface="Corbel" panose="020B0503020204020204" pitchFamily="34" charset="0"/>
                <a:ea typeface="Arial" panose="020B0604020202020204" pitchFamily="34" charset="0"/>
              </a:rPr>
              <a:t>Avoid “my idea”.</a:t>
            </a:r>
          </a:p>
          <a:p>
            <a:pPr marL="285739" indent="-285739">
              <a:spcBef>
                <a:spcPts val="344"/>
              </a:spcBef>
              <a:buClr>
                <a:srgbClr val="008DAE"/>
              </a:buClr>
              <a:buFont typeface="Arial"/>
              <a:buChar char="•"/>
              <a:tabLst>
                <a:tab pos="0"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dirty="0">
                <a:latin typeface="Corbel" panose="020B0503020204020204" pitchFamily="34" charset="0"/>
                <a:ea typeface="Arial" panose="020B0604020202020204" pitchFamily="34" charset="0"/>
              </a:rPr>
              <a:t>Use Gestalt language, where you can.  “In my experience </a:t>
            </a:r>
            <a:r>
              <a:rPr lang="is-IS" altLang="en-US" dirty="0">
                <a:latin typeface="Corbel" panose="020B0503020204020204" pitchFamily="34" charset="0"/>
                <a:ea typeface="Arial" panose="020B0604020202020204" pitchFamily="34" charset="0"/>
              </a:rPr>
              <a:t>…</a:t>
            </a:r>
            <a:r>
              <a:rPr lang="en-CA" altLang="en-US" dirty="0">
                <a:latin typeface="Corbel" panose="020B0503020204020204" pitchFamily="34" charset="0"/>
                <a:ea typeface="Arial" panose="020B0604020202020204" pitchFamily="34" charset="0"/>
              </a:rPr>
              <a:t>”</a:t>
            </a:r>
            <a:endParaRPr lang="en-US" altLang="en-US" dirty="0">
              <a:latin typeface="Corbel" panose="020B0503020204020204" pitchFamily="34" charset="0"/>
              <a:ea typeface="Arial" panose="020B0604020202020204" pitchFamily="34" charset="0"/>
            </a:endParaRPr>
          </a:p>
          <a:p>
            <a:endParaRPr lang="en-CA" dirty="0"/>
          </a:p>
        </p:txBody>
      </p:sp>
      <p:sp>
        <p:nvSpPr>
          <p:cNvPr id="2" name="Title 1"/>
          <p:cNvSpPr>
            <a:spLocks noGrp="1"/>
          </p:cNvSpPr>
          <p:nvPr>
            <p:ph type="title"/>
          </p:nvPr>
        </p:nvSpPr>
        <p:spPr/>
        <p:txBody>
          <a:bodyPr/>
          <a:lstStyle/>
          <a:p>
            <a:pPr>
              <a:defRPr/>
            </a:pPr>
            <a:r>
              <a:rPr lang="en-US" dirty="0" smtClean="0">
                <a:ea typeface="+mj-ea"/>
                <a:cs typeface="Corbel"/>
              </a:rPr>
              <a:t>Summary: Reflexes</a:t>
            </a:r>
            <a:endParaRPr lang="en-US" dirty="0">
              <a:ea typeface="+mj-ea"/>
              <a:cs typeface="Corbel"/>
            </a:endParaRPr>
          </a:p>
        </p:txBody>
      </p:sp>
    </p:spTree>
    <p:extLst>
      <p:ext uri="{BB962C8B-B14F-4D97-AF65-F5344CB8AC3E}">
        <p14:creationId xmlns:p14="http://schemas.microsoft.com/office/powerpoint/2010/main" val="89028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2407" y="1831216"/>
            <a:ext cx="2606993" cy="3276250"/>
          </a:xfrm>
        </p:spPr>
        <p:txBody>
          <a:bodyPr>
            <a:normAutofit/>
          </a:bodyPr>
          <a:lstStyle/>
          <a:p>
            <a:r>
              <a:rPr lang="en-CA" sz="3000" dirty="0"/>
              <a:t>Supplemental Material</a:t>
            </a:r>
            <a:endParaRPr lang="en-CA" sz="3000" dirty="0"/>
          </a:p>
        </p:txBody>
      </p:sp>
    </p:spTree>
    <p:extLst>
      <p:ext uri="{BB962C8B-B14F-4D97-AF65-F5344CB8AC3E}">
        <p14:creationId xmlns:p14="http://schemas.microsoft.com/office/powerpoint/2010/main" val="3500468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274638"/>
            <a:ext cx="8686800" cy="1143000"/>
          </a:xfrm>
        </p:spPr>
        <p:txBody>
          <a:bodyPr/>
          <a:lstStyle/>
          <a:p>
            <a:r>
              <a:rPr lang="en-US" dirty="0" smtClean="0"/>
              <a:t>What </a:t>
            </a:r>
            <a:r>
              <a:rPr lang="en-US" dirty="0"/>
              <a:t>is organizational change?</a:t>
            </a:r>
          </a:p>
        </p:txBody>
      </p:sp>
      <p:sp>
        <p:nvSpPr>
          <p:cNvPr id="84995" name="Rectangle 3"/>
          <p:cNvSpPr>
            <a:spLocks noGrp="1" noChangeArrowheads="1"/>
          </p:cNvSpPr>
          <p:nvPr>
            <p:ph type="body" idx="1"/>
          </p:nvPr>
        </p:nvSpPr>
        <p:spPr>
          <a:xfrm>
            <a:off x="685800" y="1524000"/>
            <a:ext cx="8229600" cy="4495800"/>
          </a:xfrm>
        </p:spPr>
        <p:txBody>
          <a:bodyPr/>
          <a:lstStyle/>
          <a:p>
            <a:pPr algn="ctr">
              <a:buFontTx/>
              <a:buNone/>
            </a:pPr>
            <a:endParaRPr lang="en-US" dirty="0"/>
          </a:p>
          <a:p>
            <a:r>
              <a:rPr lang="en-US" b="1" dirty="0"/>
              <a:t>Organizational change</a:t>
            </a:r>
            <a:r>
              <a:rPr lang="en-US" dirty="0"/>
              <a:t> occurs when an organization </a:t>
            </a:r>
            <a:r>
              <a:rPr lang="en-US" sz="3600" b="1" dirty="0">
                <a:solidFill>
                  <a:srgbClr val="FFFF00"/>
                </a:solidFill>
              </a:rPr>
              <a:t>restructures resources</a:t>
            </a:r>
            <a:r>
              <a:rPr lang="en-US" sz="3600" dirty="0">
                <a:solidFill>
                  <a:srgbClr val="FFFF00"/>
                </a:solidFill>
              </a:rPr>
              <a:t> </a:t>
            </a:r>
            <a:r>
              <a:rPr lang="en-US" dirty="0"/>
              <a:t>to create value and improve effectiveness. </a:t>
            </a:r>
          </a:p>
        </p:txBody>
      </p:sp>
      <p:pic>
        <p:nvPicPr>
          <p:cNvPr id="1026" name="Picture 2" descr="C:\Users\bwright\Desktop\banner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693778"/>
            <a:ext cx="4930923" cy="154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23561"/>
      </p:ext>
    </p:extLst>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81639" tIns="40820" rIns="81639" bIns="40820" numCol="1" rtlCol="0" anchor="t" anchorCtr="0" compatLnSpc="1">
            <a:prstTxWarp prst="textNoShape">
              <a:avLst/>
            </a:prstTxWarp>
            <a:normAutofit fontScale="77500" lnSpcReduction="20000"/>
          </a:bodyPr>
          <a:lstStyle/>
          <a:p>
            <a:pPr marL="0" indent="0">
              <a:buNone/>
            </a:pPr>
            <a:r>
              <a:rPr lang="en-US" altLang="en-US" b="1" dirty="0" smtClean="0">
                <a:cs typeface="Franklin Gothic Book" panose="020B0503020102020204" pitchFamily="34" charset="0"/>
              </a:rPr>
              <a:t>Conflict</a:t>
            </a:r>
            <a:r>
              <a:rPr lang="en-US" altLang="en-US" dirty="0" smtClean="0">
                <a:cs typeface="Franklin Gothic Book" panose="020B0503020102020204" pitchFamily="34" charset="0"/>
              </a:rPr>
              <a:t>: Antagonistic interaction in which one party attempts to thwart the intentions or goals of another </a:t>
            </a:r>
          </a:p>
          <a:p>
            <a:pPr marL="0" indent="0">
              <a:buNone/>
            </a:pPr>
            <a:endParaRPr lang="en-US" altLang="en-US" dirty="0" smtClean="0">
              <a:cs typeface="Franklin Gothic Book" panose="020B0503020102020204" pitchFamily="34" charset="0"/>
            </a:endParaRPr>
          </a:p>
          <a:p>
            <a:pPr lvl="1"/>
            <a:r>
              <a:rPr lang="en-US" altLang="en-US" b="1" dirty="0" smtClean="0">
                <a:solidFill>
                  <a:srgbClr val="FFFF00"/>
                </a:solidFill>
                <a:ea typeface="Arial" panose="020B0604020202020204" pitchFamily="34" charset="0"/>
                <a:cs typeface="Franklin Gothic Book" panose="020B0503020102020204" pitchFamily="34" charset="0"/>
              </a:rPr>
              <a:t>Task</a:t>
            </a:r>
            <a:r>
              <a:rPr lang="en-US" altLang="en-US" dirty="0" smtClean="0">
                <a:solidFill>
                  <a:srgbClr val="FFFF00"/>
                </a:solidFill>
                <a:ea typeface="Arial" panose="020B0604020202020204" pitchFamily="34" charset="0"/>
                <a:cs typeface="Franklin Gothic Book" panose="020B0503020102020204" pitchFamily="34" charset="0"/>
              </a:rPr>
              <a:t>:</a:t>
            </a:r>
            <a:r>
              <a:rPr lang="en-US" altLang="en-US" b="1" dirty="0" smtClean="0">
                <a:solidFill>
                  <a:srgbClr val="FFFF00"/>
                </a:solidFill>
                <a:ea typeface="Arial" panose="020B0604020202020204" pitchFamily="34" charset="0"/>
                <a:cs typeface="Franklin Gothic Book" panose="020B0503020102020204" pitchFamily="34" charset="0"/>
              </a:rPr>
              <a:t> </a:t>
            </a:r>
            <a:r>
              <a:rPr lang="en-US" altLang="en-US" dirty="0" smtClean="0">
                <a:ea typeface="Arial" panose="020B0604020202020204" pitchFamily="34" charset="0"/>
                <a:cs typeface="Franklin Gothic Book" panose="020B0503020102020204" pitchFamily="34" charset="0"/>
              </a:rPr>
              <a:t>Disagreement among people about the goals to be achieved or the content of the tasks to be performed</a:t>
            </a:r>
          </a:p>
          <a:p>
            <a:pPr lvl="1"/>
            <a:endParaRPr lang="en-US" altLang="en-US" dirty="0" smtClean="0">
              <a:ea typeface="Arial" panose="020B0604020202020204" pitchFamily="34" charset="0"/>
              <a:cs typeface="Franklin Gothic Book" panose="020B0503020102020204" pitchFamily="34" charset="0"/>
            </a:endParaRPr>
          </a:p>
          <a:p>
            <a:pPr lvl="1"/>
            <a:r>
              <a:rPr lang="en-US" altLang="en-US" b="1" dirty="0" smtClean="0">
                <a:solidFill>
                  <a:srgbClr val="FFFF00"/>
                </a:solidFill>
                <a:ea typeface="Arial" panose="020B0604020202020204" pitchFamily="34" charset="0"/>
                <a:cs typeface="Franklin Gothic Book" panose="020B0503020102020204" pitchFamily="34" charset="0"/>
              </a:rPr>
              <a:t>Relationship</a:t>
            </a:r>
            <a:r>
              <a:rPr lang="en-US" altLang="en-US" dirty="0" smtClean="0">
                <a:solidFill>
                  <a:srgbClr val="FFFF00"/>
                </a:solidFill>
                <a:ea typeface="Arial" panose="020B0604020202020204" pitchFamily="34" charset="0"/>
                <a:cs typeface="Franklin Gothic Book" panose="020B0503020102020204" pitchFamily="34" charset="0"/>
              </a:rPr>
              <a:t>:</a:t>
            </a:r>
            <a:r>
              <a:rPr lang="en-US" altLang="en-US" dirty="0" smtClean="0">
                <a:ea typeface="Arial" panose="020B0604020202020204" pitchFamily="34" charset="0"/>
                <a:cs typeface="Franklin Gothic Book" panose="020B0503020102020204" pitchFamily="34" charset="0"/>
              </a:rPr>
              <a:t> Personal incompatibility that creates tension and feelings of personal animosity among people</a:t>
            </a:r>
            <a:r>
              <a:rPr lang="en-US" altLang="en-US" b="1" dirty="0" smtClean="0">
                <a:ea typeface="Arial" panose="020B0604020202020204" pitchFamily="34" charset="0"/>
                <a:cs typeface="Franklin Gothic Book" panose="020B0503020102020204" pitchFamily="34" charset="0"/>
              </a:rPr>
              <a:t> </a:t>
            </a:r>
            <a:r>
              <a:rPr lang="en-US" altLang="en-US" sz="1000" dirty="0">
                <a:ea typeface="Arial" panose="020B0604020202020204" pitchFamily="34" charset="0"/>
                <a:cs typeface="Franklin Gothic Book" panose="020B0503020102020204" pitchFamily="34" charset="0"/>
              </a:rPr>
              <a:t> </a:t>
            </a:r>
            <a:endParaRPr lang="en-US" altLang="en-US" sz="1250" dirty="0">
              <a:ea typeface="Arial" panose="020B0604020202020204" pitchFamily="34" charset="0"/>
              <a:cs typeface="Franklin Gothic Book" panose="020B0503020102020204" pitchFamily="34" charset="0"/>
            </a:endParaRPr>
          </a:p>
        </p:txBody>
      </p:sp>
      <p:sp>
        <p:nvSpPr>
          <p:cNvPr id="283650" name="Title 1"/>
          <p:cNvSpPr>
            <a:spLocks noGrp="1"/>
          </p:cNvSpPr>
          <p:nvPr>
            <p:ph type="title"/>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81639" tIns="40820" rIns="81639" bIns="40820" numCol="1" rtlCol="0" anchor="ctr" anchorCtr="0" compatLnSpc="1">
            <a:prstTxWarp prst="textNoShape">
              <a:avLst/>
            </a:prstTxWarp>
            <a:normAutofit fontScale="90000"/>
          </a:bodyPr>
          <a:lstStyle/>
          <a:p>
            <a:r>
              <a:rPr lang="en-US" altLang="en-US" dirty="0" smtClean="0">
                <a:solidFill>
                  <a:schemeClr val="tx1"/>
                </a:solidFill>
                <a:cs typeface="Franklin Gothic Book" panose="020B0503020102020204" pitchFamily="34" charset="0"/>
              </a:rPr>
              <a:t>Conflict vs</a:t>
            </a:r>
            <a:r>
              <a:rPr lang="en-US" altLang="en-US" dirty="0" smtClean="0">
                <a:cs typeface="Franklin Gothic Book" panose="020B0503020102020204" pitchFamily="34" charset="0"/>
              </a:rPr>
              <a:t>. </a:t>
            </a:r>
            <a:r>
              <a:rPr lang="en-US" altLang="en-US" dirty="0" smtClean="0">
                <a:solidFill>
                  <a:schemeClr val="tx1"/>
                </a:solidFill>
                <a:cs typeface="Franklin Gothic Book" panose="020B0503020102020204" pitchFamily="34" charset="0"/>
              </a:rPr>
              <a:t>Performance &amp; Change</a:t>
            </a:r>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29150" y="2268869"/>
            <a:ext cx="3886200" cy="238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29149" y="4845504"/>
            <a:ext cx="3886201" cy="323165"/>
          </a:xfrm>
          <a:prstGeom prst="rect">
            <a:avLst/>
          </a:prstGeom>
          <a:noFill/>
        </p:spPr>
        <p:txBody>
          <a:bodyPr wrap="square" rtlCol="0">
            <a:spAutoFit/>
          </a:bodyPr>
          <a:lstStyle/>
          <a:p>
            <a:r>
              <a:rPr lang="en-US" sz="1500" dirty="0">
                <a:solidFill>
                  <a:srgbClr val="ED1C24"/>
                </a:solidFill>
              </a:rPr>
              <a:t>A moderate level of conflict is a good thing</a:t>
            </a:r>
          </a:p>
        </p:txBody>
      </p:sp>
    </p:spTree>
    <p:extLst>
      <p:ext uri="{BB962C8B-B14F-4D97-AF65-F5344CB8AC3E}">
        <p14:creationId xmlns:p14="http://schemas.microsoft.com/office/powerpoint/2010/main" val="1499939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You’ll have access to the simulation for 90 days</a:t>
            </a:r>
          </a:p>
          <a:p>
            <a:endParaRPr lang="en-CA" dirty="0"/>
          </a:p>
          <a:p>
            <a:r>
              <a:rPr lang="en-CA" dirty="0" smtClean="0"/>
              <a:t>Take your username</a:t>
            </a:r>
          </a:p>
          <a:p>
            <a:endParaRPr lang="en-CA" dirty="0"/>
          </a:p>
          <a:p>
            <a:r>
              <a:rPr lang="en-CA" dirty="0" smtClean="0"/>
              <a:t>Follow the on screen instructions</a:t>
            </a:r>
          </a:p>
          <a:p>
            <a:endParaRPr lang="en-CA" dirty="0"/>
          </a:p>
          <a:p>
            <a:endParaRPr lang="en-CA" dirty="0"/>
          </a:p>
        </p:txBody>
      </p:sp>
      <p:sp>
        <p:nvSpPr>
          <p:cNvPr id="3" name="Title 2"/>
          <p:cNvSpPr>
            <a:spLocks noGrp="1"/>
          </p:cNvSpPr>
          <p:nvPr>
            <p:ph type="title"/>
          </p:nvPr>
        </p:nvSpPr>
        <p:spPr/>
        <p:txBody>
          <a:bodyPr/>
          <a:lstStyle/>
          <a:p>
            <a:r>
              <a:rPr lang="en-CA" dirty="0" smtClean="0"/>
              <a:t>Access to Simulation</a:t>
            </a:r>
            <a:endParaRPr lang="en-CA" dirty="0"/>
          </a:p>
        </p:txBody>
      </p:sp>
      <p:sp>
        <p:nvSpPr>
          <p:cNvPr id="4" name="Rectangle 3"/>
          <p:cNvSpPr/>
          <p:nvPr/>
        </p:nvSpPr>
        <p:spPr>
          <a:xfrm>
            <a:off x="250581" y="4795638"/>
            <a:ext cx="8783516" cy="600164"/>
          </a:xfrm>
          <a:prstGeom prst="rect">
            <a:avLst/>
          </a:prstGeom>
        </p:spPr>
        <p:txBody>
          <a:bodyPr wrap="square">
            <a:spAutoFit/>
          </a:bodyPr>
          <a:lstStyle/>
          <a:p>
            <a:r>
              <a:rPr lang="en-CA" dirty="0"/>
              <a:t>“Success </a:t>
            </a:r>
            <a:r>
              <a:rPr lang="en-CA" dirty="0"/>
              <a:t>is not final, failure is not fatal: it is the courage to continue that </a:t>
            </a:r>
            <a:r>
              <a:rPr lang="en-CA" dirty="0"/>
              <a:t>counts”</a:t>
            </a:r>
            <a:endParaRPr lang="en-CA" dirty="0"/>
          </a:p>
          <a:p>
            <a:pPr lvl="1"/>
            <a:r>
              <a:rPr lang="en-CA" sz="1500" b="1" dirty="0"/>
              <a:t>W. Churchill</a:t>
            </a:r>
          </a:p>
        </p:txBody>
      </p:sp>
    </p:spTree>
    <p:extLst>
      <p:ext uri="{BB962C8B-B14F-4D97-AF65-F5344CB8AC3E}">
        <p14:creationId xmlns:p14="http://schemas.microsoft.com/office/powerpoint/2010/main" val="32282490"/>
      </p:ext>
    </p:extLst>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663" y="392556"/>
            <a:ext cx="9147325" cy="565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64555" y="2454673"/>
            <a:ext cx="7893844" cy="1103312"/>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ea typeface="+mj-ea"/>
                <a:cs typeface="Corbel"/>
              </a:rPr>
              <a:t>Reflection</a:t>
            </a:r>
            <a:endParaRPr lang="en-US" dirty="0">
              <a:ea typeface="+mj-ea"/>
              <a:cs typeface="Corbel"/>
            </a:endParaRPr>
          </a:p>
        </p:txBody>
      </p:sp>
      <p:pic>
        <p:nvPicPr>
          <p:cNvPr id="10"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1663" y="392556"/>
            <a:ext cx="9144000" cy="565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Text Box 2"/>
          <p:cNvSpPr txBox="1">
            <a:spLocks noChangeArrowheads="1"/>
          </p:cNvSpPr>
          <p:nvPr/>
        </p:nvSpPr>
        <p:spPr bwMode="auto">
          <a:xfrm>
            <a:off x="7739355" y="5499696"/>
            <a:ext cx="1017693" cy="136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9pPr>
          </a:lstStyle>
          <a:p>
            <a:pPr algn="r" eaLnBrk="1" hangingPunct="1">
              <a:buSzPct val="100000"/>
            </a:pPr>
            <a:r>
              <a:rPr lang="en-US" altLang="en-US" sz="500">
                <a:latin typeface="Corbel" panose="020B0503020204020204" pitchFamily="34" charset="0"/>
                <a:hlinkClick r:id="rId5"/>
              </a:rPr>
              <a:t>Photo</a:t>
            </a:r>
            <a:r>
              <a:rPr lang="en-US" altLang="en-US" sz="500">
                <a:latin typeface="Corbel" panose="020B0503020204020204" pitchFamily="34" charset="0"/>
              </a:rPr>
              <a:t> by Dhilung Kirat / </a:t>
            </a:r>
            <a:r>
              <a:rPr lang="en-US" altLang="en-US" sz="500">
                <a:latin typeface="Corbel" panose="020B0503020204020204" pitchFamily="34" charset="0"/>
                <a:hlinkClick r:id="rId6"/>
              </a:rPr>
              <a:t>CC BY 2.0</a:t>
            </a:r>
            <a:endParaRPr lang="en-US" altLang="en-US" sz="500">
              <a:latin typeface="Corbel" panose="020B0503020204020204" pitchFamily="34" charset="0"/>
            </a:endParaRPr>
          </a:p>
        </p:txBody>
      </p:sp>
      <p:sp>
        <p:nvSpPr>
          <p:cNvPr id="11" name="Title 1"/>
          <p:cNvSpPr txBox="1">
            <a:spLocks/>
          </p:cNvSpPr>
          <p:nvPr/>
        </p:nvSpPr>
        <p:spPr bwMode="auto">
          <a:xfrm>
            <a:off x="1" y="2452303"/>
            <a:ext cx="9101138" cy="1103312"/>
          </a:xfrm>
          <a:prstGeom prst="rect">
            <a:avLst/>
          </a:prstGeom>
          <a:noFill/>
          <a:ln>
            <a:noFill/>
          </a:ln>
          <a:effectLst>
            <a:glow rad="228600">
              <a:schemeClr val="accent2">
                <a:satMod val="175000"/>
                <a:alpha val="40000"/>
              </a:schemeClr>
            </a:glow>
          </a:effectLst>
          <a:scene3d>
            <a:camera prst="orthographicFront"/>
            <a:lightRig rig="threePt" dir="t"/>
          </a:scene3d>
          <a:sp3d>
            <a:bevelT prst="angle"/>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1306513" rtl="0" eaLnBrk="0" fontAlgn="base" hangingPunct="0">
              <a:lnSpc>
                <a:spcPts val="7200"/>
              </a:lnSpc>
              <a:spcBef>
                <a:spcPct val="0"/>
              </a:spcBef>
              <a:spcAft>
                <a:spcPct val="0"/>
              </a:spcAft>
              <a:defRPr sz="4800" b="1">
                <a:solidFill>
                  <a:schemeClr val="bg1"/>
                </a:solidFill>
                <a:latin typeface="+mj-lt"/>
                <a:ea typeface="MS PGothic" panose="020B0600070205080204" pitchFamily="34" charset="-128"/>
                <a:cs typeface="Franklin Gothic Book"/>
              </a:defRPr>
            </a:lvl1pPr>
            <a:lvl2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2pPr>
            <a:lvl3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3pPr>
            <a:lvl4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4pPr>
            <a:lvl5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5pPr>
            <a:lvl6pPr marL="4572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6pPr>
            <a:lvl7pPr marL="9144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7pPr>
            <a:lvl8pPr marL="13716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8pPr>
            <a:lvl9pPr marL="18288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9pPr>
          </a:lstStyle>
          <a:p>
            <a:pPr algn="ctr">
              <a:defRPr/>
            </a:pPr>
            <a:r>
              <a:rPr lang="en-US" sz="3300" dirty="0">
                <a:latin typeface="Trebuchet MS" panose="020B0603020202020204" pitchFamily="34" charset="0"/>
                <a:ea typeface="+mj-ea"/>
                <a:cs typeface="Corbel"/>
              </a:rPr>
              <a:t>Experience </a:t>
            </a:r>
            <a:r>
              <a:rPr lang="en-US" sz="3300" dirty="0">
                <a:latin typeface="Trebuchet MS" panose="020B0603020202020204" pitchFamily="34" charset="0"/>
                <a:ea typeface="+mj-ea"/>
                <a:cs typeface="Corbel"/>
              </a:rPr>
              <a:t>Plus Reflection Equals Growth</a:t>
            </a:r>
            <a:endParaRPr lang="en-US" sz="3300" dirty="0">
              <a:latin typeface="Trebuchet MS" panose="020B0603020202020204" pitchFamily="34" charset="0"/>
              <a:ea typeface="+mj-ea"/>
              <a:cs typeface="Corbel"/>
            </a:endParaRPr>
          </a:p>
          <a:p>
            <a:pPr>
              <a:defRPr/>
            </a:pPr>
            <a:endParaRPr lang="en-US" sz="3300" dirty="0">
              <a:latin typeface="Trebuchet MS" panose="020B0603020202020204" pitchFamily="34" charset="0"/>
              <a:ea typeface="+mj-ea"/>
              <a:cs typeface="Corbel"/>
            </a:endParaRPr>
          </a:p>
          <a:p>
            <a:pPr>
              <a:defRPr/>
            </a:pPr>
            <a:endParaRPr lang="en-US" sz="3000" dirty="0">
              <a:ea typeface="+mj-ea"/>
              <a:cs typeface="Corbel"/>
            </a:endParaRPr>
          </a:p>
          <a:p>
            <a:pPr algn="r">
              <a:defRPr/>
            </a:pPr>
            <a:r>
              <a:rPr lang="en-US" sz="3750" b="0" dirty="0">
                <a:cs typeface="Corbel"/>
              </a:rPr>
              <a:t>				</a:t>
            </a:r>
            <a:r>
              <a:rPr lang="en-US" sz="1500" b="0" dirty="0">
                <a:solidFill>
                  <a:srgbClr val="FFFFFF"/>
                </a:solidFill>
                <a:cs typeface="Corbel"/>
              </a:rPr>
              <a:t>John Dewey, philosopher and educator</a:t>
            </a:r>
          </a:p>
        </p:txBody>
      </p:sp>
    </p:spTree>
    <p:extLst>
      <p:ext uri="{BB962C8B-B14F-4D97-AF65-F5344CB8AC3E}">
        <p14:creationId xmlns:p14="http://schemas.microsoft.com/office/powerpoint/2010/main" val="203222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The (w)Right Change Model</a:t>
            </a:r>
            <a:r>
              <a:rPr lang="en-US" sz="1000" smtClean="0"/>
              <a:t> </a:t>
            </a:r>
            <a:r>
              <a:rPr lang="en-US" sz="1400" smtClean="0"/>
              <a:t> TM</a:t>
            </a:r>
            <a:endParaRPr lang="en-US" sz="1800" smtClean="0"/>
          </a:p>
        </p:txBody>
      </p:sp>
      <p:sp>
        <p:nvSpPr>
          <p:cNvPr id="9219"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800" dirty="0" smtClean="0">
                <a:solidFill>
                  <a:srgbClr val="FFFF00"/>
                </a:solidFill>
              </a:rPr>
              <a:t>Me:</a:t>
            </a:r>
            <a:r>
              <a:rPr lang="en-US" sz="2800" dirty="0" smtClean="0"/>
              <a:t> </a:t>
            </a:r>
            <a:r>
              <a:rPr lang="en-US" sz="2800" dirty="0" smtClean="0">
                <a:solidFill>
                  <a:srgbClr val="00FF00"/>
                </a:solidFill>
              </a:rPr>
              <a:t>Trust,</a:t>
            </a:r>
            <a:r>
              <a:rPr lang="en-US" sz="2800" dirty="0" smtClean="0"/>
              <a:t> </a:t>
            </a:r>
            <a:r>
              <a:rPr lang="en-US" sz="2800" dirty="0" smtClean="0">
                <a:solidFill>
                  <a:srgbClr val="00FF00"/>
                </a:solidFill>
              </a:rPr>
              <a:t>Leadership Skills</a:t>
            </a:r>
            <a:r>
              <a:rPr lang="en-US" sz="2800" dirty="0" smtClean="0"/>
              <a:t>, Sharpen the Saw</a:t>
            </a:r>
          </a:p>
          <a:p>
            <a:pPr eaLnBrk="1" hangingPunct="1">
              <a:lnSpc>
                <a:spcPct val="90000"/>
              </a:lnSpc>
            </a:pPr>
            <a:r>
              <a:rPr lang="en-US" sz="2800" dirty="0">
                <a:solidFill>
                  <a:srgbClr val="FFFF00"/>
                </a:solidFill>
              </a:rPr>
              <a:t>Marshall: </a:t>
            </a:r>
            <a:r>
              <a:rPr lang="en-US" sz="2800" dirty="0">
                <a:solidFill>
                  <a:srgbClr val="00FF00"/>
                </a:solidFill>
              </a:rPr>
              <a:t>Urgency-Opportunity, </a:t>
            </a:r>
            <a:r>
              <a:rPr lang="en-US" sz="2800" dirty="0"/>
              <a:t>Focus, Bright spots, </a:t>
            </a:r>
            <a:r>
              <a:rPr lang="en-US" sz="2800" dirty="0">
                <a:solidFill>
                  <a:srgbClr val="00FF00"/>
                </a:solidFill>
              </a:rPr>
              <a:t>Coalitions</a:t>
            </a:r>
            <a:r>
              <a:rPr lang="en-US" sz="2800" dirty="0"/>
              <a:t>/Networks</a:t>
            </a:r>
          </a:p>
          <a:p>
            <a:pPr eaLnBrk="1" hangingPunct="1">
              <a:lnSpc>
                <a:spcPct val="90000"/>
              </a:lnSpc>
            </a:pPr>
            <a:r>
              <a:rPr lang="en-US" sz="2800" dirty="0" smtClean="0">
                <a:solidFill>
                  <a:srgbClr val="FFFF00"/>
                </a:solidFill>
              </a:rPr>
              <a:t>Map:</a:t>
            </a:r>
            <a:r>
              <a:rPr lang="en-US" sz="2800" dirty="0" smtClean="0"/>
              <a:t> </a:t>
            </a:r>
            <a:r>
              <a:rPr lang="en-US" sz="2800" dirty="0" smtClean="0">
                <a:solidFill>
                  <a:srgbClr val="00FF00"/>
                </a:solidFill>
              </a:rPr>
              <a:t>Political Terrain </a:t>
            </a:r>
            <a:r>
              <a:rPr lang="en-US" sz="2800" dirty="0" smtClean="0"/>
              <a:t>(Stakeholders), Disruptive Technologies,</a:t>
            </a:r>
          </a:p>
          <a:p>
            <a:pPr eaLnBrk="1" hangingPunct="1">
              <a:lnSpc>
                <a:spcPct val="90000"/>
              </a:lnSpc>
            </a:pPr>
            <a:r>
              <a:rPr lang="en-US" sz="2800" dirty="0" smtClean="0">
                <a:solidFill>
                  <a:srgbClr val="FFFF00"/>
                </a:solidFill>
              </a:rPr>
              <a:t>Message:</a:t>
            </a:r>
            <a:r>
              <a:rPr lang="en-US" sz="2800" dirty="0" smtClean="0"/>
              <a:t> </a:t>
            </a:r>
            <a:r>
              <a:rPr lang="en-US" sz="2800" dirty="0" smtClean="0">
                <a:solidFill>
                  <a:srgbClr val="00FF00"/>
                </a:solidFill>
              </a:rPr>
              <a:t>Vision, Values</a:t>
            </a:r>
          </a:p>
          <a:p>
            <a:pPr eaLnBrk="1" hangingPunct="1">
              <a:lnSpc>
                <a:spcPct val="90000"/>
              </a:lnSpc>
            </a:pPr>
            <a:r>
              <a:rPr lang="en-US" sz="2800" dirty="0" smtClean="0">
                <a:solidFill>
                  <a:srgbClr val="FFFF00"/>
                </a:solidFill>
              </a:rPr>
              <a:t>Motivate:</a:t>
            </a:r>
            <a:r>
              <a:rPr lang="en-US" sz="2800" dirty="0" smtClean="0"/>
              <a:t> Communicate with the </a:t>
            </a:r>
            <a:r>
              <a:rPr lang="en-US" sz="2800" dirty="0" smtClean="0">
                <a:solidFill>
                  <a:srgbClr val="00FF00"/>
                </a:solidFill>
              </a:rPr>
              <a:t>Elephant</a:t>
            </a:r>
            <a:r>
              <a:rPr lang="en-US" sz="2800" dirty="0" smtClean="0"/>
              <a:t> &amp; </a:t>
            </a:r>
            <a:r>
              <a:rPr lang="en-US" sz="2800" dirty="0" smtClean="0">
                <a:solidFill>
                  <a:srgbClr val="00FF00"/>
                </a:solidFill>
              </a:rPr>
              <a:t>Rider, Path</a:t>
            </a:r>
            <a:r>
              <a:rPr lang="en-US" sz="2800" dirty="0" smtClean="0"/>
              <a:t>, Small Wins</a:t>
            </a:r>
          </a:p>
          <a:p>
            <a:pPr eaLnBrk="1" hangingPunct="1">
              <a:lnSpc>
                <a:spcPct val="90000"/>
              </a:lnSpc>
            </a:pPr>
            <a:r>
              <a:rPr lang="en-US" sz="2800" dirty="0" smtClean="0">
                <a:solidFill>
                  <a:srgbClr val="FFFF00"/>
                </a:solidFill>
              </a:rPr>
              <a:t>Manage:</a:t>
            </a:r>
            <a:r>
              <a:rPr lang="en-US" sz="2800" dirty="0" smtClean="0"/>
              <a:t> Clear Hurdles, </a:t>
            </a:r>
            <a:r>
              <a:rPr lang="en-US" sz="2800" dirty="0" smtClean="0">
                <a:solidFill>
                  <a:srgbClr val="00FF00"/>
                </a:solidFill>
              </a:rPr>
              <a:t>Overcome Resistance</a:t>
            </a:r>
            <a:r>
              <a:rPr lang="en-US" sz="2800" dirty="0" smtClean="0"/>
              <a:t>, Keep an eye out for </a:t>
            </a:r>
            <a:r>
              <a:rPr lang="en-US" sz="2800" dirty="0" smtClean="0">
                <a:solidFill>
                  <a:srgbClr val="00FF00"/>
                </a:solidFill>
              </a:rPr>
              <a:t>Grendel’s Mother</a:t>
            </a:r>
          </a:p>
          <a:p>
            <a:pPr eaLnBrk="1" hangingPunct="1">
              <a:lnSpc>
                <a:spcPct val="90000"/>
              </a:lnSpc>
            </a:pPr>
            <a:endParaRPr lang="en-US" sz="28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2074387203"/>
      </p:ext>
    </p:extLst>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dirty="0" smtClean="0">
                <a:solidFill>
                  <a:srgbClr val="00FF00"/>
                </a:solidFill>
              </a:rPr>
              <a:t>2) Marshall:</a:t>
            </a:r>
            <a:r>
              <a:rPr lang="en-US" dirty="0" smtClean="0"/>
              <a:t> </a:t>
            </a:r>
            <a:r>
              <a:rPr lang="en-US" dirty="0" smtClean="0">
                <a:solidFill>
                  <a:srgbClr val="FFFF00"/>
                </a:solidFill>
              </a:rPr>
              <a:t>Urgency - Opportunity</a:t>
            </a:r>
            <a:endParaRPr lang="en-US" dirty="0">
              <a:solidFill>
                <a:srgbClr val="FFFF00"/>
              </a:solidFill>
            </a:endParaRPr>
          </a:p>
        </p:txBody>
      </p:sp>
      <p:sp>
        <p:nvSpPr>
          <p:cNvPr id="4" name="Content Placeholder 3"/>
          <p:cNvSpPr>
            <a:spLocks noGrp="1"/>
          </p:cNvSpPr>
          <p:nvPr>
            <p:ph sz="half" idx="1"/>
          </p:nvPr>
        </p:nvSpPr>
        <p:spPr>
          <a:xfrm>
            <a:off x="228600" y="1600200"/>
            <a:ext cx="4800600" cy="5029200"/>
          </a:xfrm>
        </p:spPr>
        <p:txBody>
          <a:bodyPr/>
          <a:lstStyle/>
          <a:p>
            <a:pPr marL="400050">
              <a:lnSpc>
                <a:spcPct val="90000"/>
              </a:lnSpc>
            </a:pPr>
            <a:r>
              <a:rPr lang="en-US" sz="2400" dirty="0">
                <a:solidFill>
                  <a:srgbClr val="00FF00"/>
                </a:solidFill>
              </a:rPr>
              <a:t>Discovery process </a:t>
            </a:r>
            <a:r>
              <a:rPr lang="en-US" sz="2400" dirty="0"/>
              <a:t>step back and examine the big picture to identify critical issues </a:t>
            </a:r>
          </a:p>
          <a:p>
            <a:pPr marL="400050">
              <a:lnSpc>
                <a:spcPct val="90000"/>
              </a:lnSpc>
            </a:pPr>
            <a:r>
              <a:rPr lang="en-US" sz="2400" dirty="0"/>
              <a:t>Understand the </a:t>
            </a:r>
            <a:r>
              <a:rPr lang="en-US" sz="2400" dirty="0">
                <a:solidFill>
                  <a:schemeClr val="accent6">
                    <a:lumMod val="60000"/>
                    <a:lumOff val="40000"/>
                  </a:schemeClr>
                </a:solidFill>
              </a:rPr>
              <a:t>vulnerability</a:t>
            </a:r>
            <a:r>
              <a:rPr lang="en-US" sz="2400" dirty="0"/>
              <a:t> in the organization (or, create it - Cortez)</a:t>
            </a:r>
          </a:p>
          <a:p>
            <a:pPr marL="400050">
              <a:lnSpc>
                <a:spcPct val="90000"/>
              </a:lnSpc>
            </a:pPr>
            <a:r>
              <a:rPr lang="en-US" sz="2400" dirty="0"/>
              <a:t>Who are the </a:t>
            </a:r>
            <a:r>
              <a:rPr lang="en-US" sz="2400" dirty="0">
                <a:solidFill>
                  <a:schemeClr val="accent6">
                    <a:lumMod val="60000"/>
                    <a:lumOff val="40000"/>
                  </a:schemeClr>
                </a:solidFill>
              </a:rPr>
              <a:t>antagonists </a:t>
            </a:r>
            <a:r>
              <a:rPr lang="en-US" sz="2400" dirty="0"/>
              <a:t>(unite against)?  </a:t>
            </a:r>
          </a:p>
          <a:p>
            <a:pPr marL="400050">
              <a:lnSpc>
                <a:spcPct val="90000"/>
              </a:lnSpc>
            </a:pPr>
            <a:r>
              <a:rPr lang="en-US" sz="2400" dirty="0"/>
              <a:t>Achieved when </a:t>
            </a:r>
            <a:r>
              <a:rPr lang="en-US" sz="2400" dirty="0">
                <a:solidFill>
                  <a:schemeClr val="accent6">
                    <a:lumMod val="60000"/>
                    <a:lumOff val="40000"/>
                  </a:schemeClr>
                </a:solidFill>
              </a:rPr>
              <a:t>75% </a:t>
            </a:r>
            <a:r>
              <a:rPr lang="en-US" sz="2400" dirty="0"/>
              <a:t>of your leadership </a:t>
            </a:r>
            <a:r>
              <a:rPr lang="en-US" sz="2400" dirty="0" smtClean="0"/>
              <a:t>team is </a:t>
            </a:r>
            <a:r>
              <a:rPr lang="en-US" sz="2400" dirty="0"/>
              <a:t>honestly convinced </a:t>
            </a:r>
          </a:p>
          <a:p>
            <a:endParaRPr lang="en-US" sz="2400" dirty="0"/>
          </a:p>
        </p:txBody>
      </p:sp>
      <p:pic>
        <p:nvPicPr>
          <p:cNvPr id="11266" name="Picture 2" descr="https://encrypted-tbn0.gstatic.com/images?q=tbn:ANd9GcSjmxqkE_Zzjkmqdc18J1EYBxGjwuKwxnqIJrXSUSEO4_a1pPB4B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362200"/>
            <a:ext cx="3382553"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94964"/>
      </p:ext>
    </p:extLst>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2) </a:t>
            </a:r>
            <a:r>
              <a:rPr lang="en-US" dirty="0" smtClean="0">
                <a:solidFill>
                  <a:srgbClr val="00FF00"/>
                </a:solidFill>
              </a:rPr>
              <a:t>Marshall: </a:t>
            </a:r>
            <a:r>
              <a:rPr lang="en-US" dirty="0" smtClean="0"/>
              <a:t/>
            </a:r>
            <a:br>
              <a:rPr lang="en-US" dirty="0" smtClean="0"/>
            </a:br>
            <a:r>
              <a:rPr lang="en-US" dirty="0" smtClean="0"/>
              <a:t>Create </a:t>
            </a:r>
            <a:r>
              <a:rPr lang="en-US" dirty="0"/>
              <a:t>a Powerful </a:t>
            </a:r>
            <a:r>
              <a:rPr lang="en-US" dirty="0" smtClean="0"/>
              <a:t>Coalition</a:t>
            </a:r>
            <a:endParaRPr lang="en-US" dirty="0"/>
          </a:p>
        </p:txBody>
      </p:sp>
      <p:sp>
        <p:nvSpPr>
          <p:cNvPr id="4" name="Content Placeholder 3"/>
          <p:cNvSpPr>
            <a:spLocks noGrp="1"/>
          </p:cNvSpPr>
          <p:nvPr>
            <p:ph sz="half" idx="2"/>
          </p:nvPr>
        </p:nvSpPr>
        <p:spPr>
          <a:xfrm>
            <a:off x="3276600" y="1600200"/>
            <a:ext cx="5791200" cy="4525963"/>
          </a:xfrm>
        </p:spPr>
        <p:txBody>
          <a:bodyPr/>
          <a:lstStyle/>
          <a:p>
            <a:pPr marL="57150" indent="0">
              <a:buNone/>
            </a:pPr>
            <a:r>
              <a:rPr lang="en-US" dirty="0" smtClean="0"/>
              <a:t>High Performance Teams</a:t>
            </a:r>
          </a:p>
          <a:p>
            <a:pPr marL="514350" indent="-457200"/>
            <a:r>
              <a:rPr lang="en-US" sz="2000" dirty="0" smtClean="0"/>
              <a:t>they </a:t>
            </a:r>
            <a:r>
              <a:rPr lang="en-US" sz="2000" dirty="0"/>
              <a:t>contain people with special skills</a:t>
            </a:r>
          </a:p>
          <a:p>
            <a:pPr marL="514350" indent="-457200"/>
            <a:r>
              <a:rPr lang="en-US" sz="2000" dirty="0"/>
              <a:t>they commit to a common purpose, establish specific goals</a:t>
            </a:r>
          </a:p>
          <a:p>
            <a:pPr marL="514350" indent="-457200"/>
            <a:r>
              <a:rPr lang="en-US" sz="2000" dirty="0"/>
              <a:t>they have the leadership and structure to provide focus and direction</a:t>
            </a:r>
          </a:p>
          <a:p>
            <a:pPr marL="514350" indent="-457200"/>
            <a:r>
              <a:rPr lang="en-US" sz="2000" dirty="0"/>
              <a:t>they hold themselves accountable at both the individual and team levels</a:t>
            </a:r>
          </a:p>
          <a:p>
            <a:pPr marL="514350" indent="-457200"/>
            <a:r>
              <a:rPr lang="en-US" sz="2000" dirty="0"/>
              <a:t>there is high mutual trust among members</a:t>
            </a:r>
          </a:p>
          <a:p>
            <a:pPr marL="914400" lvl="1" indent="-457200" eaLnBrk="1" hangingPunct="1"/>
            <a:r>
              <a:rPr lang="en-US" sz="2000" dirty="0">
                <a:solidFill>
                  <a:srgbClr val="00FF00"/>
                </a:solidFill>
              </a:rPr>
              <a:t>Size 5-7 people</a:t>
            </a:r>
          </a:p>
          <a:p>
            <a:pPr marL="0" indent="0">
              <a:lnSpc>
                <a:spcPct val="90000"/>
              </a:lnSpc>
              <a:buNone/>
            </a:pPr>
            <a:endParaRPr lang="en-US" sz="2000" dirty="0"/>
          </a:p>
          <a:p>
            <a:pPr marL="0" indent="0">
              <a:lnSpc>
                <a:spcPct val="90000"/>
              </a:lnSpc>
              <a:buNone/>
            </a:pPr>
            <a:r>
              <a:rPr lang="en-US" sz="2000" dirty="0" smtClean="0"/>
              <a:t>Spirit of Cooperation </a:t>
            </a:r>
          </a:p>
          <a:p>
            <a:pPr marL="0" indent="0">
              <a:lnSpc>
                <a:spcPct val="90000"/>
              </a:lnSpc>
              <a:buNone/>
            </a:pPr>
            <a:r>
              <a:rPr lang="en-US" sz="2000" dirty="0" smtClean="0"/>
              <a:t>	Swift Trust: Leaders go first</a:t>
            </a:r>
            <a:endParaRPr lang="en-US" sz="2000" dirty="0"/>
          </a:p>
          <a:p>
            <a:endParaRPr lang="en-US" dirty="0"/>
          </a:p>
        </p:txBody>
      </p:sp>
      <p:pic>
        <p:nvPicPr>
          <p:cNvPr id="14338" name="Picture 2" descr="https://encrypted-tbn1.gstatic.com/images?q=tbn:ANd9GcSIEy79eZNu72gbA54KcX9sUd03ln2xmkDnY6bC77Kkbvk81nPD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2854983" cy="255382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49" y="4254381"/>
            <a:ext cx="285498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581262"/>
      </p:ext>
    </p:extLst>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solidFill>
                  <a:srgbClr val="00FF00"/>
                </a:solidFill>
              </a:rPr>
              <a:t>3) MAP:</a:t>
            </a:r>
            <a:r>
              <a:rPr lang="en-US" dirty="0" smtClean="0"/>
              <a:t> </a:t>
            </a:r>
            <a:r>
              <a:rPr lang="en-US" dirty="0" smtClean="0">
                <a:solidFill>
                  <a:srgbClr val="00FF00"/>
                </a:solidFill>
              </a:rPr>
              <a:t>Forces of Change </a:t>
            </a:r>
          </a:p>
        </p:txBody>
      </p:sp>
      <p:sp>
        <p:nvSpPr>
          <p:cNvPr id="23555" name="Rectangle 3" descr="Rectangle: Click to edit Master text styles&#10;Second level&#10;Third level&#10;Fourth level&#10;Fifth level"/>
          <p:cNvSpPr>
            <a:spLocks noGrp="1" noChangeArrowheads="1"/>
          </p:cNvSpPr>
          <p:nvPr>
            <p:ph type="body" idx="1"/>
          </p:nvPr>
        </p:nvSpPr>
        <p:spPr>
          <a:xfrm>
            <a:off x="228600" y="1905000"/>
            <a:ext cx="8686800" cy="4114800"/>
          </a:xfrm>
        </p:spPr>
        <p:txBody>
          <a:bodyPr/>
          <a:lstStyle/>
          <a:p>
            <a:pPr eaLnBrk="1" hangingPunct="1"/>
            <a:r>
              <a:rPr lang="en-US" dirty="0" smtClean="0"/>
              <a:t>Task: </a:t>
            </a:r>
            <a:r>
              <a:rPr lang="en-US" dirty="0" smtClean="0">
                <a:solidFill>
                  <a:srgbClr val="00FF00"/>
                </a:solidFill>
              </a:rPr>
              <a:t>What ‘environmental’ forces are causing organizations to change? (now / future)</a:t>
            </a:r>
          </a:p>
          <a:p>
            <a:pPr lvl="1" eaLnBrk="1" hangingPunct="1"/>
            <a:r>
              <a:rPr lang="en-US" b="1" dirty="0" smtClean="0"/>
              <a:t>Economic</a:t>
            </a:r>
          </a:p>
          <a:p>
            <a:pPr lvl="1" eaLnBrk="1" hangingPunct="1"/>
            <a:r>
              <a:rPr lang="en-US" b="1" dirty="0" smtClean="0"/>
              <a:t>Political/Legal</a:t>
            </a:r>
          </a:p>
          <a:p>
            <a:pPr lvl="1" eaLnBrk="1" hangingPunct="1"/>
            <a:r>
              <a:rPr lang="en-US" b="1" dirty="0" smtClean="0"/>
              <a:t>Technology</a:t>
            </a:r>
          </a:p>
          <a:p>
            <a:pPr lvl="1" eaLnBrk="1" hangingPunct="1"/>
            <a:r>
              <a:rPr lang="en-US" b="1" dirty="0" smtClean="0"/>
              <a:t>Social/Demographic</a:t>
            </a:r>
          </a:p>
          <a:p>
            <a:pPr lvl="1" eaLnBrk="1" hangingPunct="1"/>
            <a:r>
              <a:rPr lang="en-US" b="1" dirty="0" smtClean="0"/>
              <a:t>Other?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200399"/>
            <a:ext cx="3530600"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563293"/>
      </p:ext>
    </p:extLst>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76400" y="274638"/>
            <a:ext cx="7010400" cy="1143000"/>
          </a:xfrm>
        </p:spPr>
        <p:txBody>
          <a:bodyPr/>
          <a:lstStyle/>
          <a:p>
            <a:pPr eaLnBrk="1" hangingPunct="1"/>
            <a:r>
              <a:rPr lang="en-US" sz="4000" dirty="0" smtClean="0">
                <a:solidFill>
                  <a:srgbClr val="00FF00"/>
                </a:solidFill>
              </a:rPr>
              <a:t>3) MAP: </a:t>
            </a:r>
            <a:r>
              <a:rPr lang="en-US" sz="4000" dirty="0">
                <a:solidFill>
                  <a:srgbClr val="00FF00"/>
                </a:solidFill>
              </a:rPr>
              <a:t>Force Field </a:t>
            </a:r>
            <a:r>
              <a:rPr lang="en-US" sz="4000" dirty="0" smtClean="0">
                <a:solidFill>
                  <a:srgbClr val="00FF00"/>
                </a:solidFill>
              </a:rPr>
              <a:t>Analysis</a:t>
            </a:r>
            <a:r>
              <a:rPr lang="en-US" sz="4000" dirty="0" smtClean="0"/>
              <a:t/>
            </a:r>
            <a:br>
              <a:rPr lang="en-US" sz="4000" dirty="0" smtClean="0"/>
            </a:br>
            <a:r>
              <a:rPr lang="en-US" sz="4000" dirty="0" smtClean="0">
                <a:solidFill>
                  <a:schemeClr val="tx1"/>
                </a:solidFill>
              </a:rPr>
              <a:t>Kurt Lewin</a:t>
            </a:r>
          </a:p>
        </p:txBody>
      </p:sp>
      <p:sp>
        <p:nvSpPr>
          <p:cNvPr id="17411" name="Rectangle 3"/>
          <p:cNvSpPr>
            <a:spLocks noGrp="1" noChangeArrowheads="1"/>
          </p:cNvSpPr>
          <p:nvPr>
            <p:ph type="body" idx="1"/>
          </p:nvPr>
        </p:nvSpPr>
        <p:spPr>
          <a:xfrm>
            <a:off x="381000" y="2057400"/>
            <a:ext cx="8229600" cy="4525963"/>
          </a:xfrm>
        </p:spPr>
        <p:txBody>
          <a:bodyPr/>
          <a:lstStyle/>
          <a:p>
            <a:pPr eaLnBrk="1" hangingPunct="1">
              <a:lnSpc>
                <a:spcPct val="90000"/>
              </a:lnSpc>
              <a:buFontTx/>
              <a:buNone/>
            </a:pPr>
            <a:endParaRPr lang="en-US" dirty="0" smtClean="0">
              <a:solidFill>
                <a:schemeClr val="tx2"/>
              </a:solidFill>
            </a:endParaRPr>
          </a:p>
        </p:txBody>
      </p:sp>
      <p:pic>
        <p:nvPicPr>
          <p:cNvPr id="17412" name="Picture 6" descr="lewi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11858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812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818992"/>
      </p:ext>
    </p:extLst>
  </p:cSld>
  <p:clrMapOvr>
    <a:masterClrMapping/>
  </p:clrMapOvr>
  <p:transition>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Lewin’s Force Field Steps</a:t>
            </a:r>
          </a:p>
        </p:txBody>
      </p:sp>
      <p:sp>
        <p:nvSpPr>
          <p:cNvPr id="18435" name="Rectangle 3"/>
          <p:cNvSpPr>
            <a:spLocks noGrp="1" noChangeArrowheads="1"/>
          </p:cNvSpPr>
          <p:nvPr>
            <p:ph type="body" idx="1"/>
          </p:nvPr>
        </p:nvSpPr>
        <p:spPr>
          <a:xfrm>
            <a:off x="457200" y="1600200"/>
            <a:ext cx="8229600" cy="4953000"/>
          </a:xfrm>
        </p:spPr>
        <p:txBody>
          <a:bodyPr/>
          <a:lstStyle/>
          <a:p>
            <a:pPr marL="609600" indent="-609600" eaLnBrk="1" hangingPunct="1">
              <a:lnSpc>
                <a:spcPct val="80000"/>
              </a:lnSpc>
              <a:buFontTx/>
              <a:buAutoNum type="arabicPeriod"/>
            </a:pPr>
            <a:r>
              <a:rPr lang="en-US" sz="2800" b="1" dirty="0" smtClean="0"/>
              <a:t>Understand / Describe </a:t>
            </a:r>
            <a:r>
              <a:rPr lang="en-US" sz="2800" b="1" dirty="0" smtClean="0">
                <a:solidFill>
                  <a:srgbClr val="FFFF00"/>
                </a:solidFill>
              </a:rPr>
              <a:t>Current</a:t>
            </a:r>
            <a:r>
              <a:rPr lang="en-US" sz="2800" b="1" dirty="0" smtClean="0"/>
              <a:t> Situation</a:t>
            </a:r>
          </a:p>
          <a:p>
            <a:pPr marL="609600" indent="-609600" eaLnBrk="1" hangingPunct="1">
              <a:lnSpc>
                <a:spcPct val="80000"/>
              </a:lnSpc>
              <a:buFontTx/>
              <a:buAutoNum type="arabicPeriod"/>
            </a:pPr>
            <a:r>
              <a:rPr lang="en-US" sz="2800" b="1" dirty="0" smtClean="0"/>
              <a:t>Identify where current situation will go if no action taken</a:t>
            </a:r>
          </a:p>
          <a:p>
            <a:pPr marL="609600" indent="-609600" eaLnBrk="1" hangingPunct="1">
              <a:lnSpc>
                <a:spcPct val="80000"/>
              </a:lnSpc>
              <a:buFontTx/>
              <a:buAutoNum type="arabicPeriod"/>
            </a:pPr>
            <a:r>
              <a:rPr lang="en-US" sz="2800" b="1" dirty="0" smtClean="0"/>
              <a:t>List </a:t>
            </a:r>
            <a:r>
              <a:rPr lang="en-US" sz="2800" b="1" dirty="0" smtClean="0">
                <a:solidFill>
                  <a:srgbClr val="00FF00"/>
                </a:solidFill>
              </a:rPr>
              <a:t>forces driving change </a:t>
            </a:r>
            <a:r>
              <a:rPr lang="en-US" sz="2800" b="1" dirty="0" smtClean="0"/>
              <a:t>/ </a:t>
            </a:r>
            <a:r>
              <a:rPr lang="en-US" sz="2800" b="1" dirty="0" smtClean="0">
                <a:solidFill>
                  <a:srgbClr val="00FF00"/>
                </a:solidFill>
              </a:rPr>
              <a:t>restraining forces</a:t>
            </a:r>
          </a:p>
          <a:p>
            <a:pPr marL="609600" indent="-609600" eaLnBrk="1" hangingPunct="1">
              <a:lnSpc>
                <a:spcPct val="80000"/>
              </a:lnSpc>
              <a:buFontTx/>
              <a:buAutoNum type="arabicPeriod"/>
            </a:pPr>
            <a:r>
              <a:rPr lang="en-US" sz="2800" b="1" dirty="0" smtClean="0"/>
              <a:t>Discuss all the forces – can they be changed?  Which are the </a:t>
            </a:r>
            <a:r>
              <a:rPr lang="en-US" sz="2800" b="1" dirty="0" smtClean="0">
                <a:solidFill>
                  <a:srgbClr val="00FF00"/>
                </a:solidFill>
              </a:rPr>
              <a:t>critical ones</a:t>
            </a:r>
            <a:r>
              <a:rPr lang="en-US" sz="2800" b="1" dirty="0" smtClean="0"/>
              <a:t>?</a:t>
            </a:r>
          </a:p>
          <a:p>
            <a:pPr marL="609600" indent="-609600" eaLnBrk="1" hangingPunct="1">
              <a:lnSpc>
                <a:spcPct val="80000"/>
              </a:lnSpc>
              <a:buFontTx/>
              <a:buAutoNum type="arabicPeriod"/>
            </a:pPr>
            <a:r>
              <a:rPr lang="en-US" sz="2800" b="1" dirty="0" smtClean="0"/>
              <a:t>Determine if you can </a:t>
            </a:r>
            <a:r>
              <a:rPr lang="en-US" sz="2800" b="1" dirty="0" smtClean="0">
                <a:solidFill>
                  <a:srgbClr val="FFFF00"/>
                </a:solidFill>
              </a:rPr>
              <a:t>negate the restraining / enhance the driving</a:t>
            </a:r>
          </a:p>
          <a:p>
            <a:pPr marL="609600" indent="-609600" eaLnBrk="1" hangingPunct="1">
              <a:lnSpc>
                <a:spcPct val="80000"/>
              </a:lnSpc>
              <a:buFontTx/>
              <a:buAutoNum type="arabicPeriod"/>
            </a:pPr>
            <a:r>
              <a:rPr lang="en-US" sz="2800" b="1" dirty="0" smtClean="0"/>
              <a:t>Recognize that changing one might impact the others (both positively and negatively)</a:t>
            </a:r>
          </a:p>
        </p:txBody>
      </p:sp>
    </p:spTree>
    <p:extLst>
      <p:ext uri="{BB962C8B-B14F-4D97-AF65-F5344CB8AC3E}">
        <p14:creationId xmlns:p14="http://schemas.microsoft.com/office/powerpoint/2010/main" val="2851583269"/>
      </p:ext>
    </p:extLst>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Reflection Time</a:t>
            </a:r>
          </a:p>
        </p:txBody>
      </p:sp>
      <p:sp>
        <p:nvSpPr>
          <p:cNvPr id="112643" name="Rectangle 3"/>
          <p:cNvSpPr>
            <a:spLocks noGrp="1" noChangeArrowheads="1"/>
          </p:cNvSpPr>
          <p:nvPr>
            <p:ph type="body" idx="1"/>
          </p:nvPr>
        </p:nvSpPr>
        <p:spPr/>
        <p:txBody>
          <a:bodyPr/>
          <a:lstStyle/>
          <a:p>
            <a:r>
              <a:rPr lang="en-US"/>
              <a:t>You are driving and as you turn the corner you drive into fog – what do you do?</a:t>
            </a:r>
          </a:p>
          <a:p>
            <a:endParaRPr lang="en-US"/>
          </a:p>
        </p:txBody>
      </p:sp>
      <p:pic>
        <p:nvPicPr>
          <p:cNvPr id="112645" name="Picture 5" descr="20051008225447_fog"/>
          <p:cNvPicPr>
            <a:picLocks noChangeAspect="1" noChangeArrowheads="1"/>
          </p:cNvPicPr>
          <p:nvPr/>
        </p:nvPicPr>
        <p:blipFill>
          <a:blip r:embed="rId2" cstate="print"/>
          <a:srcRect/>
          <a:stretch>
            <a:fillRect/>
          </a:stretch>
        </p:blipFill>
        <p:spPr bwMode="auto">
          <a:xfrm>
            <a:off x="1828800" y="2819400"/>
            <a:ext cx="5486400" cy="3718461"/>
          </a:xfrm>
          <a:prstGeom prst="rect">
            <a:avLst/>
          </a:prstGeom>
          <a:noFill/>
        </p:spPr>
      </p:pic>
    </p:spTree>
    <p:extLst>
      <p:ext uri="{BB962C8B-B14F-4D97-AF65-F5344CB8AC3E}">
        <p14:creationId xmlns:p14="http://schemas.microsoft.com/office/powerpoint/2010/main" val="2707073038"/>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49917" y="602456"/>
            <a:ext cx="9144000" cy="565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Picture 2" descr="7053406127_c8fc4e65f7_o.jpg"/>
          <p:cNvSpPr>
            <a:spLocks noChangeAspect="1"/>
          </p:cNvSpPr>
          <p:nvPr/>
        </p:nvSpPr>
        <p:spPr bwMode="auto">
          <a:xfrm>
            <a:off x="-1985" y="857250"/>
            <a:ext cx="914598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4375">
              <a:latin typeface="Corbel" panose="020B0503020204020204" pitchFamily="34" charset="0"/>
            </a:endParaRPr>
          </a:p>
        </p:txBody>
      </p:sp>
      <p:sp>
        <p:nvSpPr>
          <p:cNvPr id="4" name="Title 3"/>
          <p:cNvSpPr>
            <a:spLocks noGrp="1"/>
          </p:cNvSpPr>
          <p:nvPr>
            <p:ph type="ctrTitle"/>
          </p:nvPr>
        </p:nvSpPr>
        <p:spPr>
          <a:xfrm>
            <a:off x="674995" y="1764485"/>
            <a:ext cx="7893844" cy="11033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dirty="0" smtClean="0">
                <a:solidFill>
                  <a:srgbClr val="FFFF00"/>
                </a:solidFill>
                <a:ea typeface="+mj-ea"/>
                <a:cs typeface="Corbel"/>
              </a:rPr>
              <a:t>Please finish this quote</a:t>
            </a:r>
            <a:endParaRPr lang="en-US" dirty="0">
              <a:solidFill>
                <a:srgbClr val="FFFF00"/>
              </a:solidFill>
              <a:ea typeface="+mj-ea"/>
              <a:cs typeface="Corbel"/>
            </a:endParaRPr>
          </a:p>
        </p:txBody>
      </p:sp>
      <p:sp>
        <p:nvSpPr>
          <p:cNvPr id="7" name="Title 3"/>
          <p:cNvSpPr txBox="1">
            <a:spLocks/>
          </p:cNvSpPr>
          <p:nvPr/>
        </p:nvSpPr>
        <p:spPr bwMode="auto">
          <a:xfrm>
            <a:off x="669728" y="2695288"/>
            <a:ext cx="4022589" cy="6284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ts val="4500"/>
              </a:lnSpc>
            </a:pPr>
            <a:r>
              <a:rPr lang="en-US" altLang="en-US" sz="3000" dirty="0">
                <a:solidFill>
                  <a:srgbClr val="FFFF00"/>
                </a:solidFill>
                <a:latin typeface="Corbel" panose="020B0503020204020204" pitchFamily="34" charset="0"/>
              </a:rPr>
              <a:t>Change done </a:t>
            </a:r>
            <a:r>
              <a:rPr lang="en-US" altLang="en-US" sz="3000" b="1" u="sng" dirty="0">
                <a:solidFill>
                  <a:srgbClr val="FFFF00"/>
                </a:solidFill>
                <a:latin typeface="Corbel" panose="020B0503020204020204" pitchFamily="34" charset="0"/>
              </a:rPr>
              <a:t>to</a:t>
            </a:r>
            <a:r>
              <a:rPr lang="en-US" altLang="en-US" sz="3000" dirty="0">
                <a:solidFill>
                  <a:srgbClr val="FFFF00"/>
                </a:solidFill>
                <a:latin typeface="Corbel" panose="020B0503020204020204" pitchFamily="34" charset="0"/>
              </a:rPr>
              <a:t> us …</a:t>
            </a:r>
          </a:p>
          <a:p>
            <a:pPr eaLnBrk="1" hangingPunct="1">
              <a:lnSpc>
                <a:spcPts val="4500"/>
              </a:lnSpc>
            </a:pPr>
            <a:endParaRPr lang="en-US" altLang="en-US" sz="3000" dirty="0">
              <a:latin typeface="Corbel" panose="020B0503020204020204" pitchFamily="34" charset="0"/>
            </a:endParaRPr>
          </a:p>
        </p:txBody>
      </p:sp>
      <p:sp>
        <p:nvSpPr>
          <p:cNvPr id="9" name="Title 3"/>
          <p:cNvSpPr txBox="1">
            <a:spLocks/>
          </p:cNvSpPr>
          <p:nvPr/>
        </p:nvSpPr>
        <p:spPr bwMode="auto">
          <a:xfrm>
            <a:off x="5236427" y="2697426"/>
            <a:ext cx="3556836" cy="1082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ts val="4500"/>
              </a:lnSpc>
            </a:pPr>
            <a:r>
              <a:rPr lang="en-US" altLang="en-US" sz="3000" dirty="0">
                <a:solidFill>
                  <a:srgbClr val="FFFF00"/>
                </a:solidFill>
                <a:latin typeface="Corbel" panose="020B0503020204020204" pitchFamily="34" charset="0"/>
              </a:rPr>
              <a:t>Change done </a:t>
            </a:r>
            <a:r>
              <a:rPr lang="en-US" altLang="en-US" sz="3000" b="1" u="sng" dirty="0">
                <a:solidFill>
                  <a:srgbClr val="FFFF00"/>
                </a:solidFill>
                <a:latin typeface="Corbel" panose="020B0503020204020204" pitchFamily="34" charset="0"/>
              </a:rPr>
              <a:t>by</a:t>
            </a:r>
            <a:r>
              <a:rPr lang="en-US" altLang="en-US" sz="3000" dirty="0">
                <a:solidFill>
                  <a:srgbClr val="FFFF00"/>
                </a:solidFill>
                <a:latin typeface="Corbel" panose="020B0503020204020204" pitchFamily="34" charset="0"/>
              </a:rPr>
              <a:t> us …</a:t>
            </a:r>
          </a:p>
        </p:txBody>
      </p:sp>
    </p:spTree>
    <p:extLst>
      <p:ext uri="{BB962C8B-B14F-4D97-AF65-F5344CB8AC3E}">
        <p14:creationId xmlns:p14="http://schemas.microsoft.com/office/powerpoint/2010/main" val="323686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3500" y="457200"/>
            <a:ext cx="8882063" cy="1143000"/>
          </a:xfrm>
        </p:spPr>
        <p:txBody>
          <a:bodyPr/>
          <a:lstStyle/>
          <a:p>
            <a:r>
              <a:rPr lang="en-US" sz="4000" dirty="0" smtClean="0">
                <a:solidFill>
                  <a:srgbClr val="00FF00"/>
                </a:solidFill>
              </a:rPr>
              <a:t>4) Message:</a:t>
            </a:r>
            <a:r>
              <a:rPr lang="en-US" sz="4000" dirty="0" smtClean="0"/>
              <a:t> Inspire </a:t>
            </a:r>
            <a:r>
              <a:rPr lang="en-US" sz="4000" dirty="0"/>
              <a:t>a Shared Vision</a:t>
            </a:r>
          </a:p>
        </p:txBody>
      </p:sp>
      <p:sp>
        <p:nvSpPr>
          <p:cNvPr id="113667" name="Rectangle 3"/>
          <p:cNvSpPr>
            <a:spLocks noGrp="1" noChangeArrowheads="1"/>
          </p:cNvSpPr>
          <p:nvPr>
            <p:ph type="body" sz="half" idx="1"/>
          </p:nvPr>
        </p:nvSpPr>
        <p:spPr>
          <a:xfrm>
            <a:off x="533400" y="1981200"/>
            <a:ext cx="3886200" cy="5105400"/>
          </a:xfrm>
        </p:spPr>
        <p:txBody>
          <a:bodyPr/>
          <a:lstStyle/>
          <a:p>
            <a:pPr>
              <a:lnSpc>
                <a:spcPct val="90000"/>
              </a:lnSpc>
            </a:pPr>
            <a:r>
              <a:rPr lang="en-US" sz="2800" b="1" dirty="0"/>
              <a:t>You first need to develop a clear vision of the future</a:t>
            </a:r>
          </a:p>
          <a:p>
            <a:pPr>
              <a:lnSpc>
                <a:spcPct val="90000"/>
              </a:lnSpc>
            </a:pPr>
            <a:endParaRPr lang="en-US" sz="2800" b="1" dirty="0"/>
          </a:p>
          <a:p>
            <a:pPr>
              <a:lnSpc>
                <a:spcPct val="90000"/>
              </a:lnSpc>
            </a:pPr>
            <a:endParaRPr lang="en-US" sz="2800" b="1" dirty="0"/>
          </a:p>
          <a:p>
            <a:pPr>
              <a:lnSpc>
                <a:spcPct val="90000"/>
              </a:lnSpc>
            </a:pPr>
            <a:endParaRPr lang="en-US" sz="2800" b="1" dirty="0"/>
          </a:p>
          <a:p>
            <a:pPr>
              <a:lnSpc>
                <a:spcPct val="90000"/>
              </a:lnSpc>
            </a:pPr>
            <a:r>
              <a:rPr lang="en-US" sz="2800" b="1" dirty="0" smtClean="0"/>
              <a:t>Then </a:t>
            </a:r>
            <a:r>
              <a:rPr lang="en-US" sz="2800" b="1" dirty="0"/>
              <a:t>share it with others to “enlist them”</a:t>
            </a:r>
          </a:p>
        </p:txBody>
      </p:sp>
      <p:pic>
        <p:nvPicPr>
          <p:cNvPr id="6146" name="Picture 2" descr="https://encrypted-tbn1.gstatic.com/images?q=tbn:ANd9GcSCTodkEYejK3Gd_i7qgtOWp-7RAZc2g5xgNBjRZd9aK-tL-6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526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hQQEBAQEBAUFRUWFBQUFhAUFhQVFBYUFxgVFBcVFRQXHCYeGB0jGRQUHy8gIycpLC0sFR4xNTAqNSYrLCkBCQoKDgwOGg8PGiokHCQpLSk1LCwuLykqLyosKikpLy0pKS0pLykvKik1KiwsKSwsLCwsKSwpKSksKSwsLCksKf/AABEIAOQA3QMBIgACEQEDEQH/xAAcAAABBQEBAQAAAAAAAAAAAAAAAQIEBQYDBwj/xABFEAABAwIDBAcEBwUHBAMAAAABAAIDBBEFEiEGMUFREyJhcYGRoQcyscEUI0JSYnLRgpKy4fAVJDNDY6LCFjRTs3N0g//EABkBAQEBAQEBAAAAAAAAAAAAAAABAgMEBf/EADERAAICAQMCAgkDBQEAAAAAAAABAgMRBBIhMUFRkQUiMkJhcYGh8BMU4SMzscHRUv/aAAwDAQACEQMRAD8A9xQkQgBKkQgFQkQgFQkQgFQkSoASIQgFSIQgBCVCAEIQgBCRCAEJUIAQhIgFQhCAEiVCARMlnawXc4NHMkD4p6qdoMNZM1nSC4aTbUjf3dy1FJv1uhmWcer1O7sfpwbGeP8AeC70+IxSG0crHHfZrgTbuC8u2tpGwBwbcNytcNe2x1Vls5gbzFHNJI5jnNuAzRwad13cyF7ZUVKCkpP6nljdbuw15Hor3gakgDmdEkcwd7rge4grC1mzZPWbI5x5P1J/aVBLVmndmzOY4HeLgg8tFqvR12L1Z8/IxPVTrfrQ4+Z64hYaq+muaXGoBFr9Rxbpa/BoVBhuP1c1Q+GOaTqMze/qetl+0VzWkTWd6NvUtP2GesIXnddtDWQBpkc4X0Fwwg+ICbhO3s5lyvaJBlPUAs6/O4Hy4rT0Fm3cmn9SLWQzhpo9GQsRLtvMD/hMaORDr+dx8FJwvbV8ssUZjZZ7mi4J0vxsuc9JZBZePM6Q1MJvCz5GuQuFZWNhYZJDZo3mxPZuCoX7dxXsI5COfVHpdcq6LLOYLJ0ndCv2ng0qFnm7bw8WSj9lvycuzdsaY73OHex3yWnprl7rMrU1P3kXaFVN2ppj/nDxDh8l2Zj9O7dUR/vAfFc3VYusX5G1bB+8vMnoUdmIxndKw/tN/Vd2uvqPNYaa6m00+gqEIUKCEIQAhCEAIQhAC4Vrbsd5rs4cl5xtRgsrYS+N8ssgNiHvJI4Zh2g2XWqEZvDeDlZKUVwsjfaHSl1MXD7rm+YzD4HzWgxCp6KB8jACWsu0cOQ8Nyi49H0lI8uGuVriOW6/oSmYNJ9IomtJ62QxOJ+80Zb+Oh8VtvMEn2ZlLEm/FFDsrtdO+ofT1To3AkBjmtyuBIvZw3EHcLcRxvo/2g4d1WTjiejf4jqu+I8lhK6eeGo6cMyuaQC3eMzDe2vHSy9c2ipxJTTNcLi2ax/CQ75LvzTYpI5cWwaF2fqempKd7t7omZu/KA71usRs0THjIaftQTsPeHROH8J9Vptgp81E1v3HyM/3Zh6OCzNc3osapHcDO5p7pGSAfFvkucffibfus3uKYeJ4nRnjuPJ3ArCbONdFiETXCxJkjI5ENcbf7V6FPUNZlLjYFwbfhd2g8zYeIVLi2FWq6aqYN0jWyftAsDvWx8Fqi3EZVvo19zNteZKa6ombRN/u7u9vxsszgTstRTA8JIx6gLVY6L08ncD6hZHDnWqIf/lZ/EFql/02hYvXTPUMViDonNcAQSLg7jqFQOwWE/5TfC4+C0ddTdLG5geWXt122uLEHS4IVFUYHPGC9tZcNFy18LDcDW2ZpFl5IzlH2Xg7yhGXVEd2BxH7JHc4rm/Z6M8XDxH6KzWIqfaFKyaSIUjXNY5zc4mLXWBIHVLCOHNdo3XPpJnGVNXeKIW2V6Z8UUbj1iwkm19XhttOC0kmypvpKPFv81Q7SYTV1NRTzvo3xRtfThzjJC4W6UEkZXXtqBqFvl3lq7IpNS5OS0tbbTXB57ipMM/Q6GwzFw7RcD1C2uJzPipKGCIkPkyMJBsbCJz3a8NWhee7TTuNdMWMzWOQ62tYNHLsWrw/aY11VTsMBiEMcryC7Ncno2NsbDcC7zXW52S2zkspLP2OdarjuhHu8DP7Knbuz/sv/moceMSsqY4OmlBzDOM7rAXBI3/dutmvLX1RdU104OrWTlve68TPWRvksx1UrItNIr00a2mmzWt2hqZQJmPe1rwHBob1QCLgC4T27SVQ/wA3za39FdYdTdFDFGPsRsb+60D5KQRdY/dVrj9Nfn0L+2s673+fUoW7XVI4xnvafkV2ZtpMN8cZ/eHzVo6nad7GnvAXI4dGf8tngAPgn7jTvrWP0L10mcqPbJ73sYYB1nBtw86XNr2tqtWsjhVE011mNs2JmY8sx0H8XotcvPqHXuWxY4PTp1NJ73kFldpdqqSmeWvlvKN8UbS93ZmDfdPfZaeV1mk8gSs5BSsiByta0aucbAXJ1c5x4km5JK8rz2PZW61/cTfy4++H/gxm0HtEhfTvjp2yOe8W1Y5oaDvJJ3m1xpdY7ZH2gS01Y4TMeYJLBzbdaMjdI1vHjccrW3WPpP8AbeH1cv0dxje/e1skZaT2sc5ov4G6zu1ewjY2OmpwSwC72EkuaB9prt7hzB1SUpJcHtop01ktssxb6Z6ef8GvbQ01XlnbkkB1ztNw78wG/wAVH2zxllNSvzHrPGRrOJvvPcBfVeKSVToTmhkLST7zCW3tuvbeOztW+iwmPGKeKamjZFK0FlQXGW7pNLBj+sWtAu6w/wDIORVV+7Gc8Et9G/pSzlJPq3x5kz2S4gZWVoIIAma5pIsCHMDSAeOrL3/Eo3tA+qqoJt2WWCQn8IewO9A5R8O2TrcMMstKGkvA6TUSXay5Bs6zja53arN47tm+sYW1MbCC3LeO7Dx1sSefNdK7luzLjOThdoJ7c14kljoz1/amm6Sknb2Ag8iCCCo2x+0ArIOufrYyGSjmbXa+3Jw177jgqvD9sHVmG1FT0AtG1zJGNlDpGm2hs5rQQbgjXnyWOwzad1HViWOImBxHSi3Wyn3ja+pGhHcRxTdHZ1OC01znhRZ6xi7bwS/kJ8tViaZ1pYzye0+oWjn2to5Y5Gsq4iSx1mlwa46H7LrFZrCon1MxZAxzi0glwtlGu8u3Bemh+ozzWwakuD2FR6//AApPyn4KrqNtqKOV0T6uJrxvBOgPIu3X7Lru/HIJon9FURPu02yvab91ivCms9T1yqsisuLx8iOvJpW3nnPOR38Tl6yvK6Juac/ilA83fzXrp9mX0PHZ7SPXMeb9Sxv+rCPJ7T8lHXfaB3/bDnOPSOV3xAUdzrAkrz9kdu5BlwKBxLjELkkkgkEk6kmxS0WDRwvL42kEjLqSdLg8e4LH7M49X1k4ibPEAc2skOawDc32Hs46LXYVUSuNQybITFL0YfGHNa6zGOJyuJtq4jfwXabsWYtnKMYP1kiVWz5I5H/dY53kCV5hs/T5wGnXpamCIn8ILpn/APob5re7XVGSinPNob+8QPgSstsbTXkoxybU1B7/AKuFv8Unmt1cQz8f8IzZzLH5yz0FYfb2gqppovoz6iNrGe/C+RoLnHUEMIvYAb+a3Cpv+s6IPdGayFrw4tLXuDDcGxHWtfUcFxrltecZOk1lYzg87DsUi0FdN/8AozN6vuV1j2nxZtgJYX/nYAfRq9QgxGKT3JY3fle0/AqHisIkdBCALvkFyAL5Rv18fRemNlcnhwODhOKypfnmWGxmHzMg6aqydNMGveGXytuL5deRJWhSAW0SrxylueT1xWFgQjgqCrptHxu4gt8CLLQKqx9xYwSNbmy+80by3s7VkHguN1nQ1JIjLnRtfHI0jLZwIIsTwvfXlZT4/aDWOieM5znRlhDkDQLHMHRl0jr2+0N+q32IYFS4gBISWvI95vUeQNOsxw1ta1yFMoNloIqcU3RiRly49IGuJcdS7doe625ctk88M+y9VpHBOUW5d1/tM8QwqoiZLnrKZ00d+tG15hc3XX3RqOy43bwvdNn2Q/R2SU0AhjkAkbEA1pAcBa4bpcgAnU7151tHgMbp3U9G1xzOjjJBc/o8zgHuDjewAPE7wvVY4w0BoFgAAB2DQJXFp8nP0hdCyMdrb+f/AA409a175Y2nrRkBw7wCD8R4LyL2ibNfRagvYLRTXe3k1+9zOzfcd/YtzTbO1cWIGqEsb4nl4fFdzXZHG4sLWJBA1uNx5q32owJtbTPhNs3vRuP2ZBuPxB7CVZpyXxM6W2OltTzmMlz+eKPItiMe+h1Ba4XinaIZGaEanqPsd+Vx8nOXsE+y9K+96aL9lob/AA2XgFcx0ZcHAtc0kEcWuG8ea+kIZMzWu5gHzF1mrnqer0mpUyjKDxnwfywedY3gsVNK+OJlm2aRclx1AJF3EnfdWOz8RdQ10bHFhc6mGYXFg95ad1uCdtiz6+/ONvxcP0Rso76msH/13fuy3V7tHnlOTjGzq+OfqVlV7MpAD0Zidy6z2eliPVZ2fZaekla+VrWGMiVpuHh2Q5hoDzbxsvaVifaFGXdVu8xEDzKzKqK5R66PS99ma54w0+cckzZvaWWpglqJJKZrIwx2Z4fG0h4cRrmdb3eR3rzqPEp45g+INIY6/WuWPINwQOq61+dty0mxOyQqAXVDnGKJwY2FpLWukDbl7rcs9h3nx3bMBpmD/tobcyxh8yQuynPDS4PBt0tUlvzJ+C6L692YjBfaLUS1DTiLmNiYHOaWRnSQgtHu3NrFy1FTtjSOilyVURd0b7MLsribG3VdYpsVLhtQSyP6K517FsbmB1+5huotd7N6d4+rL4zyvnb4h2vqpFySXcXftrZtrMPhjj7Gb2B2opaWr/vEwjux4DiHZczi213AWAyg6lb3Z92aOSS9+kqKiQEagtdK/JY8RlDV5TtRsSaWxkADSbCVnuE8iPsn+rlO9m+JO+mvgnlqDF0by0tnma2NzQXizc2QhwDhYtPDdqtu/fJ5WMi30cq6ozrllePY3ftHqLUrGXtmkHkGu+ZCNjIBne8bmQU8Y73B1Q71lHosNPBX19NG+Z0srC02cI27zYOtkAJ1bxUrZ7aGfDIegbTMc29znL4nXsBvykcOXFbV0NmPzqcZejL084T57NM9ZdextvtpfdfhdeaVPsykcS57Wvcd7g7ed5324qxi9qrQB0lFLfj0T43jwzll1Ywe0yjdbM6WM8nxPNu8sDh6rVV2zOMM81uks95NGIqfZeeMDvJrvgrXZfZWSOohZnkAL23a4uAytOY2BOmgO5bWl2wo5TZlZCT90vDXfuusVWYhtxT0lWJHh0oDSxoiyusdCXdYgW1I0PFelalYbcUuDzx0dlk1CGW32PSEKl2a2shxBr3QZ+plzB7cpGa9hxB3HcrlfPTTWUeqyuVcnCaw12FXOaIPaWnj/V09CpgwG0GGFsgk+71SOy/DxWkwlkNXA0uY1xtlcNRc8yBzT8foQ9p/ELX5Hgf65LK4ZiDqSXMR1SbSM+Y7VSGuOFU9NCWxxshjFnERta3du0A14LM1OP3D2sbYkODHk2sSNCQL21WixiQSxx5Dma67rjstb4rOV9K0C6IrZywIziQfSar6v7oDXEnmXEXAWpqKfJbW4O46LEdMdwO4rdbPVGeGx1ynLfuATAby8nkvtW2ayuFWwdWTqS24P+y/xGneBzWr9nu0DaqiiaXfWwtEUjTv6os1/aHAXvzvyWh2xoWSQCMsFnO6w3ZmgE2Nu2yxNDs7HQzsmgDhfQnO4jKdbWJ3LmoYllHus1MbdOq553R6P4fEl+0DDJ5GsfAwPGVzJBqXNG8Oa0b95HkvO8OinZUxBjn5i5jCAXZizM27C37uguN2l17/APQcwDmO0IuAf1UaSlLTcsPeBf1Ckq8vOTvpfSKpr2Sgn8f+jSsT7QpctiL36I2tvuSQPVaeox2FgN33P3WNc93dlaFR09N9Lqemq2GOEABkNxnIG7PY6DUkga8FuSysHgokoS3MxOwW3LqNzoqwOMUhDumAvkfa1yGjVpAG7UWHM29ZjljqI7tc2SN7SLtIc1zSNdR2Kkl9ntG4WMO6+V7HyNBZc5TYG26wOm8KpxHY00Eb6nDnT522JgD+o4cTlt1iBrbXcsLfHr0PbatNdJfpNxl8Vx5i4n7KoH36B5ZxDXDOAeYd7wPbcqXTYrWUMDI6mlfUBgy/SIXh5cAeqXNcA69ranldZ3DvahUxutVUzZWf+SI5JB3sdo437l6LhWKR1MLJ4TdjxcEix0NiCOBBBCR2v2WZvd8FjURyvH+UYzEfaHR1EEsM8NQwPaW3cxrxm4EdG5xFjY3sFhsEkZ/ei2cXZTPeNC1znjLGAGkf6lzfgNL629N2x2PZUxPkhaGTAFwI0EltS1w5ngd68ep8NcZ8ojt0mRpvwL3DTsN/gucsp8n0NIq5Vf036uVlPsz3bZWl6KhpGEWIhjJHaWhx9SrN7Ad4B7xdDGZQANwAHlolK9CWEfAnNym5eLIE2AU0l81PEe0NaD5hVs+wVI69o3N/K93wcSFkpfZnVMc58dRdznF7nRyywkuJuTZth6rn9DxenHVmqbDn0VR6uDnHzXLK7xPqRrtX9q5P64+zL+o9mER92Z/c5rXD0squu9nJhY54kiLWgm2UtPha9z5KMzb3EYf8aOF/545IXeJBt6K2w7aWpxT+7NpAwnrmQS5mZW8NWg3Li3msvY1hHort1tElKWMeOF0+eDU+zXBRT0z3jfK+/g3qjTvzLXKPh1IIYo4h9hrW95A1PiVIXWKwsHyNRa7rZWS7sLouhC0cBksYcC07isjjuFkXNtRo7tHBy2Ki11LnbcDrD1HEKojMHh9ZJCco1ZfNY8Odu/5KfUYzG4agX7QLqU2mZmIGh4sdoQVBxDZ1r94t2qkKSqqnTvEULC9x3Nb8SdzR2nRejYJh/wBHhZGSC7e48C477dnDwWFp9lgw3DyO4kX77K4pqC1gL95vbxUKWO0M9yRwY0j9p1ifQDzVDRET0w5jM3xabD0spWP1AZEQN/xJTsCwgx0bJOLiXOH4Do0+l/2lSFrsxiWdnROPWbu+am47UlkLrHVxDbjfrf5BZGtLoJBIzQ+8O3mP65q6lxqOqgu1wEjSH9GdDcbwL79LqYLkoGRHeEPqLA3Voeje24Nr8lTYnljaS0m97akblSFrg9e50MjSfdOcHkLgO8NfRK/HDELzM+1ZpjOa4te5ad27mUmwlCXsmleLMfeNl+LftHuuAPAoxKizR3tqNfEb/mgHYhQUjgySeKL6wXa97WjMCAfe46FSqSSFjAyJ0TWNFg1haGgdgCxW0FU49Cx56oaGsHJt7nyFgthsHRWjkmI942Hde5/4j9lZwjo5yktrbwc8QxJ7mujpInzSuBAc1pETL6ZnyuszTfYEnsWZl2W+hy4VSuIfLJNJUzyC9rxtAa0X1sMxtzIJ0uvRcSxtkGh6zvuDf4ngsfiWK9JUx1RYQ6NjmNbe7bOOp3XusuOTtTd+nldufPDSNKqfa7GXUlJJNGAXjK1gIuMziBqLjS1z4KVheKtnOUWDvuk7+64srCSnd9ph7rZvhcLTOFbUZJyWV4Hl1N7Vaptuloo5BxdHIWHt6rgR6q1pfa9TE2mp6mH8RY17O67HE+i1NTs/TS+/BGTzADT5tsVUVPs7pnDqdJH3Pzfx3XP10fQzo5/+o/dHWk9oGHzjq1cX5ZLxnuyyAX8EzYPF43VksQbd8kbpWublyNZm1Gh4kt3clSVvsqB1bKx3ZIy3+4E/BL7NYY4amUxNu/J0YcL9G1hcHOPabsbYd/jnMnJZR6FVRCixxnu46crk9dQmxuuAU5dj4wIQkQAhIhAcamkbILOAvwdxHcVUXI0O8aFXiqq9lnntsVSMjmRVmKYm6MXAv2blYZlVYvHcKkH0eCPrejllIbFcktBJc6xtbdp3rX5BbLYWta3C26yqdmHfUW5OI+BVtdRmjO4jQg3jO8atd2cP0Kpv7MsCCLH0PcVsq6ibKLEkEbnDePP4KolpXwuAc7O03sbW3cCFcmcGRqcPmjuY3acuCrzRTvcC8XHK2h7+a3roGnhbu/Rc3UzeZ9P0QEGkxioa0NzgAAANDGAADcAANFOo5uka8ONzc38dfmos5Y3Uk+a50NezpWtaRqCLDz/VAV1dhIlcIiQ0teC1x3AE2N+zit0WtpqezBoxtgOZ3C/eT6rK43GWvDwOF+8bipkePslpnxudZ4Atm0zZSDv56IyjIqPM4udck6knmUtThTSNyn07mvAc02NvBOlidyHmEIZOoozG4OabEHeFvsKq+liY877a96y9fDlF3W1O5aPA47QtJ+0S7wO70sjKic9gO8A94BXF1Aw8LdxPw3LuuFbWCJhcfAczyWSmY2lM8cc7YA17rFoabhwDhocw048lH2YwEUcLQ7WR2rrfePBToY3XdI52rzcjh5KfhNMXu6V50GjRzPPwVx3LueNvYuYmWaByCckSqEBCEiAEiVIgEUDE27j2FTyoleNB3oRlA6qDZGsJALrho5kAkgeAKbiMd2lZrbd7mOilYbOjka4H+vJanOJImvG5zQfMLRDvsxLpI3ud8j8lekrLYNLklA53b5/zstLmUZofdQsUF2t/MPgVKzKLiB6o/MPmoGV7kxyWd1kwG4WjBTYpHnc1nM/MD5ra1FI1zS2wBtYGwuOWvksmW3mZ+Zv8QWwuozSKKWLpWWPvNuLdu4hVc+FaHKLHkVoqzDMzi+N2Vx38Wu7xwPaFFgmzXDxqCQe8aFXJDLR4hJTmzgS3mFK/6sbbUnyKvZ8ODhuB+KrZNnWXvlITJcEfDquOokDp3lrAbhljd3eRuC2kNbG73Xt7r29FmIsLa3cnvphwKE6GjqcQZGNTc8h8+Spi50zs7/dG4cEkFIXdaTdwHzITp5TcMYLk6ABQDnAvc2NvH0HEq+ijDWho3AWCiYdQdELnV53n5DsU1CoVCRChRyRCEAiQpUiAQqLW+74qSVFrD1fFAYHbSK8blabMT56RnZcfoo21Ed2O7iuGwc94ns5ELRksHnK+471po58wDuYus3Xtsb9qscNqbstyQFtmUetNw0fi+RStcuVQ7rNHIE/BQpS4/WdFE954A2Hau9GD0bA73srCe8tDvmqXbOT6vLzt8VoC20jh+GP4W+SpCCdJWnkWn1WpustVaP8AD5rSMfexRlR3uqYf4kh/G74q1zKoptRm5knzN1EGSQ5OEq45kt0ILLVAbwFwjxRh3WHoudSzOQwcSB56K9NIwtawsaWtAABANgNBZClR9KMhyRi59B2k8ArahoBELnVx3u+Q5BdYYWsFmNDRyAsuqDAqVNulUKOQkSoASISFAF0hKQlNJQA4qHWSdUqQ8qJUahCGZx1wLTrwVPsXJlc7k4kA87f0VpK3Z9kmpBtyubeS5PwsNADBblbgtEHYi26TCJbucO75rjNTTu0Ab+Y3+CscLwnom6m5OpPMoCxaVweeu7sAHzXbcoxd7xUKzKbVm5YOb2j1Wlkded/5W/8AJZbaF15Yh/qN+K0FPLmlefwt+apDjXHrDxV5SSXY0/hHwVBiLrOHerbDX/Vt7kZUSqyW0buZFh3nRRmCwCWpdme1vLrH4D5rlXzhjC48ASoGMbNd5bfUcFKVLgYPQxyO96Z8jz+XQNHkB5q6toqQKOO8oPK5/rzVxdV2Ht6zj2fE/wAlYBRlQ5KE0JyhRwSpoSoBUqRKgCyQp1khCAYU0p5CQhAcXBcnRqSWphahDiyPSy5SU6lAWTnsVBHEAQ9uikNbomSN0UBEkCqKmcsvcGx4gXV25i4OprhVBmIqYzNK0hps03uQRr2K0oH5XkO4gWV46hA4KNJhYeNVSFTibxob7lb4cbRtB5LjHgDc2Y3Nt1ySpU4yggd3yUZUJTHMXP5nTuG5U+1VT9XkG9xDR4q7iGVoCzde/pKyBnAOzH9nX5KkLsxBj4Ihujit8B/xU/gq6F+aeR3LK3yF/iSrEoGd6L7Xh81MCh0fHvUwKM0hwTgmhOCgFSpAE4IASpEqAcksnIsgG2TSE+yLIDnlSZV0siyA5ZU4DROslDUAwNTHtXeyaWoCKWIYxdyxJlQHB8SYyJS3NTWsQhGdGquuFte1Xb2KLNT5tChSplm0Wfom3qJJTwGUeO/4eq0c2C30DnAcguDsHDGkNC0ZOeEahzubnH1VmVW4a+zbcRoQprpEBNo9x71MaFGoWdUKaGrJoAEoCUBOAQCWS2S2RZAFkWS2QgHIS2QgEQlQgG2RZOSIBLIKchANRZOSWQDcqblXSyLIBlkZU+yLIDi5qbkXchJlQHExLk+C6l5UmVAUtRgoJzNOU8x806nwcg3c4myuciMquSYOEcVl1ATrJbKFEsiydZFkAlkWTkIBLIS2RZAF0XQhAKkSoQCIQhAKhCEAiEIQAhCEAIQhACRCEAqRCEAtkiEIBbIQhACEIQAhCEAIuhCA/9k="/>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813" y="4413191"/>
            <a:ext cx="2261787"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536732"/>
      </p:ext>
    </p:extLst>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28600" y="274638"/>
            <a:ext cx="8763000" cy="1143000"/>
          </a:xfrm>
        </p:spPr>
        <p:txBody>
          <a:bodyPr/>
          <a:lstStyle/>
          <a:p>
            <a:r>
              <a:rPr lang="en-US" dirty="0" smtClean="0">
                <a:solidFill>
                  <a:schemeClr val="tx1"/>
                </a:solidFill>
              </a:rPr>
              <a:t> </a:t>
            </a:r>
            <a:r>
              <a:rPr lang="en-US" dirty="0" smtClean="0">
                <a:solidFill>
                  <a:srgbClr val="FFFF00"/>
                </a:solidFill>
              </a:rPr>
              <a:t>Vision</a:t>
            </a:r>
            <a:r>
              <a:rPr lang="en-US" dirty="0" smtClean="0">
                <a:solidFill>
                  <a:schemeClr val="tx1"/>
                </a:solidFill>
              </a:rPr>
              <a:t>: </a:t>
            </a:r>
            <a:r>
              <a:rPr lang="en-US" sz="2800" b="1" dirty="0" smtClean="0">
                <a:solidFill>
                  <a:schemeClr val="tx1"/>
                </a:solidFill>
              </a:rPr>
              <a:t>on </a:t>
            </a:r>
            <a:r>
              <a:rPr lang="en-US" sz="2800" b="1" dirty="0">
                <a:solidFill>
                  <a:schemeClr val="tx1"/>
                </a:solidFill>
              </a:rPr>
              <a:t>a clear day you can see forever</a:t>
            </a:r>
          </a:p>
        </p:txBody>
      </p:sp>
      <p:sp>
        <p:nvSpPr>
          <p:cNvPr id="114691" name="Rectangle 3"/>
          <p:cNvSpPr>
            <a:spLocks noGrp="1" noChangeArrowheads="1"/>
          </p:cNvSpPr>
          <p:nvPr>
            <p:ph type="body" idx="1"/>
          </p:nvPr>
        </p:nvSpPr>
        <p:spPr>
          <a:xfrm>
            <a:off x="228600" y="1447800"/>
            <a:ext cx="6248400" cy="5562600"/>
          </a:xfrm>
        </p:spPr>
        <p:txBody>
          <a:bodyPr/>
          <a:lstStyle/>
          <a:p>
            <a:r>
              <a:rPr lang="en-US" dirty="0"/>
              <a:t>Visions are about possibilities, about desired futures. </a:t>
            </a:r>
          </a:p>
          <a:p>
            <a:r>
              <a:rPr lang="en-US" dirty="0" smtClean="0"/>
              <a:t>Discovery </a:t>
            </a:r>
            <a:r>
              <a:rPr lang="en-US" dirty="0"/>
              <a:t>Points</a:t>
            </a:r>
          </a:p>
          <a:p>
            <a:pPr lvl="1"/>
            <a:r>
              <a:rPr lang="en-US" dirty="0" err="1"/>
              <a:t>Janusian</a:t>
            </a:r>
            <a:r>
              <a:rPr lang="en-US" dirty="0"/>
              <a:t> Thinking (Past/Future)</a:t>
            </a:r>
          </a:p>
          <a:p>
            <a:pPr lvl="1"/>
            <a:r>
              <a:rPr lang="en-US" dirty="0" smtClean="0">
                <a:solidFill>
                  <a:srgbClr val="FFFF00"/>
                </a:solidFill>
              </a:rPr>
              <a:t>Imagine </a:t>
            </a:r>
            <a:r>
              <a:rPr lang="en-US" dirty="0">
                <a:solidFill>
                  <a:srgbClr val="FFFF00"/>
                </a:solidFill>
              </a:rPr>
              <a:t>the Ideal: what is the best that could happen</a:t>
            </a:r>
            <a:r>
              <a:rPr lang="en-US" dirty="0" smtClean="0">
                <a:solidFill>
                  <a:srgbClr val="FFFF00"/>
                </a:solidFill>
              </a:rPr>
              <a:t>?</a:t>
            </a:r>
          </a:p>
          <a:p>
            <a:pPr lvl="1"/>
            <a:r>
              <a:rPr lang="en-US" dirty="0" smtClean="0"/>
              <a:t>Discover the Theme: what / who are you passionate about?</a:t>
            </a:r>
          </a:p>
          <a:p>
            <a:pPr lvl="2"/>
            <a:endParaRPr lang="en-US" dirty="0"/>
          </a:p>
          <a:p>
            <a:pPr>
              <a:buFontTx/>
              <a:buNone/>
            </a:pPr>
            <a:endParaRPr lang="en-US" dirty="0"/>
          </a:p>
        </p:txBody>
      </p:sp>
      <p:pic>
        <p:nvPicPr>
          <p:cNvPr id="114692" name="Picture 4" descr="300px-Janus-Vatican">
            <a:hlinkClick r:id="rId2" tooltip="Roman bust of Janus, Vatican Museums."/>
          </p:cNvPr>
          <p:cNvPicPr>
            <a:picLocks noChangeAspect="1" noChangeArrowheads="1"/>
          </p:cNvPicPr>
          <p:nvPr/>
        </p:nvPicPr>
        <p:blipFill>
          <a:blip r:embed="rId3" cstate="print"/>
          <a:srcRect/>
          <a:stretch>
            <a:fillRect/>
          </a:stretch>
        </p:blipFill>
        <p:spPr bwMode="auto">
          <a:xfrm>
            <a:off x="6380267" y="1524000"/>
            <a:ext cx="2719106" cy="1828800"/>
          </a:xfrm>
          <a:prstGeom prst="rect">
            <a:avLst/>
          </a:prstGeom>
          <a:noFill/>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575" y="3429000"/>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7181" y="5172075"/>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09413"/>
      </p:ext>
    </p:extLst>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304800"/>
            <a:ext cx="8610600" cy="1143000"/>
          </a:xfrm>
        </p:spPr>
        <p:txBody>
          <a:bodyPr/>
          <a:lstStyle/>
          <a:p>
            <a:pPr eaLnBrk="1" hangingPunct="1">
              <a:defRPr/>
            </a:pPr>
            <a:r>
              <a:rPr lang="en-US" sz="4000" smtClean="0"/>
              <a:t>Strategic Visioning</a:t>
            </a:r>
          </a:p>
        </p:txBody>
      </p:sp>
      <p:sp>
        <p:nvSpPr>
          <p:cNvPr id="27651" name="Rectangle 3"/>
          <p:cNvSpPr>
            <a:spLocks noGrp="1" noChangeArrowheads="1"/>
          </p:cNvSpPr>
          <p:nvPr>
            <p:ph type="body" idx="1"/>
          </p:nvPr>
        </p:nvSpPr>
        <p:spPr>
          <a:xfrm>
            <a:off x="457200" y="1371600"/>
            <a:ext cx="8534400" cy="4114800"/>
          </a:xfrm>
        </p:spPr>
        <p:txBody>
          <a:bodyPr/>
          <a:lstStyle/>
          <a:p>
            <a:pPr marL="0" indent="0" eaLnBrk="1" hangingPunct="1">
              <a:lnSpc>
                <a:spcPct val="90000"/>
              </a:lnSpc>
              <a:buNone/>
              <a:defRPr/>
            </a:pPr>
            <a:r>
              <a:rPr lang="en-US" sz="2800" dirty="0" smtClean="0"/>
              <a:t>Henry </a:t>
            </a:r>
            <a:r>
              <a:rPr lang="en-US" sz="2800" dirty="0" err="1" smtClean="0"/>
              <a:t>Mintzberg</a:t>
            </a:r>
            <a:r>
              <a:rPr lang="en-US" sz="2800" dirty="0" smtClean="0"/>
              <a:t> (1994) strategy should involve intuitive glimpses of possibility:</a:t>
            </a:r>
            <a:r>
              <a:rPr lang="en-US" sz="2800" dirty="0" smtClean="0">
                <a:solidFill>
                  <a:srgbClr val="FFFF00"/>
                </a:solidFill>
              </a:rPr>
              <a:t> </a:t>
            </a:r>
            <a:r>
              <a:rPr lang="en-US" sz="2800" dirty="0" smtClean="0">
                <a:solidFill>
                  <a:srgbClr val="66FF33"/>
                </a:solidFill>
              </a:rPr>
              <a:t>The anticipatory principle </a:t>
            </a:r>
            <a:r>
              <a:rPr lang="en-US" sz="2800" dirty="0" smtClean="0">
                <a:solidFill>
                  <a:srgbClr val="FFFF00"/>
                </a:solidFill>
              </a:rPr>
              <a:t>-</a:t>
            </a:r>
            <a:r>
              <a:rPr lang="en-US" sz="2800" b="1" dirty="0" smtClean="0">
                <a:solidFill>
                  <a:srgbClr val="FFFF00"/>
                </a:solidFill>
              </a:rPr>
              <a:t> </a:t>
            </a:r>
            <a:r>
              <a:rPr lang="en-US" sz="2800" dirty="0" smtClean="0">
                <a:solidFill>
                  <a:srgbClr val="FFFF00"/>
                </a:solidFill>
              </a:rPr>
              <a:t>ongoing projection of a future image  (vision)</a:t>
            </a:r>
          </a:p>
          <a:p>
            <a:pPr lvl="1">
              <a:lnSpc>
                <a:spcPct val="90000"/>
              </a:lnSpc>
              <a:defRPr/>
            </a:pPr>
            <a:r>
              <a:rPr lang="en-US" sz="2400" dirty="0">
                <a:solidFill>
                  <a:srgbClr val="FFFF00"/>
                </a:solidFill>
              </a:rPr>
              <a:t>Taking back the </a:t>
            </a:r>
            <a:r>
              <a:rPr lang="en-US" sz="2400" dirty="0" smtClean="0">
                <a:solidFill>
                  <a:srgbClr val="FF0000"/>
                </a:solidFill>
              </a:rPr>
              <a:t>RED</a:t>
            </a:r>
          </a:p>
          <a:p>
            <a:pPr lvl="1">
              <a:lnSpc>
                <a:spcPct val="90000"/>
              </a:lnSpc>
              <a:defRPr/>
            </a:pPr>
            <a:endParaRPr lang="en-US" sz="2400" dirty="0" smtClean="0">
              <a:solidFill>
                <a:srgbClr val="FFFF00"/>
              </a:solidFill>
            </a:endParaRPr>
          </a:p>
          <a:p>
            <a:pPr lvl="1">
              <a:lnSpc>
                <a:spcPct val="90000"/>
              </a:lnSpc>
              <a:defRPr/>
            </a:pPr>
            <a:endParaRPr lang="en-US" sz="2400" dirty="0">
              <a:solidFill>
                <a:srgbClr val="FFFF00"/>
              </a:solidFill>
            </a:endParaRPr>
          </a:p>
          <a:p>
            <a:pPr lvl="1">
              <a:lnSpc>
                <a:spcPct val="90000"/>
              </a:lnSpc>
              <a:defRPr/>
            </a:pPr>
            <a:endParaRPr lang="en-US" sz="2400" dirty="0" smtClean="0">
              <a:solidFill>
                <a:srgbClr val="FFFF00"/>
              </a:solidFill>
            </a:endParaRPr>
          </a:p>
          <a:p>
            <a:pPr lvl="1">
              <a:lnSpc>
                <a:spcPct val="90000"/>
              </a:lnSpc>
              <a:defRPr/>
            </a:pPr>
            <a:r>
              <a:rPr lang="en-US" sz="2400" dirty="0" smtClean="0">
                <a:solidFill>
                  <a:srgbClr val="FFFF00"/>
                </a:solidFill>
              </a:rPr>
              <a:t>Magical – on purpose or on task </a:t>
            </a:r>
            <a:endParaRPr lang="en-US" sz="2400" dirty="0">
              <a:solidFill>
                <a:srgbClr val="FFFF00"/>
              </a:solidFill>
            </a:endParaRPr>
          </a:p>
          <a:p>
            <a:pPr eaLnBrk="1" hangingPunct="1">
              <a:lnSpc>
                <a:spcPct val="90000"/>
              </a:lnSpc>
              <a:defRPr/>
            </a:pPr>
            <a:endParaRPr lang="en-US" sz="2800" dirty="0">
              <a:solidFill>
                <a:srgbClr val="FFFF00"/>
              </a:solidFill>
            </a:endParaRPr>
          </a:p>
          <a:p>
            <a:pPr marL="0" indent="0" eaLnBrk="1" hangingPunct="1">
              <a:lnSpc>
                <a:spcPct val="90000"/>
              </a:lnSpc>
              <a:buNone/>
              <a:defRPr/>
            </a:pPr>
            <a:endParaRPr lang="en-US" sz="2800" b="1" dirty="0" smtClean="0">
              <a:solidFill>
                <a:srgbClr val="FFFF00"/>
              </a:solidFill>
            </a:endParaRPr>
          </a:p>
          <a:p>
            <a:pPr marL="0" indent="0" eaLnBrk="1" hangingPunct="1">
              <a:lnSpc>
                <a:spcPct val="90000"/>
              </a:lnSpc>
              <a:buNone/>
              <a:defRPr/>
            </a:pPr>
            <a:endParaRPr lang="en-US" sz="2800" b="1" dirty="0">
              <a:solidFill>
                <a:srgbClr val="FFFF00"/>
              </a:solidFill>
            </a:endParaRPr>
          </a:p>
        </p:txBody>
      </p:sp>
      <p:pic>
        <p:nvPicPr>
          <p:cNvPr id="2" name="Picture 1"/>
          <p:cNvPicPr>
            <a:picLocks noChangeAspect="1"/>
          </p:cNvPicPr>
          <p:nvPr/>
        </p:nvPicPr>
        <p:blipFill>
          <a:blip r:embed="rId2"/>
          <a:stretch>
            <a:fillRect/>
          </a:stretch>
        </p:blipFill>
        <p:spPr>
          <a:xfrm>
            <a:off x="6781800" y="4572000"/>
            <a:ext cx="1638300" cy="2148179"/>
          </a:xfrm>
          <a:prstGeom prst="rect">
            <a:avLst/>
          </a:prstGeom>
        </p:spPr>
      </p:pic>
    </p:spTree>
    <p:extLst>
      <p:ext uri="{BB962C8B-B14F-4D97-AF65-F5344CB8AC3E}">
        <p14:creationId xmlns:p14="http://schemas.microsoft.com/office/powerpoint/2010/main" val="632667295"/>
      </p:ext>
    </p:extLst>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 y="274638"/>
            <a:ext cx="8991600" cy="1143000"/>
          </a:xfrm>
        </p:spPr>
        <p:txBody>
          <a:bodyPr/>
          <a:lstStyle/>
          <a:p>
            <a:r>
              <a:rPr lang="en-US" dirty="0" smtClean="0">
                <a:solidFill>
                  <a:schemeClr val="tx1"/>
                </a:solidFill>
              </a:rPr>
              <a:t>Vision: Cheering </a:t>
            </a:r>
            <a:r>
              <a:rPr lang="en-US" dirty="0">
                <a:solidFill>
                  <a:schemeClr val="tx1"/>
                </a:solidFill>
              </a:rPr>
              <a:t>About Key </a:t>
            </a:r>
            <a:r>
              <a:rPr lang="en-US" dirty="0">
                <a:solidFill>
                  <a:srgbClr val="FFFF00"/>
                </a:solidFill>
              </a:rPr>
              <a:t>Values</a:t>
            </a:r>
          </a:p>
        </p:txBody>
      </p:sp>
      <p:sp>
        <p:nvSpPr>
          <p:cNvPr id="125955" name="Rectangle 3"/>
          <p:cNvSpPr>
            <a:spLocks noGrp="1" noChangeArrowheads="1"/>
          </p:cNvSpPr>
          <p:nvPr>
            <p:ph type="body" sz="half" idx="1"/>
          </p:nvPr>
        </p:nvSpPr>
        <p:spPr>
          <a:xfrm>
            <a:off x="609600" y="2514600"/>
            <a:ext cx="4611688" cy="4114800"/>
          </a:xfrm>
        </p:spPr>
        <p:txBody>
          <a:bodyPr/>
          <a:lstStyle/>
          <a:p>
            <a:r>
              <a:rPr lang="en-US" sz="2800" dirty="0"/>
              <a:t>Aircraft Carrier</a:t>
            </a:r>
          </a:p>
          <a:p>
            <a:r>
              <a:rPr lang="en-US" sz="2800" dirty="0"/>
              <a:t>“the lost wrench”</a:t>
            </a:r>
          </a:p>
          <a:p>
            <a:r>
              <a:rPr lang="en-US" sz="2800" dirty="0"/>
              <a:t>What did the Captain do?</a:t>
            </a:r>
          </a:p>
          <a:p>
            <a:r>
              <a:rPr lang="en-US" sz="2800" dirty="0"/>
              <a:t>What does this story reinforce</a:t>
            </a:r>
            <a:r>
              <a:rPr lang="en-US" sz="2800" dirty="0" smtClean="0"/>
              <a:t>?</a:t>
            </a:r>
          </a:p>
          <a:p>
            <a:endParaRPr lang="en-US" sz="2800" dirty="0"/>
          </a:p>
          <a:p>
            <a:r>
              <a:rPr lang="en-US" sz="2800" dirty="0" smtClean="0"/>
              <a:t>What are </a:t>
            </a:r>
            <a:r>
              <a:rPr lang="en-US" sz="2800" dirty="0" smtClean="0"/>
              <a:t>your Values </a:t>
            </a:r>
            <a:r>
              <a:rPr lang="en-US" sz="2800" dirty="0" smtClean="0"/>
              <a:t>and how will you Cheer?</a:t>
            </a:r>
            <a:endParaRPr lang="en-US" sz="2800" dirty="0"/>
          </a:p>
        </p:txBody>
      </p:sp>
      <p:pic>
        <p:nvPicPr>
          <p:cNvPr id="125956" name="Picture 4" descr="aircraft-carrier-george-washingtonb"/>
          <p:cNvPicPr>
            <a:picLocks noGrp="1" noChangeAspect="1" noChangeArrowheads="1"/>
          </p:cNvPicPr>
          <p:nvPr>
            <p:ph type="clipArt" sz="half" idx="2"/>
          </p:nvPr>
        </p:nvPicPr>
        <p:blipFill>
          <a:blip r:embed="rId2" cstate="print"/>
          <a:srcRect/>
          <a:stretch>
            <a:fillRect/>
          </a:stretch>
        </p:blipFill>
        <p:spPr>
          <a:xfrm>
            <a:off x="5181600" y="2362200"/>
            <a:ext cx="3599136" cy="2620963"/>
          </a:xfrm>
          <a:noFill/>
          <a:ln/>
        </p:spPr>
      </p:pic>
    </p:spTree>
    <p:extLst>
      <p:ext uri="{BB962C8B-B14F-4D97-AF65-F5344CB8AC3E}">
        <p14:creationId xmlns:p14="http://schemas.microsoft.com/office/powerpoint/2010/main" val="1937737548"/>
      </p:ext>
    </p:extLst>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66800" y="381000"/>
            <a:ext cx="7543800" cy="1431925"/>
          </a:xfrm>
        </p:spPr>
        <p:txBody>
          <a:bodyPr/>
          <a:lstStyle/>
          <a:p>
            <a:pPr algn="ctr" eaLnBrk="1" hangingPunct="1">
              <a:defRPr/>
            </a:pPr>
            <a:r>
              <a:rPr lang="en-US" sz="4000" b="0" dirty="0" smtClean="0">
                <a:solidFill>
                  <a:srgbClr val="66FF33"/>
                </a:solidFill>
                <a:effectLst/>
              </a:rPr>
              <a:t>Enlist Others</a:t>
            </a:r>
            <a:r>
              <a:rPr lang="en-US" sz="4000" dirty="0" smtClean="0">
                <a:solidFill>
                  <a:schemeClr val="tx1"/>
                </a:solidFill>
              </a:rPr>
              <a:t/>
            </a:r>
            <a:br>
              <a:rPr lang="en-US" sz="4000" dirty="0" smtClean="0">
                <a:solidFill>
                  <a:schemeClr val="tx1"/>
                </a:solidFill>
              </a:rPr>
            </a:br>
            <a:r>
              <a:rPr lang="en-US" sz="3200" b="0" dirty="0" smtClean="0">
                <a:solidFill>
                  <a:schemeClr val="tx1"/>
                </a:solidFill>
                <a:effectLst/>
              </a:rPr>
              <a:t>Develop a shared sense of destiny</a:t>
            </a:r>
            <a:r>
              <a:rPr lang="en-US" sz="3200" b="0" dirty="0" smtClean="0">
                <a:solidFill>
                  <a:srgbClr val="3366FF"/>
                </a:solidFill>
                <a:effectLst/>
              </a:rPr>
              <a:t/>
            </a:r>
            <a:br>
              <a:rPr lang="en-US" sz="3200" b="0" dirty="0" smtClean="0">
                <a:solidFill>
                  <a:srgbClr val="3366FF"/>
                </a:solidFill>
                <a:effectLst/>
              </a:rPr>
            </a:br>
            <a:endParaRPr lang="en-US" sz="3200" b="0" dirty="0" smtClean="0">
              <a:solidFill>
                <a:srgbClr val="3366FF"/>
              </a:solidFill>
              <a:effectLst/>
            </a:endParaRPr>
          </a:p>
        </p:txBody>
      </p:sp>
      <p:sp>
        <p:nvSpPr>
          <p:cNvPr id="20483" name="Rectangle 3"/>
          <p:cNvSpPr>
            <a:spLocks noGrp="1" noChangeArrowheads="1"/>
          </p:cNvSpPr>
          <p:nvPr>
            <p:ph type="body" idx="1"/>
          </p:nvPr>
        </p:nvSpPr>
        <p:spPr>
          <a:xfrm>
            <a:off x="762000" y="1981200"/>
            <a:ext cx="8382000" cy="4648200"/>
          </a:xfrm>
        </p:spPr>
        <p:txBody>
          <a:bodyPr/>
          <a:lstStyle/>
          <a:p>
            <a:pPr eaLnBrk="1" hangingPunct="1">
              <a:lnSpc>
                <a:spcPct val="90000"/>
              </a:lnSpc>
              <a:defRPr/>
            </a:pPr>
            <a:r>
              <a:rPr lang="en-US" sz="2800" b="1" dirty="0" smtClean="0">
                <a:solidFill>
                  <a:srgbClr val="00FF00"/>
                </a:solidFill>
                <a:effectLst/>
              </a:rPr>
              <a:t>Listen deeply to others</a:t>
            </a:r>
            <a:r>
              <a:rPr lang="en-US" sz="2800" dirty="0" smtClean="0">
                <a:solidFill>
                  <a:srgbClr val="00FF00"/>
                </a:solidFill>
              </a:rPr>
              <a:t> </a:t>
            </a:r>
            <a:r>
              <a:rPr lang="en-US" sz="2800" b="1" dirty="0" smtClean="0">
                <a:solidFill>
                  <a:srgbClr val="00FF00"/>
                </a:solidFill>
                <a:effectLst/>
              </a:rPr>
              <a:t>- what excites them?</a:t>
            </a:r>
          </a:p>
          <a:p>
            <a:pPr lvl="1" eaLnBrk="1" hangingPunct="1">
              <a:lnSpc>
                <a:spcPct val="90000"/>
              </a:lnSpc>
              <a:defRPr/>
            </a:pPr>
            <a:r>
              <a:rPr lang="en-US" sz="2400" dirty="0" smtClean="0">
                <a:effectLst/>
              </a:rPr>
              <a:t>Find the common ground</a:t>
            </a:r>
          </a:p>
          <a:p>
            <a:pPr eaLnBrk="1" hangingPunct="1">
              <a:lnSpc>
                <a:spcPct val="90000"/>
              </a:lnSpc>
              <a:defRPr/>
            </a:pPr>
            <a:r>
              <a:rPr lang="en-US" sz="2800" b="1" dirty="0" smtClean="0">
                <a:solidFill>
                  <a:srgbClr val="00FF00"/>
                </a:solidFill>
                <a:effectLst/>
              </a:rPr>
              <a:t>Discover and appeal to a common purpose</a:t>
            </a:r>
          </a:p>
          <a:p>
            <a:pPr lvl="1" eaLnBrk="1" hangingPunct="1">
              <a:lnSpc>
                <a:spcPct val="90000"/>
              </a:lnSpc>
              <a:defRPr/>
            </a:pPr>
            <a:r>
              <a:rPr lang="en-US" sz="2400" dirty="0" smtClean="0">
                <a:effectLst/>
              </a:rPr>
              <a:t>A chance to be tested, take part in a social experiment, to do something well, do something positive, a chance to change the way things are</a:t>
            </a:r>
          </a:p>
          <a:p>
            <a:pPr eaLnBrk="1" hangingPunct="1">
              <a:lnSpc>
                <a:spcPct val="90000"/>
              </a:lnSpc>
              <a:defRPr/>
            </a:pPr>
            <a:r>
              <a:rPr lang="en-US" sz="2800" b="1" dirty="0" smtClean="0">
                <a:solidFill>
                  <a:srgbClr val="00FF00"/>
                </a:solidFill>
                <a:effectLst/>
              </a:rPr>
              <a:t>Give life to vision by communicating expressively</a:t>
            </a:r>
          </a:p>
          <a:p>
            <a:pPr lvl="1" eaLnBrk="1" hangingPunct="1">
              <a:lnSpc>
                <a:spcPct val="90000"/>
              </a:lnSpc>
              <a:defRPr/>
            </a:pPr>
            <a:r>
              <a:rPr lang="en-US" sz="2400" dirty="0" smtClean="0">
                <a:effectLst/>
              </a:rPr>
              <a:t>Use powerful language – use the three peat, speak from the heart, image-analogy-feel, </a:t>
            </a:r>
          </a:p>
          <a:p>
            <a:pPr lvl="1" eaLnBrk="1" hangingPunct="1">
              <a:lnSpc>
                <a:spcPct val="90000"/>
              </a:lnSpc>
              <a:buFontTx/>
              <a:buNone/>
              <a:defRPr/>
            </a:pPr>
            <a:endParaRPr lang="en-US" sz="2400" dirty="0" smtClean="0">
              <a:effectLst/>
            </a:endParaRPr>
          </a:p>
        </p:txBody>
      </p:sp>
      <p:sp>
        <p:nvSpPr>
          <p:cNvPr id="2" name="Rectangle 1"/>
          <p:cNvSpPr/>
          <p:nvPr/>
        </p:nvSpPr>
        <p:spPr>
          <a:xfrm>
            <a:off x="457200" y="381000"/>
            <a:ext cx="2313454" cy="646331"/>
          </a:xfrm>
          <a:prstGeom prst="rect">
            <a:avLst/>
          </a:prstGeom>
        </p:spPr>
        <p:txBody>
          <a:bodyPr wrap="none">
            <a:spAutoFit/>
          </a:bodyPr>
          <a:lstStyle/>
          <a:p>
            <a:r>
              <a:rPr lang="en-US" sz="3600" dirty="0">
                <a:solidFill>
                  <a:srgbClr val="FFFF00"/>
                </a:solidFill>
              </a:rPr>
              <a:t>Reminder!</a:t>
            </a:r>
          </a:p>
        </p:txBody>
      </p:sp>
    </p:spTree>
    <p:extLst>
      <p:ext uri="{BB962C8B-B14F-4D97-AF65-F5344CB8AC3E}">
        <p14:creationId xmlns:p14="http://schemas.microsoft.com/office/powerpoint/2010/main" val="301742551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solidFill>
                  <a:schemeClr val="tx1"/>
                </a:solidFill>
              </a:rPr>
              <a:t>Language of </a:t>
            </a:r>
            <a:r>
              <a:rPr lang="en-US" dirty="0" smtClean="0">
                <a:solidFill>
                  <a:schemeClr val="tx1"/>
                </a:solidFill>
              </a:rPr>
              <a:t>Change Leaders: </a:t>
            </a:r>
            <a:br>
              <a:rPr lang="en-US" dirty="0" smtClean="0">
                <a:solidFill>
                  <a:schemeClr val="tx1"/>
                </a:solidFill>
              </a:rPr>
            </a:br>
            <a:r>
              <a:rPr lang="en-US" dirty="0" smtClean="0">
                <a:solidFill>
                  <a:schemeClr val="tx1"/>
                </a:solidFill>
              </a:rPr>
              <a:t>Enlist Others</a:t>
            </a:r>
            <a:endParaRPr lang="en-US" dirty="0">
              <a:solidFill>
                <a:schemeClr val="tx1"/>
              </a:solidFill>
            </a:endParaRPr>
          </a:p>
        </p:txBody>
      </p:sp>
      <p:sp>
        <p:nvSpPr>
          <p:cNvPr id="117763" name="Rectangle 3"/>
          <p:cNvSpPr>
            <a:spLocks noGrp="1" noChangeArrowheads="1"/>
          </p:cNvSpPr>
          <p:nvPr>
            <p:ph type="body" idx="1"/>
          </p:nvPr>
        </p:nvSpPr>
        <p:spPr>
          <a:xfrm>
            <a:off x="609600" y="1828800"/>
            <a:ext cx="8305800" cy="4114800"/>
          </a:xfrm>
        </p:spPr>
        <p:txBody>
          <a:bodyPr/>
          <a:lstStyle/>
          <a:p>
            <a:pPr>
              <a:buFontTx/>
              <a:buNone/>
            </a:pPr>
            <a:r>
              <a:rPr lang="en-US" sz="2800" dirty="0"/>
              <a:t>Jay Conger</a:t>
            </a:r>
          </a:p>
          <a:p>
            <a:r>
              <a:rPr lang="en-US" sz="2800" dirty="0"/>
              <a:t>How things are </a:t>
            </a:r>
            <a:r>
              <a:rPr lang="en-US" sz="2800" dirty="0">
                <a:solidFill>
                  <a:srgbClr val="FFFF00"/>
                </a:solidFill>
              </a:rPr>
              <a:t>framed </a:t>
            </a:r>
            <a:r>
              <a:rPr lang="en-US" sz="2800" dirty="0"/>
              <a:t>makes a difference</a:t>
            </a:r>
          </a:p>
          <a:p>
            <a:pPr lvl="1"/>
            <a:r>
              <a:rPr lang="en-US" sz="2400" dirty="0"/>
              <a:t>Focus on </a:t>
            </a:r>
            <a:r>
              <a:rPr lang="en-US" sz="2400" dirty="0">
                <a:solidFill>
                  <a:srgbClr val="FFFF00"/>
                </a:solidFill>
              </a:rPr>
              <a:t>intrinsically appealing goals </a:t>
            </a:r>
            <a:r>
              <a:rPr lang="en-US" sz="2400" dirty="0" smtClean="0">
                <a:solidFill>
                  <a:srgbClr val="FFFF00"/>
                </a:solidFill>
              </a:rPr>
              <a:t>(+) </a:t>
            </a:r>
            <a:r>
              <a:rPr lang="en-US" sz="2400" dirty="0" smtClean="0"/>
              <a:t>and </a:t>
            </a:r>
            <a:r>
              <a:rPr lang="en-US" sz="2400" dirty="0" smtClean="0">
                <a:solidFill>
                  <a:schemeClr val="accent6">
                    <a:lumMod val="60000"/>
                    <a:lumOff val="40000"/>
                  </a:schemeClr>
                </a:solidFill>
              </a:rPr>
              <a:t>values</a:t>
            </a:r>
          </a:p>
          <a:p>
            <a:pPr lvl="1"/>
            <a:r>
              <a:rPr lang="en-US" sz="2400" dirty="0" smtClean="0"/>
              <a:t>Highlight </a:t>
            </a:r>
            <a:r>
              <a:rPr lang="en-US" sz="2400" dirty="0"/>
              <a:t>the </a:t>
            </a:r>
            <a:r>
              <a:rPr lang="en-US" sz="2400" dirty="0">
                <a:solidFill>
                  <a:srgbClr val="FFFF00"/>
                </a:solidFill>
              </a:rPr>
              <a:t>significance of the </a:t>
            </a:r>
            <a:r>
              <a:rPr lang="en-US" sz="2400" dirty="0" smtClean="0">
                <a:solidFill>
                  <a:srgbClr val="FFFF00"/>
                </a:solidFill>
              </a:rPr>
              <a:t>project </a:t>
            </a:r>
            <a:r>
              <a:rPr lang="en-US" sz="2400" dirty="0" smtClean="0"/>
              <a:t>(answer </a:t>
            </a:r>
            <a:r>
              <a:rPr lang="en-US" sz="2400" dirty="0" smtClean="0">
                <a:solidFill>
                  <a:srgbClr val="00FF00"/>
                </a:solidFill>
              </a:rPr>
              <a:t>WHY</a:t>
            </a:r>
            <a:r>
              <a:rPr lang="en-US" sz="2400" dirty="0" smtClean="0"/>
              <a:t>)</a:t>
            </a:r>
            <a:endParaRPr lang="en-US" sz="2400" dirty="0"/>
          </a:p>
          <a:p>
            <a:pPr lvl="1"/>
            <a:r>
              <a:rPr lang="en-US" sz="2400" dirty="0"/>
              <a:t>Who are the </a:t>
            </a:r>
            <a:r>
              <a:rPr lang="en-US" sz="2400" dirty="0">
                <a:solidFill>
                  <a:srgbClr val="FFFF00"/>
                </a:solidFill>
              </a:rPr>
              <a:t>key antagonists</a:t>
            </a:r>
          </a:p>
          <a:p>
            <a:pPr lvl="1"/>
            <a:r>
              <a:rPr lang="en-US" sz="2400" dirty="0"/>
              <a:t>Highlight </a:t>
            </a:r>
            <a:r>
              <a:rPr lang="en-US" sz="2400" dirty="0">
                <a:solidFill>
                  <a:srgbClr val="FFFF00"/>
                </a:solidFill>
              </a:rPr>
              <a:t>why it will succeed</a:t>
            </a:r>
          </a:p>
          <a:p>
            <a:pPr lvl="1"/>
            <a:r>
              <a:rPr lang="en-US" sz="2400" dirty="0"/>
              <a:t>Use analogies, </a:t>
            </a:r>
            <a:r>
              <a:rPr lang="en-US" sz="2400" dirty="0">
                <a:solidFill>
                  <a:srgbClr val="FFFF00"/>
                </a:solidFill>
              </a:rPr>
              <a:t>stories</a:t>
            </a:r>
            <a:r>
              <a:rPr lang="en-US" sz="2400" dirty="0"/>
              <a:t>, metaphors to make your point</a:t>
            </a:r>
          </a:p>
          <a:p>
            <a:pPr lvl="1"/>
            <a:r>
              <a:rPr lang="en-US" sz="2400" dirty="0"/>
              <a:t>Allow your own </a:t>
            </a:r>
            <a:r>
              <a:rPr lang="en-US" sz="2400" dirty="0">
                <a:solidFill>
                  <a:srgbClr val="FFFF00"/>
                </a:solidFill>
              </a:rPr>
              <a:t>emotions</a:t>
            </a:r>
            <a:r>
              <a:rPr lang="en-US" sz="2400" dirty="0"/>
              <a:t> to surface when you speak</a:t>
            </a:r>
          </a:p>
        </p:txBody>
      </p:sp>
      <p:sp>
        <p:nvSpPr>
          <p:cNvPr id="2" name="Rectangle 1"/>
          <p:cNvSpPr/>
          <p:nvPr/>
        </p:nvSpPr>
        <p:spPr>
          <a:xfrm>
            <a:off x="228600" y="1143000"/>
            <a:ext cx="1845377" cy="523220"/>
          </a:xfrm>
          <a:prstGeom prst="rect">
            <a:avLst/>
          </a:prstGeom>
        </p:spPr>
        <p:txBody>
          <a:bodyPr wrap="none">
            <a:spAutoFit/>
          </a:bodyPr>
          <a:lstStyle/>
          <a:p>
            <a:r>
              <a:rPr lang="en-US" sz="2800" dirty="0">
                <a:solidFill>
                  <a:srgbClr val="FFFF00"/>
                </a:solidFill>
              </a:rPr>
              <a:t>Reminder!</a:t>
            </a:r>
          </a:p>
        </p:txBody>
      </p:sp>
    </p:spTree>
    <p:extLst>
      <p:ext uri="{BB962C8B-B14F-4D97-AF65-F5344CB8AC3E}">
        <p14:creationId xmlns:p14="http://schemas.microsoft.com/office/powerpoint/2010/main" val="3393887120"/>
      </p:ext>
    </p:extLst>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t>Power of Emotional Appeals</a:t>
            </a:r>
          </a:p>
        </p:txBody>
      </p:sp>
      <p:pic>
        <p:nvPicPr>
          <p:cNvPr id="144388" name="Picture 4" descr="012102_2">
            <a:hlinkClick r:id="rId2"/>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45698" y="2763328"/>
            <a:ext cx="1503363" cy="18653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7" name="Rectangle 3" descr="Rectangle: Click to edit Master text styles&#10;Second level&#10;Third level&#10;Fourth level&#10;Fifth level"/>
          <p:cNvSpPr>
            <a:spLocks noGrp="1" noChangeArrowheads="1"/>
          </p:cNvSpPr>
          <p:nvPr>
            <p:ph type="body" sz="half" idx="2"/>
          </p:nvPr>
        </p:nvSpPr>
        <p:spPr>
          <a:xfrm>
            <a:off x="2156604" y="2017713"/>
            <a:ext cx="6798484" cy="4383087"/>
          </a:xfrm>
        </p:spPr>
        <p:txBody>
          <a:bodyPr/>
          <a:lstStyle/>
          <a:p>
            <a:r>
              <a:rPr lang="en-US" sz="2800" dirty="0"/>
              <a:t>Emotional Arguments – danger, loss, unpleasantness, risk</a:t>
            </a:r>
          </a:p>
          <a:p>
            <a:r>
              <a:rPr lang="en-US" sz="2800" dirty="0"/>
              <a:t>Metaphors – machine, family, turn out the lights</a:t>
            </a:r>
          </a:p>
          <a:p>
            <a:r>
              <a:rPr lang="en-US" sz="2800" dirty="0"/>
              <a:t>Emotional Modes – pictures, slogans, music, </a:t>
            </a:r>
            <a:r>
              <a:rPr lang="en-US" sz="2800" dirty="0" err="1"/>
              <a:t>colour</a:t>
            </a:r>
            <a:endParaRPr lang="en-US" sz="2800" dirty="0"/>
          </a:p>
          <a:p>
            <a:r>
              <a:rPr lang="en-US" sz="2800" dirty="0" err="1"/>
              <a:t>Humour</a:t>
            </a:r>
            <a:r>
              <a:rPr lang="en-US" sz="2800" dirty="0"/>
              <a:t> – appropriate / un</a:t>
            </a:r>
          </a:p>
          <a:p>
            <a:r>
              <a:rPr lang="en-US" sz="2800" dirty="0"/>
              <a:t>Display emotions – smiles, speech tone, expressive</a:t>
            </a:r>
          </a:p>
        </p:txBody>
      </p:sp>
    </p:spTree>
    <p:extLst>
      <p:ext uri="{BB962C8B-B14F-4D97-AF65-F5344CB8AC3E}">
        <p14:creationId xmlns:p14="http://schemas.microsoft.com/office/powerpoint/2010/main" val="1252172076"/>
      </p:ext>
    </p:extLst>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t>And now for something …</a:t>
            </a:r>
          </a:p>
        </p:txBody>
      </p:sp>
      <p:sp>
        <p:nvSpPr>
          <p:cNvPr id="95235" name="Rectangle 3"/>
          <p:cNvSpPr>
            <a:spLocks noGrp="1" noChangeArrowheads="1"/>
          </p:cNvSpPr>
          <p:nvPr>
            <p:ph type="body" idx="1"/>
          </p:nvPr>
        </p:nvSpPr>
        <p:spPr/>
        <p:txBody>
          <a:bodyPr/>
          <a:lstStyle/>
          <a:p>
            <a:pPr>
              <a:buFontTx/>
              <a:buNone/>
            </a:pPr>
            <a:r>
              <a:rPr lang="en-US"/>
              <a:t>… completely different</a:t>
            </a:r>
          </a:p>
        </p:txBody>
      </p:sp>
      <p:pic>
        <p:nvPicPr>
          <p:cNvPr id="95237" name="Picture 5" descr="monty_python_02">
            <a:hlinkClick r:id="rId2"/>
          </p:cNvPr>
          <p:cNvPicPr>
            <a:picLocks noChangeAspect="1" noChangeArrowheads="1"/>
          </p:cNvPicPr>
          <p:nvPr/>
        </p:nvPicPr>
        <p:blipFill>
          <a:blip r:embed="rId3" cstate="print"/>
          <a:srcRect/>
          <a:stretch>
            <a:fillRect/>
          </a:stretch>
        </p:blipFill>
        <p:spPr bwMode="auto">
          <a:xfrm>
            <a:off x="2590800" y="2819400"/>
            <a:ext cx="4495800" cy="2955925"/>
          </a:xfrm>
          <a:prstGeom prst="rect">
            <a:avLst/>
          </a:prstGeom>
          <a:noFill/>
        </p:spPr>
      </p:pic>
    </p:spTree>
    <p:extLst>
      <p:ext uri="{BB962C8B-B14F-4D97-AF65-F5344CB8AC3E}">
        <p14:creationId xmlns:p14="http://schemas.microsoft.com/office/powerpoint/2010/main" val="2277724435"/>
      </p:ext>
    </p:extLst>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19200" y="304800"/>
            <a:ext cx="7162800" cy="1143000"/>
          </a:xfrm>
        </p:spPr>
        <p:txBody>
          <a:bodyPr/>
          <a:lstStyle/>
          <a:p>
            <a:pPr eaLnBrk="1" hangingPunct="1"/>
            <a:r>
              <a:rPr lang="en-US" dirty="0" smtClean="0">
                <a:solidFill>
                  <a:srgbClr val="00FF00"/>
                </a:solidFill>
                <a:latin typeface="Tahoma" charset="0"/>
              </a:rPr>
              <a:t>5 Motivate: </a:t>
            </a:r>
            <a:endParaRPr lang="en-US" dirty="0">
              <a:solidFill>
                <a:srgbClr val="00FF00"/>
              </a:solidFill>
              <a:latin typeface="Tahoma" charset="0"/>
            </a:endParaRPr>
          </a:p>
        </p:txBody>
      </p:sp>
      <p:sp>
        <p:nvSpPr>
          <p:cNvPr id="21507" name="Rectangle 3" descr="Rectangle: Click to edit Master text styles&#10;Second level&#10;Third level&#10;Fourth level&#10;Fifth level"/>
          <p:cNvSpPr>
            <a:spLocks noGrp="1" noChangeArrowheads="1"/>
          </p:cNvSpPr>
          <p:nvPr>
            <p:ph type="body" idx="1"/>
          </p:nvPr>
        </p:nvSpPr>
        <p:spPr>
          <a:xfrm>
            <a:off x="3581400" y="2209800"/>
            <a:ext cx="4876800" cy="4525963"/>
          </a:xfrm>
        </p:spPr>
        <p:txBody>
          <a:bodyPr/>
          <a:lstStyle/>
          <a:p>
            <a:pPr eaLnBrk="1" hangingPunct="1"/>
            <a:r>
              <a:rPr lang="en-US" dirty="0">
                <a:latin typeface="Tahoma" charset="0"/>
              </a:rPr>
              <a:t>Direct the Rider</a:t>
            </a:r>
          </a:p>
          <a:p>
            <a:pPr eaLnBrk="1" hangingPunct="1"/>
            <a:r>
              <a:rPr lang="en-US" dirty="0">
                <a:latin typeface="Tahoma" charset="0"/>
              </a:rPr>
              <a:t>Motivate the Elephant</a:t>
            </a:r>
          </a:p>
          <a:p>
            <a:pPr eaLnBrk="1" hangingPunct="1"/>
            <a:r>
              <a:rPr lang="en-US" dirty="0">
                <a:latin typeface="Tahoma" charset="0"/>
              </a:rPr>
              <a:t>Shape the Path</a:t>
            </a:r>
          </a:p>
        </p:txBody>
      </p:sp>
      <p:pic>
        <p:nvPicPr>
          <p:cNvPr id="21508" name="Picture 5" descr="switch-book-203x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0"/>
            <a:ext cx="1933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4507111"/>
            <a:ext cx="3000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26240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00400" y="274638"/>
            <a:ext cx="5486400" cy="1143000"/>
          </a:xfrm>
        </p:spPr>
        <p:txBody>
          <a:bodyPr>
            <a:normAutofit fontScale="90000"/>
          </a:bodyPr>
          <a:lstStyle/>
          <a:p>
            <a:pPr eaLnBrk="1" hangingPunct="1"/>
            <a:r>
              <a:rPr lang="en-US" dirty="0">
                <a:latin typeface="Tahoma" charset="0"/>
              </a:rPr>
              <a:t>Direct the </a:t>
            </a:r>
            <a:r>
              <a:rPr lang="en-US" dirty="0" smtClean="0">
                <a:latin typeface="Tahoma" charset="0"/>
              </a:rPr>
              <a:t>Rider</a:t>
            </a:r>
            <a:br>
              <a:rPr lang="en-US" dirty="0" smtClean="0">
                <a:latin typeface="Tahoma" charset="0"/>
              </a:rPr>
            </a:br>
            <a:r>
              <a:rPr lang="en-US" dirty="0" smtClean="0">
                <a:latin typeface="Tahoma" charset="0"/>
              </a:rPr>
              <a:t>analytical / rational</a:t>
            </a:r>
            <a:endParaRPr lang="en-US" dirty="0">
              <a:latin typeface="Tahoma" charset="0"/>
            </a:endParaRPr>
          </a:p>
        </p:txBody>
      </p:sp>
      <p:sp>
        <p:nvSpPr>
          <p:cNvPr id="22531" name="Rectangle 3" descr="Rectangle: Click to edit Master text styles&#10;Second level&#10;Third level&#10;Fourth level&#10;Fifth level"/>
          <p:cNvSpPr>
            <a:spLocks noGrp="1" noChangeArrowheads="1"/>
          </p:cNvSpPr>
          <p:nvPr>
            <p:ph type="body" idx="1"/>
          </p:nvPr>
        </p:nvSpPr>
        <p:spPr>
          <a:xfrm>
            <a:off x="457200" y="2332038"/>
            <a:ext cx="8229600" cy="4525962"/>
          </a:xfrm>
        </p:spPr>
        <p:txBody>
          <a:bodyPr/>
          <a:lstStyle/>
          <a:p>
            <a:pPr eaLnBrk="1" hangingPunct="1"/>
            <a:r>
              <a:rPr lang="en-US" dirty="0">
                <a:latin typeface="Tahoma" charset="0"/>
              </a:rPr>
              <a:t>Follow the </a:t>
            </a:r>
            <a:r>
              <a:rPr lang="en-US" dirty="0">
                <a:solidFill>
                  <a:srgbClr val="FF0000"/>
                </a:solidFill>
                <a:latin typeface="Tahoma" charset="0"/>
              </a:rPr>
              <a:t>Bright Spots: </a:t>
            </a:r>
            <a:r>
              <a:rPr lang="en-US" dirty="0">
                <a:latin typeface="Tahoma" charset="0"/>
              </a:rPr>
              <a:t>find out what</a:t>
            </a:r>
            <a:r>
              <a:rPr lang="ja-JP" altLang="en-US" dirty="0">
                <a:latin typeface="Tahoma" charset="0"/>
              </a:rPr>
              <a:t>’</a:t>
            </a:r>
            <a:r>
              <a:rPr lang="en-US" dirty="0">
                <a:latin typeface="Tahoma" charset="0"/>
              </a:rPr>
              <a:t>s working and clone it (story: malnutrition)</a:t>
            </a:r>
          </a:p>
          <a:p>
            <a:pPr eaLnBrk="1" hangingPunct="1"/>
            <a:r>
              <a:rPr lang="en-US" dirty="0">
                <a:latin typeface="Tahoma" charset="0"/>
              </a:rPr>
              <a:t>Point to the </a:t>
            </a:r>
            <a:r>
              <a:rPr lang="en-US" dirty="0">
                <a:solidFill>
                  <a:srgbClr val="00FF00"/>
                </a:solidFill>
                <a:latin typeface="Tahoma" charset="0"/>
              </a:rPr>
              <a:t>Destinations: </a:t>
            </a:r>
            <a:r>
              <a:rPr lang="en-US" dirty="0">
                <a:latin typeface="Tahoma" charset="0"/>
              </a:rPr>
              <a:t>Know where you are heading and why </a:t>
            </a:r>
            <a:r>
              <a:rPr lang="en-US" dirty="0" smtClean="0">
                <a:latin typeface="Tahoma" charset="0"/>
              </a:rPr>
              <a:t>it’s </a:t>
            </a:r>
            <a:r>
              <a:rPr lang="en-US" dirty="0">
                <a:latin typeface="Tahoma" charset="0"/>
              </a:rPr>
              <a:t>worth </a:t>
            </a:r>
            <a:r>
              <a:rPr lang="en-US" dirty="0" smtClean="0">
                <a:latin typeface="Tahoma" charset="0"/>
              </a:rPr>
              <a:t>it </a:t>
            </a:r>
            <a:r>
              <a:rPr lang="en-US" dirty="0">
                <a:latin typeface="Tahoma" charset="0"/>
              </a:rPr>
              <a:t>(story: </a:t>
            </a:r>
            <a:r>
              <a:rPr lang="en-US" dirty="0" smtClean="0">
                <a:latin typeface="Tahoma" charset="0"/>
              </a:rPr>
              <a:t>destination card – ROUTE NHS, New Car)</a:t>
            </a:r>
            <a:endParaRPr lang="en-US" dirty="0">
              <a:latin typeface="Tahoma" charset="0"/>
            </a:endParaRPr>
          </a:p>
          <a:p>
            <a:pPr eaLnBrk="1" hangingPunct="1"/>
            <a:r>
              <a:rPr lang="en-US" dirty="0">
                <a:latin typeface="Tahoma" charset="0"/>
              </a:rPr>
              <a:t>Script the </a:t>
            </a:r>
            <a:r>
              <a:rPr lang="en-US" dirty="0">
                <a:solidFill>
                  <a:srgbClr val="00FF00"/>
                </a:solidFill>
                <a:latin typeface="Tahoma" charset="0"/>
              </a:rPr>
              <a:t>Critical Moves: </a:t>
            </a:r>
            <a:r>
              <a:rPr lang="en-US" dirty="0">
                <a:latin typeface="Tahoma" charset="0"/>
              </a:rPr>
              <a:t>Think Specific a-b-c (story: 125 </a:t>
            </a:r>
            <a:r>
              <a:rPr lang="en-US" dirty="0" smtClean="0">
                <a:latin typeface="Tahoma" charset="0"/>
              </a:rPr>
              <a:t>calls / month, </a:t>
            </a:r>
            <a:r>
              <a:rPr lang="en-US" dirty="0">
                <a:latin typeface="Tahoma" charset="0"/>
              </a:rPr>
              <a:t>cite colleagues </a:t>
            </a:r>
            <a:r>
              <a:rPr lang="en-US" dirty="0" smtClean="0">
                <a:latin typeface="Tahoma" charset="0"/>
              </a:rPr>
              <a:t>research)</a:t>
            </a:r>
            <a:endParaRPr lang="en-US" dirty="0">
              <a:latin typeface="Tahoma" charset="0"/>
            </a:endParaRPr>
          </a:p>
          <a:p>
            <a:pPr eaLnBrk="1" hangingPunct="1"/>
            <a:endParaRPr lang="en-US" dirty="0">
              <a:latin typeface="Tahoma" charset="0"/>
            </a:endParaRPr>
          </a:p>
        </p:txBody>
      </p:sp>
      <p:pic>
        <p:nvPicPr>
          <p:cNvPr id="22532" name="Picture 5" descr="4116583149_d29623c6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260985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41462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282520" y="1849842"/>
            <a:ext cx="2224087" cy="2116931"/>
            <a:chOff x="6067424" y="1428749"/>
            <a:chExt cx="2327275" cy="2422525"/>
          </a:xfrm>
        </p:grpSpPr>
        <p:sp>
          <p:nvSpPr>
            <p:cNvPr id="3" name="Oval 2"/>
            <p:cNvSpPr/>
            <p:nvPr/>
          </p:nvSpPr>
          <p:spPr>
            <a:xfrm>
              <a:off x="6067424" y="1428749"/>
              <a:ext cx="2327275" cy="242252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p:cNvSpPr txBox="1"/>
            <p:nvPr/>
          </p:nvSpPr>
          <p:spPr>
            <a:xfrm>
              <a:off x="6313200" y="2303648"/>
              <a:ext cx="1854598" cy="686802"/>
            </a:xfrm>
            <a:prstGeom prst="rect">
              <a:avLst/>
            </a:prstGeom>
            <a:noFill/>
            <a:ln w="76200">
              <a:noFill/>
            </a:ln>
          </p:spPr>
          <p:txBody>
            <a:bodyPr wrap="square" rtlCol="0">
              <a:spAutoFit/>
            </a:bodyPr>
            <a:lstStyle/>
            <a:p>
              <a:r>
                <a:rPr lang="en-CA" sz="3300" dirty="0"/>
                <a:t>Good at</a:t>
              </a:r>
            </a:p>
          </p:txBody>
        </p:sp>
      </p:grpSp>
      <p:sp>
        <p:nvSpPr>
          <p:cNvPr id="4" name="Rectangle 3"/>
          <p:cNvSpPr/>
          <p:nvPr/>
        </p:nvSpPr>
        <p:spPr>
          <a:xfrm>
            <a:off x="1959993" y="850076"/>
            <a:ext cx="4997345" cy="784830"/>
          </a:xfrm>
          <a:prstGeom prst="rect">
            <a:avLst/>
          </a:prstGeom>
        </p:spPr>
        <p:txBody>
          <a:bodyPr wrap="square">
            <a:spAutoFit/>
          </a:bodyPr>
          <a:lstStyle/>
          <a:p>
            <a:pPr algn="ctr"/>
            <a:r>
              <a:rPr lang="en-CA" sz="4500" dirty="0" err="1">
                <a:solidFill>
                  <a:srgbClr val="FFFF00"/>
                </a:solidFill>
                <a:latin typeface="Trebuchet MS" panose="020B0603020202020204" pitchFamily="34" charset="0"/>
              </a:rPr>
              <a:t>生き甲斐</a:t>
            </a:r>
            <a:endParaRPr lang="en-CA" sz="4500" dirty="0">
              <a:solidFill>
                <a:srgbClr val="FFFF00"/>
              </a:solidFill>
              <a:latin typeface="Trebuchet MS" panose="020B0603020202020204" pitchFamily="34" charset="0"/>
            </a:endParaRPr>
          </a:p>
        </p:txBody>
      </p:sp>
      <p:grpSp>
        <p:nvGrpSpPr>
          <p:cNvPr id="19" name="Group 18"/>
          <p:cNvGrpSpPr/>
          <p:nvPr/>
        </p:nvGrpSpPr>
        <p:grpSpPr>
          <a:xfrm>
            <a:off x="4027959" y="3581810"/>
            <a:ext cx="2224087" cy="2116931"/>
            <a:chOff x="6067424" y="1428749"/>
            <a:chExt cx="2327275" cy="2422525"/>
          </a:xfrm>
        </p:grpSpPr>
        <p:sp>
          <p:nvSpPr>
            <p:cNvPr id="20" name="Oval 19"/>
            <p:cNvSpPr/>
            <p:nvPr/>
          </p:nvSpPr>
          <p:spPr>
            <a:xfrm>
              <a:off x="6067424" y="1428749"/>
              <a:ext cx="2327275" cy="242252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TextBox 22"/>
            <p:cNvSpPr txBox="1"/>
            <p:nvPr/>
          </p:nvSpPr>
          <p:spPr>
            <a:xfrm>
              <a:off x="6493048" y="2309818"/>
              <a:ext cx="1770259" cy="686802"/>
            </a:xfrm>
            <a:prstGeom prst="rect">
              <a:avLst/>
            </a:prstGeom>
            <a:noFill/>
            <a:ln w="76200">
              <a:noFill/>
            </a:ln>
          </p:spPr>
          <p:txBody>
            <a:bodyPr wrap="square" rtlCol="0">
              <a:spAutoFit/>
            </a:bodyPr>
            <a:lstStyle/>
            <a:p>
              <a:r>
                <a:rPr lang="en-CA" sz="3300" dirty="0"/>
                <a:t>Needed</a:t>
              </a:r>
              <a:endParaRPr lang="en-CA" sz="2400" dirty="0"/>
            </a:p>
          </p:txBody>
        </p:sp>
      </p:grpSp>
      <p:grpSp>
        <p:nvGrpSpPr>
          <p:cNvPr id="24" name="Group 23"/>
          <p:cNvGrpSpPr/>
          <p:nvPr/>
        </p:nvGrpSpPr>
        <p:grpSpPr>
          <a:xfrm>
            <a:off x="261810" y="3461795"/>
            <a:ext cx="2224087" cy="2116931"/>
            <a:chOff x="6067424" y="1428749"/>
            <a:chExt cx="2327275" cy="2422525"/>
          </a:xfrm>
        </p:grpSpPr>
        <p:sp>
          <p:nvSpPr>
            <p:cNvPr id="25" name="Oval 24"/>
            <p:cNvSpPr/>
            <p:nvPr/>
          </p:nvSpPr>
          <p:spPr>
            <a:xfrm>
              <a:off x="6067424" y="1428749"/>
              <a:ext cx="2327275" cy="24225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p:cNvSpPr txBox="1"/>
            <p:nvPr/>
          </p:nvSpPr>
          <p:spPr>
            <a:xfrm>
              <a:off x="6653301" y="2309818"/>
              <a:ext cx="1346112" cy="686802"/>
            </a:xfrm>
            <a:prstGeom prst="rect">
              <a:avLst/>
            </a:prstGeom>
            <a:noFill/>
            <a:ln w="76200">
              <a:noFill/>
            </a:ln>
          </p:spPr>
          <p:txBody>
            <a:bodyPr wrap="square" rtlCol="0">
              <a:spAutoFit/>
            </a:bodyPr>
            <a:lstStyle/>
            <a:p>
              <a:r>
                <a:rPr lang="en-CA" sz="3300" dirty="0"/>
                <a:t>Love</a:t>
              </a:r>
            </a:p>
          </p:txBody>
        </p:sp>
      </p:grpSp>
      <p:grpSp>
        <p:nvGrpSpPr>
          <p:cNvPr id="27" name="Group 26"/>
          <p:cNvGrpSpPr/>
          <p:nvPr/>
        </p:nvGrpSpPr>
        <p:grpSpPr>
          <a:xfrm>
            <a:off x="5777189" y="1844450"/>
            <a:ext cx="2360295" cy="2116931"/>
            <a:chOff x="5996160" y="1428749"/>
            <a:chExt cx="2469803" cy="2422525"/>
          </a:xfrm>
        </p:grpSpPr>
        <p:sp>
          <p:nvSpPr>
            <p:cNvPr id="28" name="Oval 27"/>
            <p:cNvSpPr/>
            <p:nvPr/>
          </p:nvSpPr>
          <p:spPr>
            <a:xfrm>
              <a:off x="6067424" y="1428749"/>
              <a:ext cx="2327275" cy="2422525"/>
            </a:xfrm>
            <a:prstGeom prst="ellipse">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TextBox 28"/>
            <p:cNvSpPr txBox="1"/>
            <p:nvPr/>
          </p:nvSpPr>
          <p:spPr>
            <a:xfrm>
              <a:off x="5996160" y="2309817"/>
              <a:ext cx="2469803" cy="686802"/>
            </a:xfrm>
            <a:prstGeom prst="rect">
              <a:avLst/>
            </a:prstGeom>
            <a:noFill/>
            <a:ln w="76200">
              <a:noFill/>
            </a:ln>
          </p:spPr>
          <p:txBody>
            <a:bodyPr wrap="square" rtlCol="0">
              <a:spAutoFit/>
            </a:bodyPr>
            <a:lstStyle/>
            <a:p>
              <a:r>
                <a:rPr lang="en-CA" sz="3300" dirty="0"/>
                <a:t>Get</a:t>
              </a:r>
              <a:r>
                <a:rPr lang="en-CA" sz="2100" dirty="0"/>
                <a:t> </a:t>
              </a:r>
              <a:r>
                <a:rPr lang="en-CA" sz="3300" dirty="0"/>
                <a:t>paid</a:t>
              </a:r>
              <a:r>
                <a:rPr lang="en-CA" sz="2100" dirty="0"/>
                <a:t> </a:t>
              </a:r>
              <a:r>
                <a:rPr lang="en-CA" sz="3300" dirty="0"/>
                <a:t>for</a:t>
              </a:r>
            </a:p>
          </p:txBody>
        </p:sp>
      </p:grpSp>
    </p:spTree>
    <p:extLst>
      <p:ext uri="{BB962C8B-B14F-4D97-AF65-F5344CB8AC3E}">
        <p14:creationId xmlns:p14="http://schemas.microsoft.com/office/powerpoint/2010/main" val="3839297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r>
              <a:rPr lang="en-US" sz="4000" dirty="0">
                <a:latin typeface="Tahoma" charset="0"/>
              </a:rPr>
              <a:t>Direct the Elephant: </a:t>
            </a:r>
            <a:br>
              <a:rPr lang="en-US" sz="4000" dirty="0">
                <a:latin typeface="Tahoma" charset="0"/>
              </a:rPr>
            </a:br>
            <a:r>
              <a:rPr lang="en-US" sz="4000" dirty="0">
                <a:latin typeface="Tahoma" charset="0"/>
                <a:hlinkClick r:id="rId2"/>
              </a:rPr>
              <a:t>Putting Feelings First</a:t>
            </a:r>
            <a:endParaRPr lang="en-US" sz="4000" dirty="0">
              <a:latin typeface="Tahoma" charset="0"/>
            </a:endParaRPr>
          </a:p>
        </p:txBody>
      </p:sp>
      <p:sp>
        <p:nvSpPr>
          <p:cNvPr id="23555" name="Rectangle 7" descr="Rectangle: Click to edit Master text styles&#10;Second level&#10;Third level&#10;Fourth level&#10;Fifth level"/>
          <p:cNvSpPr>
            <a:spLocks noGrp="1" noChangeArrowheads="1"/>
          </p:cNvSpPr>
          <p:nvPr>
            <p:ph sz="quarter" idx="2"/>
          </p:nvPr>
        </p:nvSpPr>
        <p:spPr>
          <a:xfrm>
            <a:off x="381000" y="1828800"/>
            <a:ext cx="8382000" cy="2185988"/>
          </a:xfrm>
        </p:spPr>
        <p:txBody>
          <a:bodyPr/>
          <a:lstStyle/>
          <a:p>
            <a:pPr eaLnBrk="1" hangingPunct="1">
              <a:buFontTx/>
              <a:buNone/>
            </a:pPr>
            <a:r>
              <a:rPr lang="en-US" sz="2400" dirty="0">
                <a:latin typeface="Tahoma" charset="0"/>
              </a:rPr>
              <a:t>Our elephant is lazy and skittish: seeking short-term benefits </a:t>
            </a:r>
            <a:r>
              <a:rPr lang="en-US" sz="2400" dirty="0" smtClean="0">
                <a:latin typeface="Tahoma" charset="0"/>
              </a:rPr>
              <a:t>vs. </a:t>
            </a:r>
            <a:r>
              <a:rPr lang="en-US" sz="2400" dirty="0">
                <a:latin typeface="Tahoma" charset="0"/>
              </a:rPr>
              <a:t>short-term sacrifices to gain long-term </a:t>
            </a:r>
            <a:r>
              <a:rPr lang="en-US" sz="2400" dirty="0" smtClean="0">
                <a:latin typeface="Tahoma" charset="0"/>
              </a:rPr>
              <a:t>benefits.</a:t>
            </a:r>
            <a:endParaRPr lang="en-US" sz="2400" dirty="0">
              <a:latin typeface="Tahoma" charset="0"/>
            </a:endParaRPr>
          </a:p>
          <a:p>
            <a:pPr eaLnBrk="1" hangingPunct="1">
              <a:buFont typeface="Wingdings" charset="0"/>
              <a:buChar char="•"/>
            </a:pPr>
            <a:endParaRPr lang="en-US" sz="2400" dirty="0">
              <a:latin typeface="Tahoma" charset="0"/>
            </a:endParaRPr>
          </a:p>
        </p:txBody>
      </p:sp>
      <p:sp>
        <p:nvSpPr>
          <p:cNvPr id="23556" name="Rectangle 8" descr="Rectangle: Click to edit Master text styles&#10;Second level&#10;Third level&#10;Fourth level&#10;Fifth level"/>
          <p:cNvSpPr>
            <a:spLocks noGrp="1" noChangeArrowheads="1"/>
          </p:cNvSpPr>
          <p:nvPr>
            <p:ph sz="quarter" idx="3"/>
          </p:nvPr>
        </p:nvSpPr>
        <p:spPr>
          <a:xfrm>
            <a:off x="3200400" y="3048000"/>
            <a:ext cx="5943600" cy="3276600"/>
          </a:xfrm>
        </p:spPr>
        <p:txBody>
          <a:bodyPr/>
          <a:lstStyle/>
          <a:p>
            <a:pPr lvl="1" eaLnBrk="1" hangingPunct="1">
              <a:buFontTx/>
              <a:buNone/>
            </a:pPr>
            <a:r>
              <a:rPr lang="en-US" sz="2400" dirty="0">
                <a:latin typeface="Tahoma" charset="0"/>
              </a:rPr>
              <a:t>So MOTIVATE the Elephant:</a:t>
            </a:r>
          </a:p>
          <a:p>
            <a:pPr lvl="1" eaLnBrk="1" hangingPunct="1"/>
            <a:r>
              <a:rPr lang="en-US" sz="2400" dirty="0">
                <a:solidFill>
                  <a:srgbClr val="00FF00"/>
                </a:solidFill>
                <a:latin typeface="Tahoma" charset="0"/>
              </a:rPr>
              <a:t>Find the Feeling: </a:t>
            </a:r>
            <a:r>
              <a:rPr lang="en-US" sz="2400" dirty="0">
                <a:latin typeface="Tahoma" charset="0"/>
              </a:rPr>
              <a:t>Make people feel something (</a:t>
            </a:r>
            <a:r>
              <a:rPr lang="en-US" sz="2400" dirty="0">
                <a:solidFill>
                  <a:srgbClr val="FF0000"/>
                </a:solidFill>
                <a:latin typeface="Tahoma" charset="0"/>
              </a:rPr>
              <a:t>Red</a:t>
            </a:r>
            <a:r>
              <a:rPr lang="en-US" sz="2400" dirty="0">
                <a:latin typeface="Tahoma" charset="0"/>
              </a:rPr>
              <a:t> is fading)</a:t>
            </a:r>
          </a:p>
          <a:p>
            <a:pPr lvl="1" eaLnBrk="1" hangingPunct="1"/>
            <a:r>
              <a:rPr lang="en-US" sz="2400" dirty="0">
                <a:solidFill>
                  <a:srgbClr val="00FF00"/>
                </a:solidFill>
                <a:latin typeface="Tahoma" charset="0"/>
              </a:rPr>
              <a:t>Shrink the Change: </a:t>
            </a:r>
            <a:r>
              <a:rPr lang="en-US" sz="2400" dirty="0">
                <a:latin typeface="Tahoma" charset="0"/>
              </a:rPr>
              <a:t>Break down the change (Head-start car wash)</a:t>
            </a:r>
          </a:p>
          <a:p>
            <a:pPr lvl="1" eaLnBrk="1" hangingPunct="1"/>
            <a:r>
              <a:rPr lang="en-US" sz="2400" dirty="0">
                <a:solidFill>
                  <a:srgbClr val="00FF00"/>
                </a:solidFill>
                <a:latin typeface="Tahoma" charset="0"/>
              </a:rPr>
              <a:t>Grow your People: </a:t>
            </a:r>
            <a:r>
              <a:rPr lang="en-US" sz="2400" dirty="0">
                <a:latin typeface="Tahoma" charset="0"/>
              </a:rPr>
              <a:t>Cultivate a sense of identity  (ST. Lucia parrot)</a:t>
            </a:r>
          </a:p>
          <a:p>
            <a:pPr eaLnBrk="1" hangingPunct="1"/>
            <a:endParaRPr lang="en-US" sz="2400" dirty="0">
              <a:latin typeface="Tahoma" charset="0"/>
            </a:endParaRPr>
          </a:p>
        </p:txBody>
      </p:sp>
      <p:pic>
        <p:nvPicPr>
          <p:cNvPr id="23557" name="Picture 7" descr="https://encrypted-tbn0.gstatic.com/images?q=tbn:ANd9GcRqAELEH8gUw-FPHZtuU3Le0mIknRUIVbO5bLJBuhp9gZxyYnc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3352800"/>
            <a:ext cx="3205162"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386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Tahoma" charset="0"/>
              </a:rPr>
              <a:t>Shape the Path</a:t>
            </a:r>
          </a:p>
        </p:txBody>
      </p:sp>
      <p:sp>
        <p:nvSpPr>
          <p:cNvPr id="24579" name="Rectangle 4" descr="Rectangle: Click to edit Master text styles&#10;Second level&#10;Third level&#10;Fourth level&#10;Fifth level"/>
          <p:cNvSpPr>
            <a:spLocks noGrp="1" noChangeArrowheads="1"/>
          </p:cNvSpPr>
          <p:nvPr>
            <p:ph sz="half" idx="1"/>
          </p:nvPr>
        </p:nvSpPr>
        <p:spPr/>
        <p:txBody>
          <a:bodyPr/>
          <a:lstStyle/>
          <a:p>
            <a:pPr eaLnBrk="1" hangingPunct="1">
              <a:lnSpc>
                <a:spcPct val="90000"/>
              </a:lnSpc>
            </a:pPr>
            <a:endParaRPr lang="en-US" sz="2800" dirty="0">
              <a:latin typeface="Tahoma" charset="0"/>
            </a:endParaRPr>
          </a:p>
        </p:txBody>
      </p:sp>
      <p:sp>
        <p:nvSpPr>
          <p:cNvPr id="24580" name="Rectangle 3" descr="Rectangle: Click to edit Master text styles&#10;Second level&#10;Third level&#10;Fourth level&#10;Fifth level"/>
          <p:cNvSpPr>
            <a:spLocks noGrp="1" noChangeArrowheads="1"/>
          </p:cNvSpPr>
          <p:nvPr>
            <p:ph type="body" sz="half" idx="2"/>
          </p:nvPr>
        </p:nvSpPr>
        <p:spPr>
          <a:xfrm>
            <a:off x="3505200" y="1600200"/>
            <a:ext cx="5181600" cy="4525963"/>
          </a:xfrm>
        </p:spPr>
        <p:txBody>
          <a:bodyPr>
            <a:normAutofit fontScale="92500"/>
          </a:bodyPr>
          <a:lstStyle/>
          <a:p>
            <a:pPr eaLnBrk="1" hangingPunct="1">
              <a:lnSpc>
                <a:spcPct val="90000"/>
              </a:lnSpc>
            </a:pPr>
            <a:r>
              <a:rPr lang="en-US" sz="2800" dirty="0">
                <a:solidFill>
                  <a:srgbClr val="00FF00"/>
                </a:solidFill>
                <a:latin typeface="Tahoma" charset="0"/>
              </a:rPr>
              <a:t>Tweak the Environment: </a:t>
            </a:r>
            <a:r>
              <a:rPr lang="en-US" sz="2800" dirty="0">
                <a:latin typeface="Tahoma" charset="0"/>
              </a:rPr>
              <a:t>Change the situation (wearing safety glasses / cross the line)</a:t>
            </a:r>
          </a:p>
          <a:p>
            <a:pPr eaLnBrk="1" hangingPunct="1">
              <a:lnSpc>
                <a:spcPct val="90000"/>
              </a:lnSpc>
            </a:pPr>
            <a:endParaRPr lang="en-US" sz="2800" dirty="0">
              <a:latin typeface="Tahoma" charset="0"/>
            </a:endParaRPr>
          </a:p>
          <a:p>
            <a:pPr eaLnBrk="1" hangingPunct="1">
              <a:lnSpc>
                <a:spcPct val="90000"/>
              </a:lnSpc>
            </a:pPr>
            <a:r>
              <a:rPr lang="en-US" sz="2800" dirty="0">
                <a:solidFill>
                  <a:srgbClr val="00FF00"/>
                </a:solidFill>
                <a:latin typeface="Tahoma" charset="0"/>
              </a:rPr>
              <a:t>Build Habits:</a:t>
            </a:r>
            <a:r>
              <a:rPr lang="en-US" sz="2800" dirty="0">
                <a:solidFill>
                  <a:srgbClr val="FF0000"/>
                </a:solidFill>
                <a:latin typeface="Tahoma" charset="0"/>
              </a:rPr>
              <a:t> </a:t>
            </a:r>
            <a:r>
              <a:rPr lang="en-US" sz="2800" dirty="0">
                <a:latin typeface="Tahoma" charset="0"/>
              </a:rPr>
              <a:t>rider is not taxed (action triggers, meatless Mondays)</a:t>
            </a:r>
          </a:p>
          <a:p>
            <a:pPr eaLnBrk="1" hangingPunct="1">
              <a:lnSpc>
                <a:spcPct val="90000"/>
              </a:lnSpc>
            </a:pPr>
            <a:endParaRPr lang="en-US" sz="2800" dirty="0">
              <a:latin typeface="Tahoma" charset="0"/>
            </a:endParaRPr>
          </a:p>
          <a:p>
            <a:pPr eaLnBrk="1" hangingPunct="1">
              <a:lnSpc>
                <a:spcPct val="90000"/>
              </a:lnSpc>
            </a:pPr>
            <a:r>
              <a:rPr lang="en-US" sz="2800" dirty="0">
                <a:solidFill>
                  <a:srgbClr val="00FF00"/>
                </a:solidFill>
                <a:latin typeface="Tahoma" charset="0"/>
              </a:rPr>
              <a:t>Rally the Herd: </a:t>
            </a:r>
            <a:r>
              <a:rPr lang="en-US" sz="2800" dirty="0">
                <a:latin typeface="Tahoma" charset="0"/>
              </a:rPr>
              <a:t>Behaviour is contagious (majority of guests reuse their towel…)</a:t>
            </a:r>
          </a:p>
        </p:txBody>
      </p:sp>
      <p:pic>
        <p:nvPicPr>
          <p:cNvPr id="24581" name="Picture 8" descr="tree_lined_path_wollaton_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295275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0" descr="enchanted_for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2672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149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b="1"/>
              <a:t>Commercial Break</a:t>
            </a:r>
          </a:p>
        </p:txBody>
      </p:sp>
      <p:sp>
        <p:nvSpPr>
          <p:cNvPr id="109571" name="Rectangle 3" descr="Rectangle: Click to edit Master text styles&#10;Second level&#10;Third level&#10;Fourth level&#10;Fifth level"/>
          <p:cNvSpPr>
            <a:spLocks noGrp="1" noChangeArrowheads="1"/>
          </p:cNvSpPr>
          <p:nvPr>
            <p:ph idx="1"/>
          </p:nvPr>
        </p:nvSpPr>
        <p:spPr/>
        <p:txBody>
          <a:bodyPr/>
          <a:lstStyle/>
          <a:p>
            <a:r>
              <a:rPr lang="en-US" dirty="0"/>
              <a:t>Think about what disturbs you, how you are being changed by the times in which we live, and how you can best cope with the times in which we </a:t>
            </a:r>
            <a:r>
              <a:rPr lang="en-US" dirty="0" smtClean="0"/>
              <a:t>live.</a:t>
            </a:r>
            <a:endParaRPr lang="en-US" dirty="0"/>
          </a:p>
        </p:txBody>
      </p:sp>
    </p:spTree>
    <p:extLst>
      <p:ext uri="{BB962C8B-B14F-4D97-AF65-F5344CB8AC3E}">
        <p14:creationId xmlns:p14="http://schemas.microsoft.com/office/powerpoint/2010/main" val="248620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algn="ctr"/>
            <a:r>
              <a:rPr lang="en-US" sz="4000" b="1"/>
              <a:t>Exploring personal readiness for Change</a:t>
            </a:r>
            <a:r>
              <a:rPr lang="en-US" sz="4000"/>
              <a:t> </a:t>
            </a:r>
          </a:p>
        </p:txBody>
      </p:sp>
      <p:sp>
        <p:nvSpPr>
          <p:cNvPr id="46083" name="Rectangle 3" descr="Rectangle: Click to edit Master text styles&#10;Second level&#10;Third level&#10;Fourth level&#10;Fifth level"/>
          <p:cNvSpPr>
            <a:spLocks noGrp="1" noChangeArrowheads="1"/>
          </p:cNvSpPr>
          <p:nvPr>
            <p:ph idx="1"/>
          </p:nvPr>
        </p:nvSpPr>
        <p:spPr>
          <a:xfrm>
            <a:off x="0" y="1417638"/>
            <a:ext cx="9144000" cy="4953000"/>
          </a:xfrm>
        </p:spPr>
        <p:txBody>
          <a:bodyPr/>
          <a:lstStyle/>
          <a:p>
            <a:pPr>
              <a:lnSpc>
                <a:spcPct val="90000"/>
              </a:lnSpc>
              <a:buFont typeface="Wingdings" pitchFamily="2" charset="2"/>
              <a:buNone/>
            </a:pPr>
            <a:r>
              <a:rPr lang="en-US" sz="2400" b="1" dirty="0"/>
              <a:t>		Tolerance for Change Test </a:t>
            </a:r>
          </a:p>
          <a:p>
            <a:pPr>
              <a:lnSpc>
                <a:spcPct val="90000"/>
              </a:lnSpc>
              <a:buFont typeface="Wingdings" pitchFamily="2" charset="2"/>
              <a:buNone/>
            </a:pPr>
            <a:r>
              <a:rPr lang="en-US" sz="2400" dirty="0"/>
              <a:t>		Please read the following statements.  Circle the letter that 	best describes how you would feel in response to each 	statement.</a:t>
            </a:r>
          </a:p>
          <a:p>
            <a:pPr>
              <a:lnSpc>
                <a:spcPct val="90000"/>
              </a:lnSpc>
            </a:pPr>
            <a:r>
              <a:rPr lang="en-US" sz="2400" dirty="0" smtClean="0"/>
              <a:t>A</a:t>
            </a:r>
            <a:r>
              <a:rPr lang="en-US" sz="2400" dirty="0"/>
              <a:t>	I would enjoy this very much, it’s </a:t>
            </a:r>
            <a:r>
              <a:rPr lang="en-US" sz="2400" b="1" dirty="0"/>
              <a:t>completely acceptable</a:t>
            </a:r>
          </a:p>
          <a:p>
            <a:pPr>
              <a:lnSpc>
                <a:spcPct val="90000"/>
              </a:lnSpc>
            </a:pPr>
            <a:r>
              <a:rPr lang="en-US" sz="2400" dirty="0"/>
              <a:t>B	This would be enjoyable and </a:t>
            </a:r>
            <a:r>
              <a:rPr lang="en-US" sz="2400" b="1" dirty="0"/>
              <a:t>acceptable</a:t>
            </a:r>
            <a:r>
              <a:rPr lang="en-US" sz="2400" dirty="0"/>
              <a:t> most of the time</a:t>
            </a:r>
          </a:p>
          <a:p>
            <a:pPr>
              <a:lnSpc>
                <a:spcPct val="90000"/>
              </a:lnSpc>
            </a:pPr>
            <a:r>
              <a:rPr lang="en-US" sz="2400" dirty="0"/>
              <a:t>C	I would have </a:t>
            </a:r>
            <a:r>
              <a:rPr lang="en-US" sz="2400" b="1" dirty="0"/>
              <a:t>no reaction</a:t>
            </a:r>
            <a:r>
              <a:rPr lang="en-US" sz="2400" dirty="0"/>
              <a:t> to this feature one way or 	</a:t>
            </a:r>
            <a:r>
              <a:rPr lang="en-US" sz="2400" dirty="0" smtClean="0"/>
              <a:t>  		another</a:t>
            </a:r>
            <a:endParaRPr lang="en-US" sz="2400" dirty="0"/>
          </a:p>
          <a:p>
            <a:pPr>
              <a:lnSpc>
                <a:spcPct val="90000"/>
              </a:lnSpc>
            </a:pPr>
            <a:r>
              <a:rPr lang="en-US" sz="2400" dirty="0"/>
              <a:t>D	This feature would be </a:t>
            </a:r>
            <a:r>
              <a:rPr lang="en-US" sz="2400" b="1" dirty="0"/>
              <a:t>somewhat unpleasant</a:t>
            </a:r>
            <a:r>
              <a:rPr lang="en-US" sz="2400" dirty="0"/>
              <a:t> for me</a:t>
            </a:r>
          </a:p>
          <a:p>
            <a:pPr>
              <a:lnSpc>
                <a:spcPct val="90000"/>
              </a:lnSpc>
            </a:pPr>
            <a:r>
              <a:rPr lang="en-US" sz="2400" dirty="0"/>
              <a:t>E	This feature would be </a:t>
            </a:r>
            <a:r>
              <a:rPr lang="en-US" sz="2400" b="1" dirty="0"/>
              <a:t>very unpleasant</a:t>
            </a:r>
            <a:r>
              <a:rPr lang="en-US" sz="2400" dirty="0"/>
              <a:t> for me</a:t>
            </a:r>
          </a:p>
        </p:txBody>
      </p:sp>
    </p:spTree>
    <p:extLst>
      <p:ext uri="{BB962C8B-B14F-4D97-AF65-F5344CB8AC3E}">
        <p14:creationId xmlns:p14="http://schemas.microsoft.com/office/powerpoint/2010/main" val="4200747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a:xfrm>
            <a:off x="457200" y="1508215"/>
            <a:ext cx="8229600" cy="4021317"/>
          </a:xfrm>
        </p:spPr>
        <p:txBody>
          <a:bodyPr>
            <a:normAutofit fontScale="85000" lnSpcReduction="20000"/>
          </a:bodyPr>
          <a:lstStyle/>
          <a:p>
            <a:r>
              <a:rPr lang="en-US" dirty="0" smtClean="0"/>
              <a:t>I would like to live in a foreign country for a while. </a:t>
            </a:r>
          </a:p>
          <a:p>
            <a:r>
              <a:rPr lang="en-US" dirty="0" smtClean="0"/>
              <a:t>It is more fun to tackle a complicated problem than to solve a simple one. </a:t>
            </a:r>
          </a:p>
          <a:p>
            <a:r>
              <a:rPr lang="en-US" dirty="0" smtClean="0"/>
              <a:t>What we are used to is always preferable to what is unfamiliar (R). </a:t>
            </a:r>
          </a:p>
          <a:p>
            <a:r>
              <a:rPr lang="en-US" dirty="0" smtClean="0"/>
              <a:t>Many of our most important decisions are based on insufficient information. </a:t>
            </a:r>
          </a:p>
          <a:p>
            <a:r>
              <a:rPr lang="en-US" dirty="0"/>
              <a:t>Teachers or supervisors who hand out vague assignments give one a chance to show initiative and originality.</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74</a:t>
            </a:fld>
            <a:endParaRPr lang="en-US"/>
          </a:p>
        </p:txBody>
      </p:sp>
    </p:spTree>
    <p:extLst>
      <p:ext uri="{BB962C8B-B14F-4D97-AF65-F5344CB8AC3E}">
        <p14:creationId xmlns:p14="http://schemas.microsoft.com/office/powerpoint/2010/main" val="2526139444"/>
      </p:ext>
    </p:extLst>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000"/>
              <a:t>Individual Reactions to Change</a:t>
            </a:r>
          </a:p>
        </p:txBody>
      </p:sp>
      <p:sp>
        <p:nvSpPr>
          <p:cNvPr id="51203" name="Rectangle 3" descr="Rectangle: Click to edit Master text styles&#10;Second level&#10;Third level&#10;Fourth level&#10;Fifth level"/>
          <p:cNvSpPr>
            <a:spLocks noGrp="1" noChangeArrowheads="1"/>
          </p:cNvSpPr>
          <p:nvPr>
            <p:ph idx="1"/>
          </p:nvPr>
        </p:nvSpPr>
        <p:spPr>
          <a:xfrm>
            <a:off x="838200" y="1524000"/>
            <a:ext cx="7772400" cy="4114800"/>
          </a:xfrm>
        </p:spPr>
        <p:txBody>
          <a:bodyPr/>
          <a:lstStyle/>
          <a:p>
            <a:pPr marL="609600" indent="-609600">
              <a:buFont typeface="Wingdings" pitchFamily="2" charset="2"/>
              <a:buNone/>
            </a:pPr>
            <a:r>
              <a:rPr lang="en-US" dirty="0" smtClean="0"/>
              <a:t>4 Stages</a:t>
            </a:r>
            <a:r>
              <a:rPr lang="en-US" dirty="0"/>
              <a:t>:</a:t>
            </a:r>
          </a:p>
          <a:p>
            <a:pPr marL="609600" indent="-609600">
              <a:buFont typeface="Wingdings" pitchFamily="2" charset="2"/>
              <a:buAutoNum type="arabicPeriod"/>
            </a:pPr>
            <a:r>
              <a:rPr lang="en-US" dirty="0"/>
              <a:t>Shock – perceive it as a threat</a:t>
            </a:r>
          </a:p>
          <a:p>
            <a:pPr marL="609600" indent="-609600">
              <a:buFont typeface="Wingdings" pitchFamily="2" charset="2"/>
              <a:buAutoNum type="arabicPeriod"/>
            </a:pPr>
            <a:r>
              <a:rPr lang="en-US" dirty="0"/>
              <a:t>Defensive – cling to old ways</a:t>
            </a:r>
          </a:p>
        </p:txBody>
      </p:sp>
      <p:grpSp>
        <p:nvGrpSpPr>
          <p:cNvPr id="51204" name="Group 4"/>
          <p:cNvGrpSpPr>
            <a:grpSpLocks/>
          </p:cNvGrpSpPr>
          <p:nvPr/>
        </p:nvGrpSpPr>
        <p:grpSpPr bwMode="auto">
          <a:xfrm>
            <a:off x="808393" y="3433763"/>
            <a:ext cx="7591936" cy="3248025"/>
            <a:chOff x="377" y="1862"/>
            <a:chExt cx="3589" cy="2728"/>
          </a:xfrm>
        </p:grpSpPr>
        <p:sp>
          <p:nvSpPr>
            <p:cNvPr id="51205" name="Rectangle 5"/>
            <p:cNvSpPr>
              <a:spLocks noChangeArrowheads="1"/>
            </p:cNvSpPr>
            <p:nvPr/>
          </p:nvSpPr>
          <p:spPr bwMode="auto">
            <a:xfrm>
              <a:off x="377" y="1862"/>
              <a:ext cx="1022" cy="3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Loss of Confidence</a:t>
              </a:r>
            </a:p>
          </p:txBody>
        </p:sp>
        <p:sp>
          <p:nvSpPr>
            <p:cNvPr id="51206" name="Rectangle 6"/>
            <p:cNvSpPr>
              <a:spLocks noChangeArrowheads="1"/>
            </p:cNvSpPr>
            <p:nvPr/>
          </p:nvSpPr>
          <p:spPr bwMode="auto">
            <a:xfrm>
              <a:off x="2976" y="2048"/>
              <a:ext cx="894" cy="3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dirty="0">
                  <a:solidFill>
                    <a:srgbClr val="FFFF00"/>
                  </a:solidFill>
                </a:rPr>
                <a:t>Disrupted Habits</a:t>
              </a:r>
            </a:p>
          </p:txBody>
        </p:sp>
        <p:sp>
          <p:nvSpPr>
            <p:cNvPr id="51207" name="Rectangle 7"/>
            <p:cNvSpPr>
              <a:spLocks noChangeArrowheads="1"/>
            </p:cNvSpPr>
            <p:nvPr/>
          </p:nvSpPr>
          <p:spPr bwMode="auto">
            <a:xfrm>
              <a:off x="552" y="3446"/>
              <a:ext cx="706"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Fear of </a:t>
              </a:r>
            </a:p>
            <a:p>
              <a:pPr algn="ctr" eaLnBrk="0" hangingPunct="0"/>
              <a:r>
                <a:rPr lang="en-US" dirty="0">
                  <a:solidFill>
                    <a:srgbClr val="FFFF00"/>
                  </a:solidFill>
                </a:rPr>
                <a:t>the unknown</a:t>
              </a:r>
            </a:p>
          </p:txBody>
        </p:sp>
        <p:sp>
          <p:nvSpPr>
            <p:cNvPr id="51208" name="Rectangle 8"/>
            <p:cNvSpPr>
              <a:spLocks noChangeArrowheads="1"/>
            </p:cNvSpPr>
            <p:nvPr/>
          </p:nvSpPr>
          <p:spPr bwMode="auto">
            <a:xfrm>
              <a:off x="1960" y="4047"/>
              <a:ext cx="440"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Loss of</a:t>
              </a:r>
            </a:p>
            <a:p>
              <a:pPr algn="ctr" eaLnBrk="0" hangingPunct="0"/>
              <a:r>
                <a:rPr lang="en-US" dirty="0">
                  <a:solidFill>
                    <a:srgbClr val="FFFF00"/>
                  </a:solidFill>
                </a:rPr>
                <a:t>Face</a:t>
              </a:r>
            </a:p>
          </p:txBody>
        </p:sp>
        <p:sp>
          <p:nvSpPr>
            <p:cNvPr id="51209" name="Rectangle 9"/>
            <p:cNvSpPr>
              <a:spLocks noChangeArrowheads="1"/>
            </p:cNvSpPr>
            <p:nvPr/>
          </p:nvSpPr>
          <p:spPr bwMode="auto">
            <a:xfrm>
              <a:off x="3084" y="3446"/>
              <a:ext cx="882"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dirty="0">
                  <a:solidFill>
                    <a:srgbClr val="FFFF00"/>
                  </a:solidFill>
                </a:rPr>
                <a:t>Loss of Control /</a:t>
              </a:r>
            </a:p>
            <a:p>
              <a:pPr eaLnBrk="0" hangingPunct="0"/>
              <a:r>
                <a:rPr lang="en-US" dirty="0">
                  <a:solidFill>
                    <a:srgbClr val="FFFF00"/>
                  </a:solidFill>
                </a:rPr>
                <a:t>Security</a:t>
              </a:r>
            </a:p>
          </p:txBody>
        </p:sp>
        <p:sp>
          <p:nvSpPr>
            <p:cNvPr id="51210" name="Oval 10"/>
            <p:cNvSpPr>
              <a:spLocks noChangeArrowheads="1"/>
            </p:cNvSpPr>
            <p:nvPr/>
          </p:nvSpPr>
          <p:spPr bwMode="auto">
            <a:xfrm>
              <a:off x="1612" y="2452"/>
              <a:ext cx="1096" cy="10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1" name="Rectangle 11"/>
            <p:cNvSpPr>
              <a:spLocks noChangeArrowheads="1"/>
            </p:cNvSpPr>
            <p:nvPr/>
          </p:nvSpPr>
          <p:spPr bwMode="auto">
            <a:xfrm>
              <a:off x="1840" y="2626"/>
              <a:ext cx="640" cy="59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sz="2000" dirty="0">
                  <a:solidFill>
                    <a:srgbClr val="FFFF00"/>
                  </a:solidFill>
                </a:rPr>
                <a:t>Individual</a:t>
              </a:r>
            </a:p>
            <a:p>
              <a:pPr eaLnBrk="0" hangingPunct="0"/>
              <a:r>
                <a:rPr lang="en-US" sz="2000" dirty="0">
                  <a:solidFill>
                    <a:srgbClr val="FFFF00"/>
                  </a:solidFill>
                </a:rPr>
                <a:t>resistance</a:t>
              </a:r>
            </a:p>
          </p:txBody>
        </p:sp>
        <p:sp>
          <p:nvSpPr>
            <p:cNvPr id="51212" name="Line 12"/>
            <p:cNvSpPr>
              <a:spLocks noChangeShapeType="1"/>
            </p:cNvSpPr>
            <p:nvPr/>
          </p:nvSpPr>
          <p:spPr bwMode="auto">
            <a:xfrm flipH="1" flipV="1">
              <a:off x="2688" y="3336"/>
              <a:ext cx="408" cy="216"/>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3" name="Line 13"/>
            <p:cNvSpPr>
              <a:spLocks noChangeShapeType="1"/>
            </p:cNvSpPr>
            <p:nvPr/>
          </p:nvSpPr>
          <p:spPr bwMode="auto">
            <a:xfrm>
              <a:off x="1368" y="2496"/>
              <a:ext cx="240" cy="240"/>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4" name="Line 14"/>
            <p:cNvSpPr>
              <a:spLocks noChangeShapeType="1"/>
            </p:cNvSpPr>
            <p:nvPr/>
          </p:nvSpPr>
          <p:spPr bwMode="auto">
            <a:xfrm flipV="1">
              <a:off x="1272" y="3312"/>
              <a:ext cx="312" cy="312"/>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5" name="Line 15"/>
            <p:cNvSpPr>
              <a:spLocks noChangeShapeType="1"/>
            </p:cNvSpPr>
            <p:nvPr/>
          </p:nvSpPr>
          <p:spPr bwMode="auto">
            <a:xfrm flipV="1">
              <a:off x="2160" y="3648"/>
              <a:ext cx="0" cy="408"/>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6" name="Line 16"/>
            <p:cNvSpPr>
              <a:spLocks noChangeShapeType="1"/>
            </p:cNvSpPr>
            <p:nvPr/>
          </p:nvSpPr>
          <p:spPr bwMode="auto">
            <a:xfrm flipH="1">
              <a:off x="2688" y="2328"/>
              <a:ext cx="288" cy="288"/>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73305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Individual Reactions</a:t>
            </a:r>
          </a:p>
        </p:txBody>
      </p:sp>
      <p:sp>
        <p:nvSpPr>
          <p:cNvPr id="77827" name="Rectangle 3" descr="Rectangle: Click to edit Master text styles&#10;Second level&#10;Third level&#10;Fourth level&#10;Fifth level"/>
          <p:cNvSpPr>
            <a:spLocks noGrp="1" noChangeArrowheads="1"/>
          </p:cNvSpPr>
          <p:nvPr>
            <p:ph idx="1"/>
          </p:nvPr>
        </p:nvSpPr>
        <p:spPr/>
        <p:txBody>
          <a:bodyPr/>
          <a:lstStyle/>
          <a:p>
            <a:pPr marL="609600" indent="-609600">
              <a:buFont typeface="Wingdings" pitchFamily="2" charset="2"/>
              <a:buNone/>
            </a:pPr>
            <a:r>
              <a:rPr lang="en-US" dirty="0"/>
              <a:t>3.	Acknowledgement – sense of grief and sadness but start to be open to making things work</a:t>
            </a:r>
          </a:p>
          <a:p>
            <a:pPr marL="609600" indent="-609600">
              <a:buFont typeface="Wingdings" pitchFamily="2" charset="2"/>
              <a:buAutoNum type="arabicPeriod" startAt="4"/>
            </a:pPr>
            <a:r>
              <a:rPr lang="en-US" dirty="0" smtClean="0"/>
              <a:t>Adaptation </a:t>
            </a:r>
            <a:r>
              <a:rPr lang="en-US" dirty="0"/>
              <a:t>and Change – ready to establish new routines and help others</a:t>
            </a:r>
            <a:r>
              <a:rPr lang="en-US" dirty="0" smtClean="0"/>
              <a:t>.</a:t>
            </a:r>
          </a:p>
          <a:p>
            <a:pPr marL="609600" indent="-609600">
              <a:buFont typeface="Wingdings" pitchFamily="2" charset="2"/>
              <a:buAutoNum type="arabicPeriod" startAt="4"/>
            </a:pPr>
            <a:endParaRPr lang="en-US" dirty="0"/>
          </a:p>
          <a:p>
            <a:pPr marL="609600" indent="-609600">
              <a:buFont typeface="Wingdings" pitchFamily="2" charset="2"/>
              <a:buAutoNum type="arabicPeriod" startAt="4"/>
            </a:pPr>
            <a:endParaRPr lang="en-US" dirty="0" smtClean="0"/>
          </a:p>
          <a:p>
            <a:pPr marL="0" indent="0">
              <a:buNone/>
            </a:pPr>
            <a:r>
              <a:rPr lang="en-US" dirty="0" smtClean="0"/>
              <a:t>Knowing how to deal with this …</a:t>
            </a:r>
            <a:endParaRPr lang="en-US" dirty="0"/>
          </a:p>
        </p:txBody>
      </p:sp>
    </p:spTree>
    <p:extLst>
      <p:ext uri="{BB962C8B-B14F-4D97-AF65-F5344CB8AC3E}">
        <p14:creationId xmlns:p14="http://schemas.microsoft.com/office/powerpoint/2010/main" val="59589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400" y="274638"/>
            <a:ext cx="8534400" cy="1143000"/>
          </a:xfrm>
        </p:spPr>
        <p:txBody>
          <a:bodyPr/>
          <a:lstStyle/>
          <a:p>
            <a:r>
              <a:rPr lang="en-US" sz="4000" dirty="0" smtClean="0">
                <a:solidFill>
                  <a:srgbClr val="00FF00"/>
                </a:solidFill>
              </a:rPr>
              <a:t>6) Manage:</a:t>
            </a:r>
            <a:r>
              <a:rPr lang="en-US" sz="4000" dirty="0" smtClean="0"/>
              <a:t> Cynicism </a:t>
            </a:r>
            <a:r>
              <a:rPr lang="en-US" sz="4000" dirty="0"/>
              <a:t>about Change</a:t>
            </a:r>
            <a:br>
              <a:rPr lang="en-US" sz="4000" dirty="0"/>
            </a:br>
            <a:endParaRPr lang="en-US" sz="2800" dirty="0"/>
          </a:p>
        </p:txBody>
      </p:sp>
      <p:sp>
        <p:nvSpPr>
          <p:cNvPr id="78851" name="Rectangle 3"/>
          <p:cNvSpPr>
            <a:spLocks noGrp="1" noChangeArrowheads="1"/>
          </p:cNvSpPr>
          <p:nvPr>
            <p:ph type="body" idx="1"/>
          </p:nvPr>
        </p:nvSpPr>
        <p:spPr>
          <a:xfrm>
            <a:off x="0" y="1600200"/>
            <a:ext cx="9144000" cy="4525963"/>
          </a:xfrm>
        </p:spPr>
        <p:txBody>
          <a:bodyPr/>
          <a:lstStyle/>
          <a:p>
            <a:pPr>
              <a:lnSpc>
                <a:spcPct val="90000"/>
              </a:lnSpc>
            </a:pPr>
            <a:r>
              <a:rPr lang="en-US" sz="2800" dirty="0"/>
              <a:t>25-40% will respond cynically to the next change </a:t>
            </a:r>
          </a:p>
          <a:p>
            <a:pPr>
              <a:lnSpc>
                <a:spcPct val="90000"/>
              </a:lnSpc>
            </a:pPr>
            <a:r>
              <a:rPr lang="en-US" sz="2800" dirty="0"/>
              <a:t>Why? </a:t>
            </a:r>
          </a:p>
          <a:p>
            <a:pPr lvl="1">
              <a:lnSpc>
                <a:spcPct val="90000"/>
              </a:lnSpc>
            </a:pPr>
            <a:r>
              <a:rPr lang="en-US" sz="2400" dirty="0">
                <a:solidFill>
                  <a:srgbClr val="66CCFF"/>
                </a:solidFill>
              </a:rPr>
              <a:t>Uninformed – lack of communication</a:t>
            </a:r>
          </a:p>
          <a:p>
            <a:pPr lvl="2">
              <a:lnSpc>
                <a:spcPct val="90000"/>
              </a:lnSpc>
            </a:pPr>
            <a:r>
              <a:rPr lang="en-US" sz="2000" dirty="0" smtClean="0"/>
              <a:t>Action: </a:t>
            </a:r>
            <a:r>
              <a:rPr lang="en-US" sz="2000" dirty="0" smtClean="0">
                <a:solidFill>
                  <a:srgbClr val="FFFF00"/>
                </a:solidFill>
              </a:rPr>
              <a:t>Over-communicate</a:t>
            </a:r>
            <a:r>
              <a:rPr lang="en-US" sz="2000" dirty="0" smtClean="0"/>
              <a:t> </a:t>
            </a:r>
            <a:r>
              <a:rPr lang="en-US" sz="2000" dirty="0"/>
              <a:t>– credible spokespersons, positive messages, multiple channels / repetition, two-way </a:t>
            </a:r>
            <a:r>
              <a:rPr lang="en-US" sz="2000" dirty="0" smtClean="0"/>
              <a:t>communication, </a:t>
            </a:r>
            <a:r>
              <a:rPr lang="en-US" sz="2000" dirty="0">
                <a:solidFill>
                  <a:srgbClr val="FFFF00"/>
                </a:solidFill>
              </a:rPr>
              <a:t>F</a:t>
            </a:r>
            <a:r>
              <a:rPr lang="en-US" sz="2000" dirty="0" smtClean="0">
                <a:solidFill>
                  <a:srgbClr val="FFFF00"/>
                </a:solidFill>
              </a:rPr>
              <a:t>ind the Feeling</a:t>
            </a:r>
            <a:endParaRPr lang="en-US" sz="2000" dirty="0">
              <a:solidFill>
                <a:srgbClr val="FFFF00"/>
              </a:solidFill>
            </a:endParaRPr>
          </a:p>
          <a:p>
            <a:pPr lvl="1">
              <a:lnSpc>
                <a:spcPct val="90000"/>
              </a:lnSpc>
            </a:pPr>
            <a:r>
              <a:rPr lang="en-US" sz="2400" dirty="0">
                <a:solidFill>
                  <a:srgbClr val="66CCFF"/>
                </a:solidFill>
              </a:rPr>
              <a:t>Previous experience</a:t>
            </a:r>
          </a:p>
          <a:p>
            <a:pPr lvl="2">
              <a:lnSpc>
                <a:spcPct val="90000"/>
              </a:lnSpc>
            </a:pPr>
            <a:r>
              <a:rPr lang="en-US" sz="2000" dirty="0" smtClean="0"/>
              <a:t>Action: </a:t>
            </a:r>
            <a:r>
              <a:rPr lang="en-US" sz="2000" dirty="0" smtClean="0">
                <a:solidFill>
                  <a:srgbClr val="FFFF00"/>
                </a:solidFill>
              </a:rPr>
              <a:t>Deal </a:t>
            </a:r>
            <a:r>
              <a:rPr lang="en-US" sz="2000" dirty="0">
                <a:solidFill>
                  <a:srgbClr val="FFFF00"/>
                </a:solidFill>
              </a:rPr>
              <a:t>with the past</a:t>
            </a:r>
          </a:p>
          <a:p>
            <a:pPr lvl="1">
              <a:lnSpc>
                <a:spcPct val="90000"/>
              </a:lnSpc>
            </a:pPr>
            <a:r>
              <a:rPr lang="en-US" sz="2400" dirty="0">
                <a:solidFill>
                  <a:srgbClr val="66CCFF"/>
                </a:solidFill>
              </a:rPr>
              <a:t>Negative disposition</a:t>
            </a:r>
          </a:p>
          <a:p>
            <a:pPr lvl="2">
              <a:lnSpc>
                <a:spcPct val="90000"/>
              </a:lnSpc>
            </a:pPr>
            <a:r>
              <a:rPr lang="en-US" sz="2000" dirty="0" smtClean="0"/>
              <a:t>Action: </a:t>
            </a:r>
            <a:r>
              <a:rPr lang="en-US" sz="2000" dirty="0" smtClean="0">
                <a:solidFill>
                  <a:srgbClr val="FFFF00"/>
                </a:solidFill>
              </a:rPr>
              <a:t>Hire well</a:t>
            </a:r>
            <a:endParaRPr lang="en-US" sz="2000" dirty="0"/>
          </a:p>
          <a:p>
            <a:pPr lvl="2">
              <a:lnSpc>
                <a:spcPct val="90000"/>
              </a:lnSpc>
            </a:pPr>
            <a:r>
              <a:rPr lang="en-US" sz="2000" dirty="0" smtClean="0"/>
              <a:t>Action: </a:t>
            </a:r>
            <a:r>
              <a:rPr lang="en-US" sz="2000" dirty="0" smtClean="0">
                <a:solidFill>
                  <a:srgbClr val="FFFF00"/>
                </a:solidFill>
              </a:rPr>
              <a:t>See </a:t>
            </a:r>
            <a:r>
              <a:rPr lang="en-US" sz="2000" dirty="0">
                <a:solidFill>
                  <a:srgbClr val="FFFF00"/>
                </a:solidFill>
              </a:rPr>
              <a:t>world from employees perspective</a:t>
            </a:r>
          </a:p>
          <a:p>
            <a:pPr lvl="1">
              <a:lnSpc>
                <a:spcPct val="90000"/>
              </a:lnSpc>
            </a:pPr>
            <a:r>
              <a:rPr lang="en-US" sz="2400" dirty="0">
                <a:solidFill>
                  <a:srgbClr val="66CCFF"/>
                </a:solidFill>
              </a:rPr>
              <a:t>Lack of opportunity to be involved</a:t>
            </a:r>
          </a:p>
          <a:p>
            <a:pPr lvl="2">
              <a:lnSpc>
                <a:spcPct val="90000"/>
              </a:lnSpc>
            </a:pPr>
            <a:r>
              <a:rPr lang="en-US" sz="2000" dirty="0" smtClean="0"/>
              <a:t>Action: </a:t>
            </a:r>
            <a:r>
              <a:rPr lang="en-US" sz="2000" dirty="0" smtClean="0">
                <a:solidFill>
                  <a:srgbClr val="FFFF00"/>
                </a:solidFill>
              </a:rPr>
              <a:t>Keep </a:t>
            </a:r>
            <a:r>
              <a:rPr lang="en-US" sz="2000" dirty="0">
                <a:solidFill>
                  <a:srgbClr val="FFFF00"/>
                </a:solidFill>
              </a:rPr>
              <a:t>them involved </a:t>
            </a:r>
            <a:r>
              <a:rPr lang="en-US" sz="2000" dirty="0" smtClean="0"/>
              <a:t>– ask </a:t>
            </a:r>
            <a:r>
              <a:rPr lang="en-US" sz="2000" dirty="0"/>
              <a:t>for input</a:t>
            </a:r>
          </a:p>
        </p:txBody>
      </p:sp>
    </p:spTree>
    <p:extLst>
      <p:ext uri="{BB962C8B-B14F-4D97-AF65-F5344CB8AC3E}">
        <p14:creationId xmlns:p14="http://schemas.microsoft.com/office/powerpoint/2010/main" val="522369858"/>
      </p:ext>
    </p:extLst>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solidFill>
            <a:schemeClr val="bg1"/>
          </a:solidFill>
        </p:spPr>
        <p:txBody>
          <a:bodyPr/>
          <a:lstStyle/>
          <a:p>
            <a:r>
              <a:rPr lang="en-US" dirty="0" smtClean="0">
                <a:solidFill>
                  <a:schemeClr val="folHlink"/>
                </a:solidFill>
              </a:rPr>
              <a:t>Random Reminders and Insights …</a:t>
            </a:r>
            <a:endParaRPr lang="en-US" dirty="0">
              <a:solidFill>
                <a:schemeClr val="folHlink"/>
              </a:solidFill>
            </a:endParaRPr>
          </a:p>
        </p:txBody>
      </p:sp>
      <p:sp>
        <p:nvSpPr>
          <p:cNvPr id="178179" name="Rectangle 3" descr="Rectangle: Click to edit Master text styles&#10;Second level&#10;Third level&#10;Fourth level&#10;Fifth level"/>
          <p:cNvSpPr>
            <a:spLocks noGrp="1" noChangeArrowheads="1"/>
          </p:cNvSpPr>
          <p:nvPr>
            <p:ph idx="1"/>
          </p:nvPr>
        </p:nvSpPr>
        <p:spPr>
          <a:xfrm>
            <a:off x="0" y="1905000"/>
            <a:ext cx="9144000" cy="4495800"/>
          </a:xfrm>
          <a:solidFill>
            <a:schemeClr val="bg1"/>
          </a:solidFill>
        </p:spPr>
        <p:txBody>
          <a:bodyPr/>
          <a:lstStyle/>
          <a:p>
            <a:pPr>
              <a:lnSpc>
                <a:spcPct val="90000"/>
              </a:lnSpc>
            </a:pPr>
            <a:r>
              <a:rPr lang="en-US" sz="2800" dirty="0">
                <a:solidFill>
                  <a:srgbClr val="00FF00"/>
                </a:solidFill>
              </a:rPr>
              <a:t>Arouse dissatisfaction with the current state</a:t>
            </a:r>
          </a:p>
          <a:p>
            <a:pPr lvl="1">
              <a:lnSpc>
                <a:spcPct val="90000"/>
              </a:lnSpc>
            </a:pPr>
            <a:r>
              <a:rPr lang="en-US" sz="2400" dirty="0">
                <a:solidFill>
                  <a:srgbClr val="FFFF00"/>
                </a:solidFill>
              </a:rPr>
              <a:t>tell them about deficiencies in organization</a:t>
            </a:r>
          </a:p>
          <a:p>
            <a:pPr>
              <a:lnSpc>
                <a:spcPct val="90000"/>
              </a:lnSpc>
            </a:pPr>
            <a:r>
              <a:rPr lang="en-US" sz="2800" dirty="0" smtClean="0">
                <a:solidFill>
                  <a:srgbClr val="00FF00"/>
                </a:solidFill>
              </a:rPr>
              <a:t>Use </a:t>
            </a:r>
            <a:r>
              <a:rPr lang="en-US" sz="2800" dirty="0">
                <a:solidFill>
                  <a:srgbClr val="00FF00"/>
                </a:solidFill>
              </a:rPr>
              <a:t>participation in decision making</a:t>
            </a:r>
          </a:p>
          <a:p>
            <a:pPr lvl="1">
              <a:lnSpc>
                <a:spcPct val="90000"/>
              </a:lnSpc>
            </a:pPr>
            <a:r>
              <a:rPr lang="en-US" sz="2400" dirty="0">
                <a:solidFill>
                  <a:srgbClr val="FFFF00"/>
                </a:solidFill>
              </a:rPr>
              <a:t>get people involved </a:t>
            </a:r>
          </a:p>
          <a:p>
            <a:pPr>
              <a:lnSpc>
                <a:spcPct val="90000"/>
              </a:lnSpc>
            </a:pPr>
            <a:r>
              <a:rPr lang="en-US" sz="2800" dirty="0">
                <a:solidFill>
                  <a:srgbClr val="00FF00"/>
                </a:solidFill>
              </a:rPr>
              <a:t>Build in </a:t>
            </a:r>
            <a:r>
              <a:rPr lang="en-US" sz="2800" dirty="0">
                <a:solidFill>
                  <a:srgbClr val="00FF00"/>
                </a:solidFill>
                <a:hlinkClick r:id="rId3"/>
              </a:rPr>
              <a:t>rewards</a:t>
            </a:r>
            <a:endParaRPr lang="en-US" sz="2800" dirty="0">
              <a:solidFill>
                <a:srgbClr val="00FF00"/>
              </a:solidFill>
            </a:endParaRPr>
          </a:p>
          <a:p>
            <a:pPr lvl="1">
              <a:lnSpc>
                <a:spcPct val="90000"/>
              </a:lnSpc>
            </a:pPr>
            <a:r>
              <a:rPr lang="en-US" sz="2400" dirty="0">
                <a:solidFill>
                  <a:srgbClr val="FFFF00"/>
                </a:solidFill>
              </a:rPr>
              <a:t>tie rewards to change/use recognition, status symbols, praise to get people to go along</a:t>
            </a:r>
          </a:p>
        </p:txBody>
      </p:sp>
    </p:spTree>
    <p:extLst>
      <p:ext uri="{BB962C8B-B14F-4D97-AF65-F5344CB8AC3E}">
        <p14:creationId xmlns:p14="http://schemas.microsoft.com/office/powerpoint/2010/main" val="3793837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647645" y="281796"/>
            <a:ext cx="6750170" cy="1143000"/>
          </a:xfrm>
          <a:solidFill>
            <a:schemeClr val="bg1"/>
          </a:solidFill>
        </p:spPr>
        <p:txBody>
          <a:bodyPr/>
          <a:lstStyle/>
          <a:p>
            <a:pPr algn="ctr"/>
            <a:r>
              <a:rPr lang="en-US" dirty="0" smtClean="0">
                <a:solidFill>
                  <a:schemeClr val="folHlink"/>
                </a:solidFill>
              </a:rPr>
              <a:t>Additional …</a:t>
            </a:r>
            <a:endParaRPr lang="en-US" dirty="0">
              <a:solidFill>
                <a:schemeClr val="folHlink"/>
              </a:solidFill>
            </a:endParaRPr>
          </a:p>
        </p:txBody>
      </p:sp>
      <p:sp>
        <p:nvSpPr>
          <p:cNvPr id="180227" name="Rectangle 3" descr="Rectangle: Click to edit Master text styles&#10;Second level&#10;Third level&#10;Fourth level&#10;Fifth level"/>
          <p:cNvSpPr>
            <a:spLocks noGrp="1" noChangeArrowheads="1"/>
          </p:cNvSpPr>
          <p:nvPr>
            <p:ph idx="1"/>
          </p:nvPr>
        </p:nvSpPr>
        <p:spPr>
          <a:xfrm>
            <a:off x="77637" y="1628955"/>
            <a:ext cx="8971471" cy="4686300"/>
          </a:xfrm>
          <a:solidFill>
            <a:schemeClr val="bg1"/>
          </a:solidFill>
        </p:spPr>
        <p:txBody>
          <a:bodyPr/>
          <a:lstStyle/>
          <a:p>
            <a:r>
              <a:rPr lang="en-US" sz="2800" dirty="0">
                <a:solidFill>
                  <a:srgbClr val="00FF00"/>
                </a:solidFill>
              </a:rPr>
              <a:t>Establish goals</a:t>
            </a:r>
          </a:p>
          <a:p>
            <a:pPr lvl="1"/>
            <a:r>
              <a:rPr lang="en-US" sz="2400" dirty="0">
                <a:solidFill>
                  <a:schemeClr val="folHlink"/>
                </a:solidFill>
              </a:rPr>
              <a:t>e.g. achieve retention targets at end of next year</a:t>
            </a:r>
          </a:p>
          <a:p>
            <a:r>
              <a:rPr lang="en-US" sz="2800" dirty="0">
                <a:solidFill>
                  <a:srgbClr val="00FF00"/>
                </a:solidFill>
              </a:rPr>
              <a:t>Institute smaller, acceptable changes that reinforce and support change</a:t>
            </a:r>
          </a:p>
          <a:p>
            <a:pPr lvl="1"/>
            <a:r>
              <a:rPr lang="en-US" sz="2400" dirty="0">
                <a:solidFill>
                  <a:schemeClr val="folHlink"/>
                </a:solidFill>
              </a:rPr>
              <a:t>e.g. procedures and rules, job descriptions, reporting relationships</a:t>
            </a:r>
          </a:p>
          <a:p>
            <a:r>
              <a:rPr lang="en-US" sz="2800" dirty="0">
                <a:solidFill>
                  <a:srgbClr val="00FF00"/>
                </a:solidFill>
              </a:rPr>
              <a:t>Develop management structures for change</a:t>
            </a:r>
          </a:p>
          <a:p>
            <a:pPr lvl="1"/>
            <a:r>
              <a:rPr lang="en-US" sz="2400" dirty="0">
                <a:solidFill>
                  <a:schemeClr val="folHlink"/>
                </a:solidFill>
              </a:rPr>
              <a:t>e.g. plans, strategies, mechanisms that ensure change occurs</a:t>
            </a:r>
          </a:p>
          <a:p>
            <a:r>
              <a:rPr lang="en-US" sz="2800" b="1" dirty="0">
                <a:solidFill>
                  <a:schemeClr val="hlink"/>
                </a:solidFill>
              </a:rPr>
              <a:t>Maintain open, two-way communication</a:t>
            </a:r>
          </a:p>
        </p:txBody>
      </p:sp>
    </p:spTree>
    <p:extLst>
      <p:ext uri="{BB962C8B-B14F-4D97-AF65-F5344CB8AC3E}">
        <p14:creationId xmlns:p14="http://schemas.microsoft.com/office/powerpoint/2010/main" val="427536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115158" y="2656525"/>
            <a:ext cx="2458789" cy="2116931"/>
            <a:chOff x="7035799" y="2235199"/>
            <a:chExt cx="2513657" cy="2422525"/>
          </a:xfrm>
        </p:grpSpPr>
        <p:sp>
          <p:nvSpPr>
            <p:cNvPr id="9" name="Oval 8"/>
            <p:cNvSpPr/>
            <p:nvPr/>
          </p:nvSpPr>
          <p:spPr>
            <a:xfrm>
              <a:off x="7035799" y="2235199"/>
              <a:ext cx="2327275" cy="242252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p:cNvSpPr txBox="1"/>
            <p:nvPr/>
          </p:nvSpPr>
          <p:spPr>
            <a:xfrm>
              <a:off x="8594339" y="3261796"/>
              <a:ext cx="955117" cy="475478"/>
            </a:xfrm>
            <a:prstGeom prst="rect">
              <a:avLst/>
            </a:prstGeom>
            <a:noFill/>
            <a:ln w="76200">
              <a:noFill/>
            </a:ln>
          </p:spPr>
          <p:txBody>
            <a:bodyPr wrap="square" rtlCol="0">
              <a:spAutoFit/>
            </a:bodyPr>
            <a:lstStyle/>
            <a:p>
              <a:r>
                <a:rPr lang="en-CA" sz="2100" dirty="0"/>
                <a:t>Need</a:t>
              </a:r>
              <a:endParaRPr lang="en-CA" dirty="0"/>
            </a:p>
          </p:txBody>
        </p:sp>
      </p:grpSp>
      <p:grpSp>
        <p:nvGrpSpPr>
          <p:cNvPr id="14" name="Group 13"/>
          <p:cNvGrpSpPr/>
          <p:nvPr/>
        </p:nvGrpSpPr>
        <p:grpSpPr>
          <a:xfrm>
            <a:off x="5358280" y="1976034"/>
            <a:ext cx="2224087" cy="2235993"/>
            <a:chOff x="6067424" y="1428749"/>
            <a:chExt cx="2327275" cy="2422525"/>
          </a:xfrm>
        </p:grpSpPr>
        <p:sp>
          <p:nvSpPr>
            <p:cNvPr id="3" name="Oval 2"/>
            <p:cNvSpPr/>
            <p:nvPr/>
          </p:nvSpPr>
          <p:spPr>
            <a:xfrm>
              <a:off x="6067424" y="1428749"/>
              <a:ext cx="2327275" cy="24225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p:cNvSpPr txBox="1"/>
            <p:nvPr/>
          </p:nvSpPr>
          <p:spPr>
            <a:xfrm>
              <a:off x="6835774" y="1646929"/>
              <a:ext cx="960422" cy="450160"/>
            </a:xfrm>
            <a:prstGeom prst="rect">
              <a:avLst/>
            </a:prstGeom>
            <a:noFill/>
            <a:ln w="76200">
              <a:noFill/>
            </a:ln>
          </p:spPr>
          <p:txBody>
            <a:bodyPr wrap="square" rtlCol="0">
              <a:spAutoFit/>
            </a:bodyPr>
            <a:lstStyle/>
            <a:p>
              <a:r>
                <a:rPr lang="en-CA" sz="2100" dirty="0"/>
                <a:t>Love</a:t>
              </a:r>
              <a:endParaRPr lang="en-CA" dirty="0"/>
            </a:p>
          </p:txBody>
        </p:sp>
      </p:grpSp>
      <p:grpSp>
        <p:nvGrpSpPr>
          <p:cNvPr id="17" name="Group 16"/>
          <p:cNvGrpSpPr/>
          <p:nvPr/>
        </p:nvGrpSpPr>
        <p:grpSpPr>
          <a:xfrm>
            <a:off x="4757665" y="2738843"/>
            <a:ext cx="2107406" cy="1952295"/>
            <a:chOff x="5161305" y="2235199"/>
            <a:chExt cx="2327275" cy="2422525"/>
          </a:xfrm>
        </p:grpSpPr>
        <p:sp>
          <p:nvSpPr>
            <p:cNvPr id="7" name="Oval 6"/>
            <p:cNvSpPr/>
            <p:nvPr/>
          </p:nvSpPr>
          <p:spPr>
            <a:xfrm>
              <a:off x="5161305" y="2235199"/>
              <a:ext cx="2327275" cy="242252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p:cNvSpPr txBox="1"/>
            <p:nvPr/>
          </p:nvSpPr>
          <p:spPr>
            <a:xfrm>
              <a:off x="5234046" y="3168977"/>
              <a:ext cx="949326" cy="916579"/>
            </a:xfrm>
            <a:prstGeom prst="rect">
              <a:avLst/>
            </a:prstGeom>
            <a:noFill/>
            <a:ln w="76200">
              <a:noFill/>
            </a:ln>
          </p:spPr>
          <p:txBody>
            <a:bodyPr wrap="square" rtlCol="0">
              <a:spAutoFit/>
            </a:bodyPr>
            <a:lstStyle/>
            <a:p>
              <a:r>
                <a:rPr lang="en-CA" sz="2100" dirty="0"/>
                <a:t>Good at</a:t>
              </a:r>
              <a:endParaRPr lang="en-CA" sz="2100" dirty="0"/>
            </a:p>
          </p:txBody>
        </p:sp>
      </p:grpSp>
      <p:grpSp>
        <p:nvGrpSpPr>
          <p:cNvPr id="16" name="Group 15"/>
          <p:cNvGrpSpPr/>
          <p:nvPr/>
        </p:nvGrpSpPr>
        <p:grpSpPr>
          <a:xfrm>
            <a:off x="5477504" y="3180844"/>
            <a:ext cx="2278857" cy="2312195"/>
            <a:chOff x="6067424" y="3209924"/>
            <a:chExt cx="2327275" cy="2422525"/>
          </a:xfrm>
        </p:grpSpPr>
        <p:sp>
          <p:nvSpPr>
            <p:cNvPr id="8" name="Oval 7"/>
            <p:cNvSpPr/>
            <p:nvPr/>
          </p:nvSpPr>
          <p:spPr>
            <a:xfrm>
              <a:off x="6067424" y="3209924"/>
              <a:ext cx="2327275" cy="2422525"/>
            </a:xfrm>
            <a:prstGeom prst="ellipse">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p:cNvSpPr txBox="1"/>
            <p:nvPr/>
          </p:nvSpPr>
          <p:spPr>
            <a:xfrm>
              <a:off x="6718627" y="4802928"/>
              <a:ext cx="1049687" cy="435324"/>
            </a:xfrm>
            <a:prstGeom prst="rect">
              <a:avLst/>
            </a:prstGeom>
            <a:noFill/>
            <a:ln w="76200">
              <a:noFill/>
            </a:ln>
          </p:spPr>
          <p:txBody>
            <a:bodyPr wrap="square" rtlCol="0">
              <a:spAutoFit/>
            </a:bodyPr>
            <a:lstStyle/>
            <a:p>
              <a:pPr algn="ctr"/>
              <a:r>
                <a:rPr lang="en-CA" sz="2100" dirty="0"/>
                <a:t>$$$</a:t>
              </a:r>
              <a:endParaRPr lang="en-CA" dirty="0"/>
            </a:p>
          </p:txBody>
        </p:sp>
      </p:grpSp>
      <p:sp>
        <p:nvSpPr>
          <p:cNvPr id="4" name="Rectangle 3"/>
          <p:cNvSpPr/>
          <p:nvPr/>
        </p:nvSpPr>
        <p:spPr>
          <a:xfrm>
            <a:off x="2013055" y="484567"/>
            <a:ext cx="4997345" cy="784830"/>
          </a:xfrm>
          <a:prstGeom prst="rect">
            <a:avLst/>
          </a:prstGeom>
        </p:spPr>
        <p:txBody>
          <a:bodyPr wrap="square">
            <a:spAutoFit/>
          </a:bodyPr>
          <a:lstStyle/>
          <a:p>
            <a:pPr algn="ctr"/>
            <a:r>
              <a:rPr lang="en-CA" sz="4500" dirty="0" err="1">
                <a:solidFill>
                  <a:srgbClr val="FFFF00"/>
                </a:solidFill>
                <a:latin typeface="Trebuchet MS" panose="020B0603020202020204" pitchFamily="34" charset="0"/>
              </a:rPr>
              <a:t>生き甲斐</a:t>
            </a:r>
            <a:endParaRPr lang="en-CA" sz="4500" dirty="0">
              <a:solidFill>
                <a:srgbClr val="FFFF00"/>
              </a:solidFill>
              <a:latin typeface="Trebuchet MS" panose="020B0603020202020204" pitchFamily="34" charset="0"/>
            </a:endParaRPr>
          </a:p>
        </p:txBody>
      </p:sp>
      <p:sp>
        <p:nvSpPr>
          <p:cNvPr id="18" name="TextBox 17"/>
          <p:cNvSpPr txBox="1"/>
          <p:nvPr/>
        </p:nvSpPr>
        <p:spPr>
          <a:xfrm rot="5400000">
            <a:off x="6027268" y="3498160"/>
            <a:ext cx="978995" cy="438582"/>
          </a:xfrm>
          <a:prstGeom prst="rect">
            <a:avLst/>
          </a:prstGeom>
          <a:noFill/>
          <a:ln w="76200">
            <a:noFill/>
          </a:ln>
        </p:spPr>
        <p:txBody>
          <a:bodyPr wrap="square" rtlCol="0">
            <a:spAutoFit/>
          </a:bodyPr>
          <a:lstStyle/>
          <a:p>
            <a:r>
              <a:rPr lang="en-CA" sz="2250" b="1" dirty="0">
                <a:solidFill>
                  <a:srgbClr val="00B050"/>
                </a:solidFill>
                <a:latin typeface="Trebuchet MS" panose="020B0603020202020204" pitchFamily="34" charset="0"/>
              </a:rPr>
              <a:t>IKIGAI</a:t>
            </a:r>
            <a:endParaRPr lang="en-CA" sz="2250" b="1" dirty="0">
              <a:solidFill>
                <a:srgbClr val="00B050"/>
              </a:solidFill>
              <a:latin typeface="Trebuchet MS" panose="020B0603020202020204" pitchFamily="34" charset="0"/>
            </a:endParaRPr>
          </a:p>
        </p:txBody>
      </p:sp>
      <p:grpSp>
        <p:nvGrpSpPr>
          <p:cNvPr id="22" name="Group 21"/>
          <p:cNvGrpSpPr/>
          <p:nvPr/>
        </p:nvGrpSpPr>
        <p:grpSpPr>
          <a:xfrm>
            <a:off x="598147" y="1736591"/>
            <a:ext cx="7721035" cy="4114238"/>
            <a:chOff x="797529" y="1172454"/>
            <a:chExt cx="10294713" cy="5485651"/>
          </a:xfrm>
        </p:grpSpPr>
        <p:sp>
          <p:nvSpPr>
            <p:cNvPr id="5" name="TextBox 4"/>
            <p:cNvSpPr txBox="1"/>
            <p:nvPr/>
          </p:nvSpPr>
          <p:spPr>
            <a:xfrm>
              <a:off x="797529" y="1172454"/>
              <a:ext cx="4420203" cy="4924426"/>
            </a:xfrm>
            <a:prstGeom prst="rect">
              <a:avLst/>
            </a:prstGeom>
            <a:noFill/>
          </p:spPr>
          <p:txBody>
            <a:bodyPr wrap="square" rtlCol="0">
              <a:spAutoFit/>
            </a:bodyPr>
            <a:lstStyle/>
            <a:p>
              <a:r>
                <a:rPr lang="en-CA" dirty="0">
                  <a:latin typeface="Trebuchet MS" panose="020B0603020202020204" pitchFamily="34" charset="0"/>
                </a:rPr>
                <a:t>IKIGAI   </a:t>
              </a:r>
              <a:r>
                <a:rPr lang="en-CA" dirty="0">
                  <a:latin typeface="Trebuchet MS" panose="020B0603020202020204" pitchFamily="34" charset="0"/>
                </a:rPr>
                <a:t>(Ick-</a:t>
              </a:r>
              <a:r>
                <a:rPr lang="en-CA" dirty="0" err="1">
                  <a:latin typeface="Trebuchet MS" panose="020B0603020202020204" pitchFamily="34" charset="0"/>
                </a:rPr>
                <a:t>ee</a:t>
              </a:r>
              <a:r>
                <a:rPr lang="en-CA" dirty="0">
                  <a:latin typeface="Trebuchet MS" panose="020B0603020202020204" pitchFamily="34" charset="0"/>
                </a:rPr>
                <a:t>-guy)</a:t>
              </a:r>
            </a:p>
            <a:p>
              <a:endParaRPr lang="en-CA" dirty="0">
                <a:latin typeface="Trebuchet MS" panose="020B0603020202020204" pitchFamily="34" charset="0"/>
              </a:endParaRPr>
            </a:p>
            <a:p>
              <a:pPr marL="214313" indent="-214313">
                <a:buFont typeface="Arial" panose="020B0604020202020204" pitchFamily="34" charset="0"/>
                <a:buChar char="•"/>
              </a:pPr>
              <a:r>
                <a:rPr lang="en-CA" dirty="0">
                  <a:latin typeface="Trebuchet MS" panose="020B0603020202020204" pitchFamily="34" charset="0"/>
                </a:rPr>
                <a:t>‘purpose </a:t>
              </a:r>
              <a:r>
                <a:rPr lang="en-CA" dirty="0">
                  <a:latin typeface="Trebuchet MS" panose="020B0603020202020204" pitchFamily="34" charset="0"/>
                </a:rPr>
                <a:t>in </a:t>
              </a:r>
              <a:r>
                <a:rPr lang="en-CA" dirty="0">
                  <a:latin typeface="Trebuchet MS" panose="020B0603020202020204" pitchFamily="34" charset="0"/>
                </a:rPr>
                <a:t>life’, </a:t>
              </a:r>
              <a:r>
                <a:rPr lang="en-CA" dirty="0">
                  <a:latin typeface="Trebuchet MS" panose="020B0603020202020204" pitchFamily="34" charset="0"/>
                </a:rPr>
                <a:t>or </a:t>
              </a:r>
              <a:endParaRPr lang="en-CA" dirty="0">
                <a:latin typeface="Trebuchet MS" panose="020B0603020202020204" pitchFamily="34" charset="0"/>
              </a:endParaRPr>
            </a:p>
            <a:p>
              <a:pPr marL="214313" indent="-214313">
                <a:buFont typeface="Arial" panose="020B0604020202020204" pitchFamily="34" charset="0"/>
                <a:buChar char="•"/>
              </a:pPr>
              <a:endParaRPr lang="en-CA" dirty="0">
                <a:latin typeface="Trebuchet MS" panose="020B0603020202020204" pitchFamily="34" charset="0"/>
              </a:endParaRPr>
            </a:p>
            <a:p>
              <a:pPr marL="214313" indent="-214313">
                <a:buFont typeface="Arial" panose="020B0604020202020204" pitchFamily="34" charset="0"/>
                <a:buChar char="•"/>
              </a:pPr>
              <a:r>
                <a:rPr lang="en-CA" dirty="0">
                  <a:latin typeface="Trebuchet MS" panose="020B0603020202020204" pitchFamily="34" charset="0"/>
                </a:rPr>
                <a:t>‘thing </a:t>
              </a:r>
              <a:r>
                <a:rPr lang="en-CA" dirty="0">
                  <a:latin typeface="Trebuchet MS" panose="020B0603020202020204" pitchFamily="34" charset="0"/>
                </a:rPr>
                <a:t>that you live </a:t>
              </a:r>
              <a:r>
                <a:rPr lang="en-CA" dirty="0">
                  <a:latin typeface="Trebuchet MS" panose="020B0603020202020204" pitchFamily="34" charset="0"/>
                </a:rPr>
                <a:t>for’, or</a:t>
              </a:r>
            </a:p>
            <a:p>
              <a:pPr marL="214313" indent="-214313">
                <a:buFont typeface="Arial" panose="020B0604020202020204" pitchFamily="34" charset="0"/>
                <a:buChar char="•"/>
              </a:pPr>
              <a:endParaRPr lang="en-CA" dirty="0">
                <a:latin typeface="Trebuchet MS" panose="020B0603020202020204" pitchFamily="34" charset="0"/>
              </a:endParaRPr>
            </a:p>
            <a:p>
              <a:pPr marL="214313" indent="-214313">
                <a:buFont typeface="Arial" panose="020B0604020202020204" pitchFamily="34" charset="0"/>
                <a:buChar char="•"/>
              </a:pPr>
              <a:r>
                <a:rPr lang="en-CA" dirty="0">
                  <a:latin typeface="Trebuchet MS" panose="020B0603020202020204" pitchFamily="34" charset="0"/>
                </a:rPr>
                <a:t>‘thing </a:t>
              </a:r>
              <a:r>
                <a:rPr lang="en-CA" dirty="0">
                  <a:latin typeface="Trebuchet MS" panose="020B0603020202020204" pitchFamily="34" charset="0"/>
                </a:rPr>
                <a:t>that gets you out of bed in the </a:t>
              </a:r>
              <a:r>
                <a:rPr lang="en-CA" dirty="0">
                  <a:latin typeface="Trebuchet MS" panose="020B0603020202020204" pitchFamily="34" charset="0"/>
                </a:rPr>
                <a:t>morning’</a:t>
              </a:r>
            </a:p>
            <a:p>
              <a:endParaRPr lang="en-CA" dirty="0" smtClean="0"/>
            </a:p>
            <a:p>
              <a:r>
                <a:rPr lang="en-CA" dirty="0">
                  <a:latin typeface="Trebuchet MS" panose="020B0603020202020204" pitchFamily="34" charset="0"/>
                </a:rPr>
                <a:t>Japanese population amongst </a:t>
              </a:r>
              <a:r>
                <a:rPr lang="en-CA" dirty="0">
                  <a:latin typeface="Trebuchet MS" panose="020B0603020202020204" pitchFamily="34" charset="0"/>
                </a:rPr>
                <a:t>the </a:t>
              </a:r>
              <a:r>
                <a:rPr lang="en-CA" dirty="0">
                  <a:latin typeface="Trebuchet MS" panose="020B0603020202020204" pitchFamily="34" charset="0"/>
                </a:rPr>
                <a:t>longest living worldwide</a:t>
              </a:r>
            </a:p>
            <a:p>
              <a:endParaRPr lang="en-CA" dirty="0">
                <a:latin typeface="Trebuchet MS" panose="020B0603020202020204" pitchFamily="34" charset="0"/>
              </a:endParaRPr>
            </a:p>
            <a:p>
              <a:endParaRPr lang="en-CA" dirty="0"/>
            </a:p>
          </p:txBody>
        </p:sp>
        <p:sp>
          <p:nvSpPr>
            <p:cNvPr id="21" name="TextBox 20"/>
            <p:cNvSpPr txBox="1"/>
            <p:nvPr/>
          </p:nvSpPr>
          <p:spPr>
            <a:xfrm>
              <a:off x="797529" y="5734776"/>
              <a:ext cx="10294713" cy="923329"/>
            </a:xfrm>
            <a:prstGeom prst="rect">
              <a:avLst/>
            </a:prstGeom>
            <a:noFill/>
          </p:spPr>
          <p:txBody>
            <a:bodyPr wrap="square" rtlCol="0">
              <a:spAutoFit/>
            </a:bodyPr>
            <a:lstStyle/>
            <a:p>
              <a:r>
                <a:rPr lang="en-CA" sz="1200" b="1" dirty="0">
                  <a:hlinkClick r:id="rId3"/>
                </a:rPr>
                <a:t>https://</a:t>
              </a:r>
              <a:r>
                <a:rPr lang="en-CA" sz="1200" b="1" dirty="0">
                  <a:hlinkClick r:id="rId3"/>
                </a:rPr>
                <a:t>www.ted.com/talks/dan_buettner_how_to_live_to_be_100</a:t>
              </a:r>
              <a:endParaRPr lang="en-CA" sz="1200" b="1" dirty="0"/>
            </a:p>
            <a:p>
              <a:endParaRPr lang="en-CA" sz="900" dirty="0"/>
            </a:p>
            <a:p>
              <a:r>
                <a:rPr lang="en-CA" sz="900" dirty="0"/>
                <a:t>Finding </a:t>
              </a:r>
              <a:r>
                <a:rPr lang="en-CA" sz="900" dirty="0"/>
                <a:t>your </a:t>
              </a:r>
              <a:r>
                <a:rPr lang="en-CA" sz="900" dirty="0" err="1"/>
                <a:t>ikigai</a:t>
              </a:r>
              <a:r>
                <a:rPr lang="en-CA" sz="900" dirty="0"/>
                <a:t>: the Japanese secret to health and </a:t>
              </a:r>
              <a:r>
                <a:rPr lang="en-CA" sz="900" dirty="0"/>
                <a:t>happiness</a:t>
              </a:r>
            </a:p>
            <a:p>
              <a:r>
                <a:rPr lang="en-CA" sz="900" dirty="0"/>
                <a:t>http</a:t>
              </a:r>
              <a:r>
                <a:rPr lang="en-CA" sz="900" dirty="0"/>
                <a:t>://www.telegraph.co.uk/health-fitness/mind/finding-ikigai-japanese-secret-health-happiness/</a:t>
              </a:r>
            </a:p>
          </p:txBody>
        </p:sp>
      </p:grpSp>
    </p:spTree>
    <p:extLst>
      <p:ext uri="{BB962C8B-B14F-4D97-AF65-F5344CB8AC3E}">
        <p14:creationId xmlns:p14="http://schemas.microsoft.com/office/powerpoint/2010/main" val="6846030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t>Communication: Barrett</a:t>
            </a:r>
          </a:p>
        </p:txBody>
      </p:sp>
      <p:pic>
        <p:nvPicPr>
          <p:cNvPr id="22118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96" y="1233578"/>
            <a:ext cx="9155596" cy="5449798"/>
          </a:xfrm>
          <a:noFill/>
          <a:ln/>
        </p:spPr>
      </p:pic>
    </p:spTree>
    <p:extLst>
      <p:ext uri="{BB962C8B-B14F-4D97-AF65-F5344CB8AC3E}">
        <p14:creationId xmlns:p14="http://schemas.microsoft.com/office/powerpoint/2010/main" val="84562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a:xfrm>
            <a:off x="609600" y="228600"/>
            <a:ext cx="7772400" cy="914400"/>
          </a:xfrm>
        </p:spPr>
        <p:txBody>
          <a:bodyPr/>
          <a:lstStyle/>
          <a:p>
            <a:pPr eaLnBrk="1" hangingPunct="1"/>
            <a:r>
              <a:rPr lang="en-US" smtClean="0"/>
              <a:t>Reflection Questions</a:t>
            </a:r>
          </a:p>
        </p:txBody>
      </p:sp>
      <p:sp>
        <p:nvSpPr>
          <p:cNvPr id="52227" name="TextBox 7"/>
          <p:cNvSpPr txBox="1">
            <a:spLocks noChangeArrowheads="1"/>
          </p:cNvSpPr>
          <p:nvPr/>
        </p:nvSpPr>
        <p:spPr bwMode="auto">
          <a:xfrm>
            <a:off x="817563" y="1181100"/>
            <a:ext cx="621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critical forces that are causing you to change?</a:t>
            </a:r>
          </a:p>
        </p:txBody>
      </p:sp>
      <p:sp>
        <p:nvSpPr>
          <p:cNvPr id="52228" name="TextBox 8"/>
          <p:cNvSpPr txBox="1">
            <a:spLocks noChangeArrowheads="1"/>
          </p:cNvSpPr>
          <p:nvPr/>
        </p:nvSpPr>
        <p:spPr bwMode="auto">
          <a:xfrm>
            <a:off x="809625" y="2209800"/>
            <a:ext cx="6450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What driving forces do you need to Enhance? Restrain?</a:t>
            </a:r>
          </a:p>
        </p:txBody>
      </p:sp>
      <p:sp>
        <p:nvSpPr>
          <p:cNvPr id="52229" name="TextBox 9"/>
          <p:cNvSpPr txBox="1">
            <a:spLocks noChangeArrowheads="1"/>
          </p:cNvSpPr>
          <p:nvPr/>
        </p:nvSpPr>
        <p:spPr bwMode="auto">
          <a:xfrm>
            <a:off x="1490663" y="1676400"/>
            <a:ext cx="6219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How will you dissatisfy people from the current state?</a:t>
            </a:r>
          </a:p>
        </p:txBody>
      </p:sp>
      <p:sp>
        <p:nvSpPr>
          <p:cNvPr id="52230" name="TextBox 10"/>
          <p:cNvSpPr txBox="1">
            <a:spLocks noChangeArrowheads="1"/>
          </p:cNvSpPr>
          <p:nvPr/>
        </p:nvSpPr>
        <p:spPr bwMode="auto">
          <a:xfrm>
            <a:off x="1600200" y="2630488"/>
            <a:ext cx="52929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is your sense of </a:t>
            </a:r>
            <a:r>
              <a:rPr lang="en-US" sz="2000" dirty="0" smtClean="0">
                <a:solidFill>
                  <a:srgbClr val="00FF00"/>
                </a:solidFill>
              </a:rPr>
              <a:t>urgency / opportunity?</a:t>
            </a:r>
            <a:endParaRPr lang="en-US" sz="2000" dirty="0">
              <a:solidFill>
                <a:srgbClr val="00FF00"/>
              </a:solidFill>
            </a:endParaRPr>
          </a:p>
        </p:txBody>
      </p:sp>
      <p:sp>
        <p:nvSpPr>
          <p:cNvPr id="52231" name="TextBox 12"/>
          <p:cNvSpPr txBox="1">
            <a:spLocks noChangeArrowheads="1"/>
          </p:cNvSpPr>
          <p:nvPr/>
        </p:nvSpPr>
        <p:spPr bwMode="auto">
          <a:xfrm>
            <a:off x="914400" y="3128963"/>
            <a:ext cx="4046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Who is in your Powerful Coalition?</a:t>
            </a:r>
          </a:p>
        </p:txBody>
      </p:sp>
      <p:sp>
        <p:nvSpPr>
          <p:cNvPr id="52232" name="TextBox 13"/>
          <p:cNvSpPr txBox="1">
            <a:spLocks noChangeArrowheads="1"/>
          </p:cNvSpPr>
          <p:nvPr/>
        </p:nvSpPr>
        <p:spPr bwMode="auto">
          <a:xfrm>
            <a:off x="1695450" y="3581400"/>
            <a:ext cx="3919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is your vision – few words?</a:t>
            </a:r>
          </a:p>
        </p:txBody>
      </p:sp>
      <p:sp>
        <p:nvSpPr>
          <p:cNvPr id="52233" name="TextBox 14"/>
          <p:cNvSpPr txBox="1">
            <a:spLocks noChangeArrowheads="1"/>
          </p:cNvSpPr>
          <p:nvPr/>
        </p:nvSpPr>
        <p:spPr bwMode="auto">
          <a:xfrm>
            <a:off x="938213" y="4000500"/>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What’s your key value(s)?</a:t>
            </a:r>
          </a:p>
        </p:txBody>
      </p:sp>
      <p:sp>
        <p:nvSpPr>
          <p:cNvPr id="52234" name="TextBox 15"/>
          <p:cNvSpPr txBox="1">
            <a:spLocks noChangeArrowheads="1"/>
          </p:cNvSpPr>
          <p:nvPr/>
        </p:nvSpPr>
        <p:spPr bwMode="auto">
          <a:xfrm>
            <a:off x="1673211" y="4558223"/>
            <a:ext cx="3493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t>How are you </a:t>
            </a:r>
            <a:r>
              <a:rPr lang="en-US" sz="2000" dirty="0" smtClean="0"/>
              <a:t>communicating </a:t>
            </a:r>
          </a:p>
          <a:p>
            <a:pPr eaLnBrk="1" hangingPunct="1"/>
            <a:r>
              <a:rPr lang="en-US" sz="2000" dirty="0" smtClean="0"/>
              <a:t>with your people?</a:t>
            </a:r>
            <a:endParaRPr lang="en-US" sz="2000" dirty="0"/>
          </a:p>
        </p:txBody>
      </p:sp>
      <p:sp>
        <p:nvSpPr>
          <p:cNvPr id="52235" name="TextBox 16"/>
          <p:cNvSpPr txBox="1">
            <a:spLocks noChangeArrowheads="1"/>
          </p:cNvSpPr>
          <p:nvPr/>
        </p:nvSpPr>
        <p:spPr bwMode="auto">
          <a:xfrm>
            <a:off x="5231175" y="5019675"/>
            <a:ext cx="2338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smtClean="0">
                <a:solidFill>
                  <a:srgbClr val="00FF00"/>
                </a:solidFill>
              </a:rPr>
              <a:t>What’s </a:t>
            </a:r>
            <a:r>
              <a:rPr lang="en-US" sz="2000" dirty="0">
                <a:solidFill>
                  <a:srgbClr val="00FF00"/>
                </a:solidFill>
              </a:rPr>
              <a:t>the feeling?</a:t>
            </a:r>
          </a:p>
        </p:txBody>
      </p:sp>
      <p:sp>
        <p:nvSpPr>
          <p:cNvPr id="52236" name="TextBox 17"/>
          <p:cNvSpPr txBox="1">
            <a:spLocks noChangeArrowheads="1"/>
          </p:cNvSpPr>
          <p:nvPr/>
        </p:nvSpPr>
        <p:spPr bwMode="auto">
          <a:xfrm>
            <a:off x="1890713" y="5459413"/>
            <a:ext cx="372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How are you shaping the path?</a:t>
            </a:r>
          </a:p>
        </p:txBody>
      </p:sp>
      <p:sp>
        <p:nvSpPr>
          <p:cNvPr id="52237" name="TextBox 18"/>
          <p:cNvSpPr txBox="1">
            <a:spLocks noChangeArrowheads="1"/>
          </p:cNvSpPr>
          <p:nvPr/>
        </p:nvSpPr>
        <p:spPr bwMode="auto">
          <a:xfrm>
            <a:off x="947738" y="5883275"/>
            <a:ext cx="760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hot spots are you focusing on?  What’s your first small win?</a:t>
            </a:r>
          </a:p>
        </p:txBody>
      </p:sp>
    </p:spTree>
    <p:extLst>
      <p:ext uri="{BB962C8B-B14F-4D97-AF65-F5344CB8AC3E}">
        <p14:creationId xmlns:p14="http://schemas.microsoft.com/office/powerpoint/2010/main" val="3202109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t>Now the edgy stuff</a:t>
            </a:r>
          </a:p>
        </p:txBody>
      </p:sp>
      <p:sp>
        <p:nvSpPr>
          <p:cNvPr id="200707" name="Rectangle 3" descr="Rectangle: Click to edit Master text styles&#10;Second level&#10;Third level&#10;Fourth level&#10;Fifth level"/>
          <p:cNvSpPr>
            <a:spLocks noGrp="1" noChangeArrowheads="1"/>
          </p:cNvSpPr>
          <p:nvPr>
            <p:ph idx="1"/>
          </p:nvPr>
        </p:nvSpPr>
        <p:spPr/>
        <p:txBody>
          <a:bodyPr/>
          <a:lstStyle/>
          <a:p>
            <a:r>
              <a:rPr lang="en-US" dirty="0">
                <a:hlinkClick r:id="rId2"/>
              </a:rPr>
              <a:t>Chaos Theory</a:t>
            </a:r>
            <a:endParaRPr lang="en-US" dirty="0"/>
          </a:p>
          <a:p>
            <a:r>
              <a:rPr lang="en-US" dirty="0" smtClean="0"/>
              <a:t>Tipping Point</a:t>
            </a:r>
            <a:endParaRPr lang="en-US" dirty="0"/>
          </a:p>
          <a:p>
            <a:r>
              <a:rPr lang="en-US" dirty="0"/>
              <a:t>Grendel’s Mother</a:t>
            </a:r>
          </a:p>
          <a:p>
            <a:r>
              <a:rPr lang="en-US" dirty="0"/>
              <a:t>Darkest at </a:t>
            </a:r>
            <a:r>
              <a:rPr lang="en-US" dirty="0" smtClean="0"/>
              <a:t>Dawn</a:t>
            </a:r>
            <a:endParaRPr lang="en-US" dirty="0"/>
          </a:p>
        </p:txBody>
      </p:sp>
    </p:spTree>
    <p:extLst>
      <p:ext uri="{BB962C8B-B14F-4D97-AF65-F5344CB8AC3E}">
        <p14:creationId xmlns:p14="http://schemas.microsoft.com/office/powerpoint/2010/main" val="2389336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05774" y="422694"/>
            <a:ext cx="7704826" cy="1143000"/>
          </a:xfrm>
        </p:spPr>
        <p:txBody>
          <a:bodyPr/>
          <a:lstStyle/>
          <a:p>
            <a:r>
              <a:rPr lang="en-US" sz="4000" dirty="0"/>
              <a:t>Tipping Point Leadership</a:t>
            </a:r>
            <a:br>
              <a:rPr lang="en-US" sz="4000" dirty="0"/>
            </a:br>
            <a:r>
              <a:rPr lang="en-US" sz="2400" dirty="0"/>
              <a:t>Kim and </a:t>
            </a:r>
            <a:r>
              <a:rPr lang="en-US" sz="2400" dirty="0" err="1"/>
              <a:t>Mauborgne</a:t>
            </a:r>
            <a:r>
              <a:rPr lang="en-US" sz="2400" dirty="0"/>
              <a:t> HBR, 2003</a:t>
            </a:r>
          </a:p>
        </p:txBody>
      </p:sp>
      <p:sp>
        <p:nvSpPr>
          <p:cNvPr id="41987" name="Rectangle 3"/>
          <p:cNvSpPr>
            <a:spLocks noGrp="1" noChangeArrowheads="1"/>
          </p:cNvSpPr>
          <p:nvPr>
            <p:ph idx="1"/>
          </p:nvPr>
        </p:nvSpPr>
        <p:spPr>
          <a:xfrm>
            <a:off x="304800" y="1907876"/>
            <a:ext cx="8839200" cy="5562600"/>
          </a:xfrm>
        </p:spPr>
        <p:txBody>
          <a:bodyPr/>
          <a:lstStyle/>
          <a:p>
            <a:pPr algn="ctr">
              <a:lnSpc>
                <a:spcPct val="90000"/>
              </a:lnSpc>
              <a:buFontTx/>
              <a:buNone/>
            </a:pPr>
            <a:r>
              <a:rPr lang="en-US" sz="2800" dirty="0"/>
              <a:t>Bill Bratton – Police Leader</a:t>
            </a:r>
          </a:p>
          <a:p>
            <a:pPr>
              <a:lnSpc>
                <a:spcPct val="90000"/>
              </a:lnSpc>
              <a:buFontTx/>
              <a:buNone/>
            </a:pPr>
            <a:r>
              <a:rPr lang="en-US" sz="2800" dirty="0"/>
              <a:t>Cognitive Hurdle</a:t>
            </a:r>
          </a:p>
          <a:p>
            <a:pPr lvl="1">
              <a:lnSpc>
                <a:spcPct val="90000"/>
              </a:lnSpc>
            </a:pPr>
            <a:r>
              <a:rPr lang="en-US" sz="2400" dirty="0"/>
              <a:t>Get people to </a:t>
            </a:r>
            <a:r>
              <a:rPr lang="en-US" sz="2400" dirty="0">
                <a:solidFill>
                  <a:srgbClr val="00FF00"/>
                </a:solidFill>
              </a:rPr>
              <a:t>agree on current problem </a:t>
            </a:r>
            <a:r>
              <a:rPr lang="en-US" sz="2400" dirty="0"/>
              <a:t>(face-to-face with problems)</a:t>
            </a:r>
          </a:p>
          <a:p>
            <a:pPr lvl="1">
              <a:lnSpc>
                <a:spcPct val="90000"/>
              </a:lnSpc>
            </a:pPr>
            <a:r>
              <a:rPr lang="en-US" sz="2400" dirty="0"/>
              <a:t>Bratton began requiring that all transit police officials-beginning with himself-ride the subway to work, to meetings, and at </a:t>
            </a:r>
            <a:r>
              <a:rPr lang="en-US" sz="2400" dirty="0" smtClean="0"/>
              <a:t>night</a:t>
            </a:r>
            <a:endParaRPr lang="en-US" sz="2400" dirty="0"/>
          </a:p>
        </p:txBody>
      </p:sp>
    </p:spTree>
    <p:extLst>
      <p:ext uri="{BB962C8B-B14F-4D97-AF65-F5344CB8AC3E}">
        <p14:creationId xmlns:p14="http://schemas.microsoft.com/office/powerpoint/2010/main" val="3460041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Leadership</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Resource Hurdle</a:t>
            </a:r>
          </a:p>
          <a:p>
            <a:r>
              <a:rPr lang="en-US" dirty="0"/>
              <a:t>Focus on “</a:t>
            </a:r>
            <a:r>
              <a:rPr lang="en-US" dirty="0">
                <a:solidFill>
                  <a:srgbClr val="00FF00"/>
                </a:solidFill>
              </a:rPr>
              <a:t>hot spots</a:t>
            </a:r>
            <a:r>
              <a:rPr lang="en-US" dirty="0"/>
              <a:t>” and bargain with partner organizations (concentrate resources)</a:t>
            </a:r>
          </a:p>
          <a:p>
            <a:r>
              <a:rPr lang="en-US" dirty="0"/>
              <a:t>de-emphasizing or virtually eliminating some traditional features of transit police work while increasing emphasis on others or creating new ones - introducing mobile processing centers known as "bust buses."</a:t>
            </a:r>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84</a:t>
            </a:fld>
            <a:endParaRPr lang="en-US"/>
          </a:p>
        </p:txBody>
      </p:sp>
    </p:spTree>
    <p:extLst>
      <p:ext uri="{BB962C8B-B14F-4D97-AF65-F5344CB8AC3E}">
        <p14:creationId xmlns:p14="http://schemas.microsoft.com/office/powerpoint/2010/main" val="4269624603"/>
      </p:ext>
    </p:extLst>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4000" dirty="0"/>
              <a:t>Tipping Point Leadership</a:t>
            </a:r>
            <a:br>
              <a:rPr lang="en-US" sz="4000" dirty="0"/>
            </a:br>
            <a:endParaRPr lang="en-US" sz="2400" dirty="0"/>
          </a:p>
        </p:txBody>
      </p:sp>
      <p:sp>
        <p:nvSpPr>
          <p:cNvPr id="66563" name="Rectangle 3"/>
          <p:cNvSpPr>
            <a:spLocks noGrp="1" noChangeArrowheads="1"/>
          </p:cNvSpPr>
          <p:nvPr>
            <p:ph idx="1"/>
          </p:nvPr>
        </p:nvSpPr>
        <p:spPr>
          <a:xfrm>
            <a:off x="457200" y="1600200"/>
            <a:ext cx="8382000" cy="5029200"/>
          </a:xfrm>
        </p:spPr>
        <p:txBody>
          <a:bodyPr/>
          <a:lstStyle/>
          <a:p>
            <a:pPr>
              <a:lnSpc>
                <a:spcPct val="90000"/>
              </a:lnSpc>
              <a:buFontTx/>
              <a:buNone/>
            </a:pPr>
            <a:r>
              <a:rPr lang="en-US" sz="2800" dirty="0"/>
              <a:t>Motivational </a:t>
            </a:r>
            <a:r>
              <a:rPr lang="en-US" sz="2800" dirty="0" smtClean="0"/>
              <a:t>Hurdle</a:t>
            </a:r>
          </a:p>
          <a:p>
            <a:pPr>
              <a:lnSpc>
                <a:spcPct val="90000"/>
              </a:lnSpc>
            </a:pPr>
            <a:r>
              <a:rPr lang="en-US" sz="2800" dirty="0" smtClean="0"/>
              <a:t>Put </a:t>
            </a:r>
            <a:r>
              <a:rPr lang="en-US" sz="2800" dirty="0"/>
              <a:t>the stage lights on and </a:t>
            </a:r>
            <a:r>
              <a:rPr lang="en-US" sz="2800" dirty="0">
                <a:solidFill>
                  <a:schemeClr val="tx2"/>
                </a:solidFill>
              </a:rPr>
              <a:t>frame the challenge</a:t>
            </a:r>
            <a:r>
              <a:rPr lang="en-US" sz="2800" dirty="0"/>
              <a:t> to </a:t>
            </a:r>
            <a:r>
              <a:rPr lang="en-US" sz="2800" dirty="0">
                <a:solidFill>
                  <a:srgbClr val="00FF00"/>
                </a:solidFill>
              </a:rPr>
              <a:t>match organizations </a:t>
            </a:r>
            <a:r>
              <a:rPr lang="en-US" sz="2800" dirty="0" smtClean="0">
                <a:solidFill>
                  <a:srgbClr val="00FF00"/>
                </a:solidFill>
              </a:rPr>
              <a:t>values</a:t>
            </a:r>
          </a:p>
          <a:p>
            <a:pPr>
              <a:lnSpc>
                <a:spcPct val="90000"/>
              </a:lnSpc>
            </a:pPr>
            <a:r>
              <a:rPr lang="en-US" sz="2800" dirty="0" smtClean="0"/>
              <a:t>Bratton </a:t>
            </a:r>
            <a:r>
              <a:rPr lang="en-US" sz="2800" dirty="0"/>
              <a:t>had selected precinct commanders called before a panel of the senior staff (the selected officer was given only two days' notice, in order to keep all the commanders on their toes). The </a:t>
            </a:r>
            <a:r>
              <a:rPr lang="en-US" sz="2800" dirty="0">
                <a:solidFill>
                  <a:srgbClr val="F54E0B"/>
                </a:solidFill>
              </a:rPr>
              <a:t>commander in the spotlight </a:t>
            </a:r>
            <a:r>
              <a:rPr lang="en-US" sz="2800" dirty="0"/>
              <a:t>was questioned by both the panel and other commanders about the precinct's performance (KEY: based on fair processes and known goals: "block by block, precinct by precinct, and borough by borough</a:t>
            </a:r>
            <a:r>
              <a:rPr lang="en-US" sz="2800" dirty="0" smtClean="0"/>
              <a:t>.</a:t>
            </a:r>
            <a:endParaRPr lang="en-US" sz="2800" dirty="0"/>
          </a:p>
        </p:txBody>
      </p:sp>
    </p:spTree>
    <p:extLst>
      <p:ext uri="{BB962C8B-B14F-4D97-AF65-F5344CB8AC3E}">
        <p14:creationId xmlns:p14="http://schemas.microsoft.com/office/powerpoint/2010/main" val="108848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Leadership</a:t>
            </a:r>
            <a:endParaRPr lang="en-US" dirty="0"/>
          </a:p>
        </p:txBody>
      </p:sp>
      <p:sp>
        <p:nvSpPr>
          <p:cNvPr id="3" name="Content Placeholder 2"/>
          <p:cNvSpPr>
            <a:spLocks noGrp="1"/>
          </p:cNvSpPr>
          <p:nvPr>
            <p:ph idx="1"/>
          </p:nvPr>
        </p:nvSpPr>
        <p:spPr/>
        <p:txBody>
          <a:bodyPr>
            <a:normAutofit/>
          </a:bodyPr>
          <a:lstStyle/>
          <a:p>
            <a:pPr marL="0" indent="0">
              <a:buNone/>
            </a:pPr>
            <a:r>
              <a:rPr lang="en-US" dirty="0"/>
              <a:t>Political Hurdle</a:t>
            </a:r>
          </a:p>
          <a:p>
            <a:r>
              <a:rPr lang="en-US" dirty="0">
                <a:solidFill>
                  <a:srgbClr val="00FF00"/>
                </a:solidFill>
              </a:rPr>
              <a:t>Identify</a:t>
            </a:r>
            <a:r>
              <a:rPr lang="en-US" dirty="0"/>
              <a:t> and silence internal opponents and isolate external ones</a:t>
            </a:r>
          </a:p>
          <a:p>
            <a:r>
              <a:rPr lang="en-US" dirty="0"/>
              <a:t>Bratton's alliance with the mayor's office and the New York Times isolated the courts which had opposed his zero-tolerance policing out of fear that it would clog court schedules.  And, large cars.</a:t>
            </a:r>
          </a:p>
          <a:p>
            <a:endParaRPr lang="en-US" dirty="0"/>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86</a:t>
            </a:fld>
            <a:endParaRPr lang="en-US"/>
          </a:p>
        </p:txBody>
      </p:sp>
    </p:spTree>
    <p:extLst>
      <p:ext uri="{BB962C8B-B14F-4D97-AF65-F5344CB8AC3E}">
        <p14:creationId xmlns:p14="http://schemas.microsoft.com/office/powerpoint/2010/main" val="3734241539"/>
      </p:ext>
    </p:ext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t>Grendel’s Mother (Beowulf)</a:t>
            </a:r>
          </a:p>
        </p:txBody>
      </p:sp>
      <p:sp>
        <p:nvSpPr>
          <p:cNvPr id="202755" name="Rectangle 3" descr="Rectangle: Click to edit Master text styles&#10;Second level&#10;Third level&#10;Fourth level&#10;Fifth level"/>
          <p:cNvSpPr>
            <a:spLocks noGrp="1" noChangeArrowheads="1"/>
          </p:cNvSpPr>
          <p:nvPr>
            <p:ph sz="half" idx="1"/>
          </p:nvPr>
        </p:nvSpPr>
        <p:spPr/>
        <p:txBody>
          <a:bodyPr/>
          <a:lstStyle/>
          <a:p>
            <a:pPr>
              <a:lnSpc>
                <a:spcPct val="90000"/>
              </a:lnSpc>
            </a:pPr>
            <a:endParaRPr lang="en-US"/>
          </a:p>
        </p:txBody>
      </p:sp>
      <p:sp>
        <p:nvSpPr>
          <p:cNvPr id="202756" name="Rectangle 4" descr="Rectangle: Click to edit Master text styles&#10;Second level&#10;Third level&#10;Fourth level&#10;Fifth level"/>
          <p:cNvSpPr>
            <a:spLocks noGrp="1" noChangeArrowheads="1"/>
          </p:cNvSpPr>
          <p:nvPr>
            <p:ph sz="half" idx="2"/>
          </p:nvPr>
        </p:nvSpPr>
        <p:spPr/>
        <p:txBody>
          <a:bodyPr/>
          <a:lstStyle/>
          <a:p>
            <a:pPr>
              <a:lnSpc>
                <a:spcPct val="90000"/>
              </a:lnSpc>
            </a:pPr>
            <a:r>
              <a:rPr lang="en-US"/>
              <a:t>Hero – Beowulf</a:t>
            </a:r>
          </a:p>
          <a:p>
            <a:pPr>
              <a:lnSpc>
                <a:spcPct val="90000"/>
              </a:lnSpc>
            </a:pPr>
            <a:r>
              <a:rPr lang="en-US"/>
              <a:t>Grendel – monster who eats men</a:t>
            </a:r>
          </a:p>
          <a:p>
            <a:pPr>
              <a:lnSpc>
                <a:spcPct val="90000"/>
              </a:lnSpc>
            </a:pPr>
            <a:r>
              <a:rPr lang="en-US"/>
              <a:t>Beowulf mortally wounds Grendel</a:t>
            </a:r>
          </a:p>
          <a:p>
            <a:pPr>
              <a:lnSpc>
                <a:spcPct val="90000"/>
              </a:lnSpc>
            </a:pPr>
            <a:r>
              <a:rPr lang="en-US"/>
              <a:t>Happy days</a:t>
            </a:r>
          </a:p>
          <a:p>
            <a:pPr>
              <a:lnSpc>
                <a:spcPct val="90000"/>
              </a:lnSpc>
            </a:pPr>
            <a:r>
              <a:rPr lang="en-US"/>
              <a:t>Grendel’s Mother</a:t>
            </a:r>
          </a:p>
          <a:p>
            <a:pPr>
              <a:lnSpc>
                <a:spcPct val="90000"/>
              </a:lnSpc>
            </a:pPr>
            <a:r>
              <a:rPr lang="en-US"/>
              <a:t>Visit her lair</a:t>
            </a:r>
          </a:p>
          <a:p>
            <a:pPr>
              <a:lnSpc>
                <a:spcPct val="90000"/>
              </a:lnSpc>
            </a:pPr>
            <a:r>
              <a:rPr lang="en-US"/>
              <a:t>New tools</a:t>
            </a:r>
          </a:p>
        </p:txBody>
      </p:sp>
      <p:pic>
        <p:nvPicPr>
          <p:cNvPr id="202757" name="Picture 5" descr="gren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4267200" cy="335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2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t>Change’s path</a:t>
            </a:r>
          </a:p>
        </p:txBody>
      </p:sp>
      <p:sp>
        <p:nvSpPr>
          <p:cNvPr id="206851" name="Rectangle 3" descr="Rectangle: Click to edit Master text styles&#10;Second level&#10;Third level&#10;Fourth level&#10;Fifth level"/>
          <p:cNvSpPr>
            <a:spLocks noGrp="1" noChangeArrowheads="1"/>
          </p:cNvSpPr>
          <p:nvPr>
            <p:ph idx="1"/>
          </p:nvPr>
        </p:nvSpPr>
        <p:spPr/>
        <p:txBody>
          <a:bodyPr/>
          <a:lstStyle/>
          <a:p>
            <a:r>
              <a:rPr lang="en-US"/>
              <a:t>The learning curve</a:t>
            </a:r>
          </a:p>
        </p:txBody>
      </p:sp>
      <p:sp>
        <p:nvSpPr>
          <p:cNvPr id="206852" name="Line 4"/>
          <p:cNvSpPr>
            <a:spLocks noChangeShapeType="1"/>
          </p:cNvSpPr>
          <p:nvPr/>
        </p:nvSpPr>
        <p:spPr bwMode="auto">
          <a:xfrm flipV="1">
            <a:off x="1143000" y="3962400"/>
            <a:ext cx="1447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3" name="Line 5"/>
          <p:cNvSpPr>
            <a:spLocks noChangeShapeType="1"/>
          </p:cNvSpPr>
          <p:nvPr/>
        </p:nvSpPr>
        <p:spPr bwMode="auto">
          <a:xfrm>
            <a:off x="2590800" y="3962400"/>
            <a:ext cx="137160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4" name="Line 6"/>
          <p:cNvSpPr>
            <a:spLocks noChangeShapeType="1"/>
          </p:cNvSpPr>
          <p:nvPr/>
        </p:nvSpPr>
        <p:spPr bwMode="auto">
          <a:xfrm flipV="1">
            <a:off x="3962400" y="5029200"/>
            <a:ext cx="7620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5" name="Line 7"/>
          <p:cNvSpPr>
            <a:spLocks noChangeShapeType="1"/>
          </p:cNvSpPr>
          <p:nvPr/>
        </p:nvSpPr>
        <p:spPr bwMode="auto">
          <a:xfrm flipV="1">
            <a:off x="4724400" y="2667000"/>
            <a:ext cx="1219200" cy="2362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6" name="Text Box 8"/>
          <p:cNvSpPr txBox="1">
            <a:spLocks noChangeArrowheads="1"/>
          </p:cNvSpPr>
          <p:nvPr/>
        </p:nvSpPr>
        <p:spPr bwMode="auto">
          <a:xfrm>
            <a:off x="1965325" y="3233738"/>
            <a:ext cx="1195388" cy="457200"/>
          </a:xfrm>
          <a:prstGeom prst="rect">
            <a:avLst/>
          </a:prstGeom>
          <a:solidFill>
            <a:srgbClr val="FF0000"/>
          </a:solidFill>
          <a:ln>
            <a:noFill/>
          </a:ln>
          <a:effectLst/>
          <a:extLst/>
        </p:spPr>
        <p:txBody>
          <a:bodyPr wrap="none">
            <a:spAutoFit/>
          </a:bodyPr>
          <a:lstStyle/>
          <a:p>
            <a:r>
              <a:rPr lang="en-US" dirty="0"/>
              <a:t>Change</a:t>
            </a:r>
          </a:p>
        </p:txBody>
      </p:sp>
      <p:sp>
        <p:nvSpPr>
          <p:cNvPr id="206857" name="Line 9"/>
          <p:cNvSpPr>
            <a:spLocks noChangeShapeType="1"/>
          </p:cNvSpPr>
          <p:nvPr/>
        </p:nvSpPr>
        <p:spPr bwMode="auto">
          <a:xfrm>
            <a:off x="2514600" y="36576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8" name="Text Box 10"/>
          <p:cNvSpPr txBox="1">
            <a:spLocks noChangeArrowheads="1"/>
          </p:cNvSpPr>
          <p:nvPr/>
        </p:nvSpPr>
        <p:spPr bwMode="auto">
          <a:xfrm>
            <a:off x="5622925" y="5062538"/>
            <a:ext cx="2078038" cy="457200"/>
          </a:xfrm>
          <a:prstGeom prst="rect">
            <a:avLst/>
          </a:prstGeom>
          <a:solidFill>
            <a:srgbClr val="FF0000"/>
          </a:solidFill>
          <a:ln>
            <a:noFill/>
          </a:ln>
          <a:effectLst/>
          <a:extLst/>
        </p:spPr>
        <p:txBody>
          <a:bodyPr wrap="none">
            <a:spAutoFit/>
          </a:bodyPr>
          <a:lstStyle/>
          <a:p>
            <a:r>
              <a:rPr lang="en-US"/>
              <a:t>Failed Change</a:t>
            </a:r>
          </a:p>
        </p:txBody>
      </p:sp>
      <p:sp>
        <p:nvSpPr>
          <p:cNvPr id="206859" name="Line 11"/>
          <p:cNvSpPr>
            <a:spLocks noChangeShapeType="1"/>
          </p:cNvSpPr>
          <p:nvPr/>
        </p:nvSpPr>
        <p:spPr bwMode="auto">
          <a:xfrm flipH="1">
            <a:off x="5029200" y="53340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0" name="Text Box 12"/>
          <p:cNvSpPr txBox="1">
            <a:spLocks noChangeArrowheads="1"/>
          </p:cNvSpPr>
          <p:nvPr/>
        </p:nvSpPr>
        <p:spPr bwMode="auto">
          <a:xfrm>
            <a:off x="6156325" y="3081338"/>
            <a:ext cx="2682875" cy="457200"/>
          </a:xfrm>
          <a:prstGeom prst="rect">
            <a:avLst/>
          </a:prstGeom>
          <a:solidFill>
            <a:srgbClr val="FF0000"/>
          </a:solidFill>
          <a:ln>
            <a:noFill/>
          </a:ln>
          <a:effectLst/>
          <a:extLst/>
        </p:spPr>
        <p:txBody>
          <a:bodyPr wrap="none">
            <a:spAutoFit/>
          </a:bodyPr>
          <a:lstStyle/>
          <a:p>
            <a:r>
              <a:rPr lang="en-US" dirty="0"/>
              <a:t>Successful Change</a:t>
            </a:r>
          </a:p>
        </p:txBody>
      </p:sp>
      <p:sp>
        <p:nvSpPr>
          <p:cNvPr id="206861" name="Line 13"/>
          <p:cNvSpPr>
            <a:spLocks noChangeShapeType="1"/>
          </p:cNvSpPr>
          <p:nvPr/>
        </p:nvSpPr>
        <p:spPr bwMode="auto">
          <a:xfrm flipV="1">
            <a:off x="5943600" y="2286000"/>
            <a:ext cx="1981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2" name="Line 14"/>
          <p:cNvSpPr>
            <a:spLocks noChangeShapeType="1"/>
          </p:cNvSpPr>
          <p:nvPr/>
        </p:nvSpPr>
        <p:spPr bwMode="auto">
          <a:xfrm>
            <a:off x="3962400" y="5105400"/>
            <a:ext cx="16764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3" name="Text Box 15"/>
          <p:cNvSpPr txBox="1">
            <a:spLocks noChangeArrowheads="1"/>
          </p:cNvSpPr>
          <p:nvPr/>
        </p:nvSpPr>
        <p:spPr bwMode="auto">
          <a:xfrm>
            <a:off x="974725" y="4757738"/>
            <a:ext cx="995363" cy="822325"/>
          </a:xfrm>
          <a:prstGeom prst="rect">
            <a:avLst/>
          </a:prstGeom>
          <a:solidFill>
            <a:srgbClr val="FF0000"/>
          </a:solidFill>
          <a:ln>
            <a:noFill/>
          </a:ln>
          <a:effectLst/>
          <a:extLst/>
        </p:spPr>
        <p:txBody>
          <a:bodyPr wrap="none">
            <a:spAutoFit/>
          </a:bodyPr>
          <a:lstStyle/>
          <a:p>
            <a:r>
              <a:rPr lang="en-US" dirty="0"/>
              <a:t>Doubt</a:t>
            </a:r>
          </a:p>
          <a:p>
            <a:r>
              <a:rPr lang="en-US" dirty="0"/>
              <a:t>Point</a:t>
            </a:r>
          </a:p>
        </p:txBody>
      </p:sp>
      <p:sp>
        <p:nvSpPr>
          <p:cNvPr id="206864" name="Line 16"/>
          <p:cNvSpPr>
            <a:spLocks noChangeShapeType="1"/>
          </p:cNvSpPr>
          <p:nvPr/>
        </p:nvSpPr>
        <p:spPr bwMode="auto">
          <a:xfrm flipV="1">
            <a:off x="2057400" y="4876800"/>
            <a:ext cx="1447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5" name="Text Box 17"/>
          <p:cNvSpPr txBox="1">
            <a:spLocks noChangeArrowheads="1"/>
          </p:cNvSpPr>
          <p:nvPr/>
        </p:nvSpPr>
        <p:spPr bwMode="auto">
          <a:xfrm>
            <a:off x="111919" y="5714999"/>
            <a:ext cx="3716338" cy="822325"/>
          </a:xfrm>
          <a:prstGeom prst="rect">
            <a:avLst/>
          </a:prstGeom>
          <a:solidFill>
            <a:srgbClr val="FF0000"/>
          </a:solidFill>
          <a:ln>
            <a:noFill/>
          </a:ln>
          <a:effectLst/>
          <a:extLst/>
        </p:spPr>
        <p:txBody>
          <a:bodyPr wrap="none">
            <a:spAutoFit/>
          </a:bodyPr>
          <a:lstStyle/>
          <a:p>
            <a:r>
              <a:rPr lang="en-US"/>
              <a:t>Escalating Commitment or</a:t>
            </a:r>
          </a:p>
          <a:p>
            <a:r>
              <a:rPr lang="en-US"/>
              <a:t>Darkest before the Dawn?</a:t>
            </a:r>
          </a:p>
        </p:txBody>
      </p:sp>
    </p:spTree>
    <p:extLst>
      <p:ext uri="{BB962C8B-B14F-4D97-AF65-F5344CB8AC3E}">
        <p14:creationId xmlns:p14="http://schemas.microsoft.com/office/powerpoint/2010/main" val="910309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5581650" cy="1143000"/>
          </a:xfrm>
        </p:spPr>
        <p:txBody>
          <a:bodyPr/>
          <a:lstStyle/>
          <a:p>
            <a:r>
              <a:rPr lang="en-US" dirty="0"/>
              <a:t>Final Exam …</a:t>
            </a:r>
          </a:p>
        </p:txBody>
      </p:sp>
      <p:sp>
        <p:nvSpPr>
          <p:cNvPr id="69635" name="Rectangle 3"/>
          <p:cNvSpPr>
            <a:spLocks noGrp="1" noChangeArrowheads="1"/>
          </p:cNvSpPr>
          <p:nvPr>
            <p:ph type="body" idx="1"/>
          </p:nvPr>
        </p:nvSpPr>
        <p:spPr>
          <a:xfrm>
            <a:off x="228600" y="2133600"/>
            <a:ext cx="4800600" cy="4525963"/>
          </a:xfrm>
        </p:spPr>
        <p:txBody>
          <a:bodyPr/>
          <a:lstStyle/>
          <a:p>
            <a:pPr>
              <a:lnSpc>
                <a:spcPct val="90000"/>
              </a:lnSpc>
            </a:pPr>
            <a:r>
              <a:rPr lang="en-US" sz="2800" dirty="0"/>
              <a:t>Why is change so hard to enact?</a:t>
            </a:r>
          </a:p>
          <a:p>
            <a:pPr>
              <a:lnSpc>
                <a:spcPct val="90000"/>
              </a:lnSpc>
            </a:pPr>
            <a:endParaRPr lang="en-US" sz="2800" dirty="0" smtClean="0"/>
          </a:p>
          <a:p>
            <a:pPr>
              <a:lnSpc>
                <a:spcPct val="90000"/>
              </a:lnSpc>
            </a:pPr>
            <a:r>
              <a:rPr lang="en-US" sz="2800" dirty="0" smtClean="0"/>
              <a:t>Who </a:t>
            </a:r>
            <a:r>
              <a:rPr lang="en-US" sz="2800" dirty="0"/>
              <a:t>would you rather spend an hour in conversation with – </a:t>
            </a:r>
            <a:r>
              <a:rPr lang="en-US" sz="2800" dirty="0" smtClean="0"/>
              <a:t>Chip or Dan Heath? </a:t>
            </a:r>
            <a:endParaRPr lang="en-US" sz="2800" dirty="0"/>
          </a:p>
          <a:p>
            <a:pPr>
              <a:lnSpc>
                <a:spcPct val="90000"/>
              </a:lnSpc>
            </a:pPr>
            <a:endParaRPr lang="en-US" sz="2800" dirty="0"/>
          </a:p>
          <a:p>
            <a:pPr>
              <a:lnSpc>
                <a:spcPct val="90000"/>
              </a:lnSpc>
            </a:pPr>
            <a:r>
              <a:rPr lang="en-US" sz="2800" dirty="0" smtClean="0"/>
              <a:t>Who are you now?  What are your three?</a:t>
            </a:r>
          </a:p>
          <a:p>
            <a:pPr marL="0" indent="0">
              <a:lnSpc>
                <a:spcPct val="90000"/>
              </a:lnSpc>
              <a:buNone/>
            </a:pPr>
            <a:r>
              <a:rPr lang="en-US" sz="2800" dirty="0">
                <a:solidFill>
                  <a:srgbClr val="FFFF00"/>
                </a:solidFill>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850" y="333411"/>
            <a:ext cx="2819400" cy="208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https://encrypted-tbn3.gstatic.com/images?q=tbn:ANd9GcR50EXWgJhMuK6CrXj9zogp7OhrC9KqrvPne-3vVpv57S6P-1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4191000"/>
            <a:ext cx="2628900" cy="19716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hUUExQWFhUXGBUXGBgXGBgXGBgXFxcXFhcVGBUYHCggGBwlHBUUITEhJSkrLi4uFx8zODMsNygtLisBCgoKDg0OGhAQGiwcHyQsLCwsLCwsLCwsLCwsLCwsLCwsLCwsLCwsLCwsLCwsLCwsLCwsLCwsLCwsNzcsNyssLP/AABEIAIgBcQMBIgACEQEDEQH/xAAbAAACAwEBAQAAAAAAAAAAAAADBAECBQAGB//EAD4QAAEDAgQDBQUHAwMEAwAAAAEAAhEDIQQSMUEFUWETInGBkQYyobHwFEJSYsHR4SNy8VOSogcVM4IWstL/xAAZAQADAQEBAAAAAAAAAAAAAAAAAQIDBAX/xAAhEQEBAQEAAwEAAwADAAAAAAAAARECEiExAxNBUSJCYf/aAAwDAQACEQMRAD8A+eYp8FLOeSUXFGSggLnzI13aaoVLLR4ebeaRwmGcQSBZS2sWmFn3zs9L5uVr4bVD4w62qthXWlZ/Ea0mFy8c72276/4r0X2T9JvdWXQK1mnurrzGMFwgBTFCl3gsT7SWlOUOJdVF33FPXuqQxec4jV1R6fEZEJXF0c2i4+fxvPft0eewrhzdMtMuCCyiW6otD32rp6T+bbxb4YnadVoprMxx7o8UCs7u67pd8eSZ1iXPuYWtw1/cWAHbC52AufQXXs8LkwdJvaMzYhzWuDXRlph12906vgT0lXx6R379EKHCa9ZxLWFrfxv7jfInXyTGH4NTHv4gZuTWOc0dMxInyCBiuM1Kl6j5v7oMx5aJJuLg773U+M3Vbfj1bMGcv9OtSPKXFp9CFSjwbETLmg/2vDvMwV59mI8v45JijxB8wD/KvyuJnPtr42nls4QRtoVnuxtoTtHiIeMlYZm7H77eoP6FZfFcGaT9czHDMxw0cP3GhCj2sQ1OSWdXAuUuK2voksTUnROVNbb6T8ubI4iJlozD1bos3AS+sMuuvh4pSjTcDNx1Fo8wtfhjqrnNIl02BdBJNpgm5joiXSzHtcA9zacjTfp4L5HxvHPfXquJ1Lm2PvMmQCRqNF9aoUZac7osbCCSY6L4vij33Wi5tyM3+Kd99Ceoo5yC96lxQaipNcXqhco1VCUy1M8lRzlBKoSqhJbVI8FcoRChj4TIbNPiEBzjr6q73eqGXevzTJBd6FUfIUx6cuX8LnXEbhADlcXKCqlyZL0nX8E291vP+UmLBGc6yKIrlK5X7YrkgLiWwowzd1fHHRTS0Vdl+bXweJAbB2SdSJJ6yhsEBWayVEaNPBVQ7uhGr+zFUnPEt6ajySeGwpBDhYr6P7N8Ta9mV1nAX5HwWNznrWmXqPEUfZx0WPipxXD3sbpPgvZY5opvtobrz/GePsaI1PRdXjLNjGdZcryhbdcaaYa8Puhlct3W8zAqcjQpyli3BAaERHQ5OUcTmN0Sh/5BCyXGDbVavs7hX1KgDWk9YMAbuJiwCn/GvH9tOrQqVXMZTaXOJsG9N+g6lbg4ZhsOB9pPa1Bc0mO7oOsOcLu8rIHEOKCm00cPZv3qos+pzk8uixGukzqTvz81WMb7emo+1NSnejRpU2bQwA+ouvMY3ir6j3OqOJc7WfrROPeISFVgOyKcUdjeqr9s5K4wjeS5mDBHJL0EtxZTVDFeqSqUANEXC4clwRht/D1JF/rzW6OHur4PI0jMx4ImZEi8EWiFhUWEDmvW+yuJMZDcOuB+YfxKrPTPyrx9TgGIDfdFpOuqXo8JrEZshjluvropNIAjor1ME0MNgl43B5/68BhcM3sxnta4t/8AY2CTwWIZJZSDGsDpc915vEd67jawjyR/aqsA3K03JgdFk8HwbXRL4Mk5Ikho/FpDyb9B6KOYrXtKmJaymS25/G4D0aOe6+OcWpZK1Rp2e74mfW6+pcRqwyWiABN7zA39CvAe2NIdrTqgR2jO8PzNJE+nyVT12f8A1efzIbiocquctWapUFcSqEpwkOVCFeVRwTCkqQ4bqCqkJkL2fL0QqlMjZc1xCKK5SL0WzKAYRajZQSEyTUQ2i4VpVJVQqsTcq7ighGpi6BE5VyazdB6rlGngdSpJV2OXPpwENrrquvo5+HWOTeHCVwtEu0WvheHEEEqLWklp+izuo1IlhDmm6YFDuoVLDmVz9bW89B+0HGiGD6v1XjyHPMm5K3ePNmypg8JDZW/P6WcYwvG9athMHlppMlaNZxy6FC4Bwt2KxDKDCAXSSSY7rbuixvEwspdrW+orwvh1XEPLKFN1RwBcQIsBAkkkAahbjfZMhjX1KzWZgCWZD2jXfeYQTAIO+61MTiqOAZUw+Ee9znP79R0Tb3WgxsJBjl1WBiOIueSTN7yTJJ5lPNKXPjX4aadA5qTAHDV7u8887xAHQIuN9qKhYaebuuta1uRjay87XxwiZWeH53SNAnheTVY0nXSUyAYBEfX+Um3Ec+lh0+giNeEwOd9/qEPMrgW5ITQpoFBQsxJUdor02zJ08Ph+iShG00zhzBCCFLrapk3W30TtCsWXkiL22KwsJiCmvtVwSJA20/laRl4+3ueFcV7TI6btc0VP7Y7tT5Ar0HEn/wBJ0amPmF854bxQB7SWtDDZwAMljrG5JNtVHDvaR9LEVcLiHEupuhrzcEag9JaWnzS95YOoR9q8W9ksADSYuNSOWbXyQ/ZzDZHgE9/UjXKImHdfkq+2PEg57HU/eg97lfbkbm6J7M0g0XMFxifyttPMyR8FHMyRUbPFIyEWkz42Bm3nPkV5H2wpR2bbEZAQRzLnfBel4zjAwsgB1wZNiDyB05aysv2hYKlEPeAC20i+pmfAmfRZ/rM61r+dlnt8+qhLlaGJopCoIW/F1l1MoZKoSrOQiVpiNWJUSqFyguQNWlQQozKpIQNXa3qjCn1HkSlg/qpFU+PkjC0d7T4+iWcFfOTzXEHwQC1SypKZr4Y5Z5bb+iVlVPiL9XYOWqYyQY5fsl2kzZM0LdUU5BYUK2YrlC/StZ3eKAHK1d3eKqAtpxrK9Y2+CVCCvWU3yF4TA4ksI5L0lPiQIWH6cXmuj8+5Y2hUhBrYoNBWazGyqY6uC1Z882340vUk+s/EYzO5aOBxGkpThfDc8laHDcPkqkEW2PVHfJc3+xcZim5LK3sriOypYmuJDoZTYQNHOJce94N+KzuPvGfu+cc+aa7COHMe0+9WeagkWc3uNtqO6Rz1UYdrLq4jMSTM3Mz1S1TFEGBf9+is1hP1I5IFTVazGVqtR5OpWrhWhrB9XSGEb3p5LUrNH3f4T6PkMm6OypCVaVdjlCj3aHXZVNeEBlVcXTNvH9CEAw8mRtr+n7otN/6pTN9fXzRqemunx/ZIzLahmw8P0V310A1crZJj4nwsooAPdFwbGCCCRzg6pk2cI0C/NMz0VMPQAAj+Ex2cqJ1RhOo/KUfjmD7R9GuD79BrNI71NxY7x7uUTyhL40RYhO4Z5+ytMWZXe0HkHMaSPCWrS9XE2ayBgjmA+oWnw6v3p5WHRosI+t0ri8WWtJ0z2HUDX9kXg5BvMfH4KuPmpvr0PxaDlJOp7oiZI102Ej16GOfg3GnUY4ZQ6zOUjvDwuIvzW57LtpZ3vJl4IHKBsYSPHsfnqPbRY5+TK0wJmXDNAHIfErD9bcrXj6+fV6ZBLSCCDodUD7PIK99Wwoy4ilLXOa0xcOIgB+Ub2v6rxJEKOLWnWVjV6UFLFamLE2Pks6tTXVx05+pgJVCrFqoQtEIK5cQql6CWKgPQy88lAHNPE2jh55rnXtNxsoYY8EN4/gowafoYiWX1FvJJ4iiIkc/L+EEPujMfHy/yl8OXQmlMUGk6IbqYBkaJ7hzc5gJdXJquYH9nd+X1C5aX2YfiUrH+WL8WA43VgrV2QVUL0I5KI0q4eRohsKtEos041+GV5sU7iMKfJZfDqZaZXpGVWlkyidT4V5v0/wAOpBtPyVyAATCQoYjO2JVMVi8rcq4+3dx8YmNfmeU9wV5qA4UuhtU5mTYNrBvdP/tGUjwWc8G5I1VWfR3B5hZZsFotOxIIgiQfEHdAqC91vmpTxd3ubSrgQTEMqx94nZ5i/NZPEsDUp92owidDsbTbmq5631U2IwtOGg+aYY7y6KtIQ0eAUOugCvE33+ahzQuoW8Vzotz5IGrUAcw8QiYoQ71MbieoVC8kWB6obhBgQeu9/ooMRgummN5XSYbB1TNKpztNr7zYQkYGPqWA1+tVfhzy5wNrQLQIhMPwwOoOtjsfRP8AD+HRznW52T31hT7p0OIXVKjtiiBhi4Q6llnYsHtdnb2B5FOYSMrS6cmaqXNb7zz3GgCbAEgy46QeizcYJAA1JHrNlvYlmRjRrkaB5+874kq57iOvRLiQNctcQRAjLPcaNmUwB3WgAdTqUXB0QwGEj/3RswncDUNSwFiq5tZ/axMa8mo4h2WBczHyu7wWhwzFmk3JRzZyGlzzE/1HwbGYENv4arar8CpkSQCsHilQMqimIa11PJbYySD46+qy/WWt+PTR4HWbmiIzNhxG5LS0mDpZseJKweI4LJULOY9DEp/BvhwG+VxB6ipme3pYnyTfHaEkVRoYBHKLB3mPksOfVaV4fEtSlVifxWpHVLvbZdXNY9M97FQ0yncl1cUlcqMZrqaA5q1qtJZ9diuJsCIhFEOEH9lBZshu5ppUe0joVQH65FGaZ+v0Q30k0qASqh9vNXLTZDdTI1TIQE+vzWth6bmU88Q10tnYkAEtnoCCf5WTTct7iOLkMBMdxsA2bFjoLSSASd4Cy725GvHzQvtI/wBR3+1qlK9v+akuU+E/weROrUlQ1TWpwVVq7ufjmv1dqIwwUJXa9MNrBHPZK4yq6m4tBsbqMBisklJ18SXvJKxzOvTTdntOFxjw6x1XreH4IubmddeSLQ24XouC8b+6fBR+kubF/lZvs9Uw2dwEQEtxjCtZEarWbiQdEhjMG6o7oufXTWLTW9wXDuqF1J5OV7HBgcTAq2LNdJgjzR8HwlrBLlGN4ixoyiE+udTPTEB5+B8lBd6JvG0u4yp+PODaLtI33kEJB5ufgie030JnymEXtOdt0vmt81zmzI5hMhnYsbEnQc26f5XCsCJF1ldmRKfwNLugbn5J2QpaapS6ABJ0/wArYwHD2gd+7tSD8r/NDoUqbMpABP4puPgimrLtfTfwUqPuxLR3Y08IR6NTb081h1+INBGYztDbxvJPlsicMx4cNwW632M+o1T9k9Gx0iCJhZeLcWuI9PBTWxZY5gkODpsDNtZVcZUks5kH9EdZT59C8Fpg1M9SSymMx6nRoHnfyWnWxGGqktJqU5PvSHg+S847GZLbnr8CEs+vN1OK9PRN4HhQ4EYrWSA9kDzcDb02Wq/h1Rjc1Noqx/pua74TPwXhalexQ2Y1zIc0kEb+GifsZG9X9oZJaZaRMgyCPIrH4vXzPBGxPwv+q0WccpYkBmNZn2bWbaqyev3h0KW4zwZ1JvaNIqUXHu1W3GjbPH3HS02PNR11V6nC1C8FzffBn/2DS2fBzT6sCdx/EclOlUiWEGm5vQQRruJI8QV5iliXMOYG/r/lb5w5q03syEw8PDRJzA5mw29iS3SVj3z41U+PO44jO6NJslyFte0nB30cQ5uUwYLTEWI9JsbLObhzyW/Pz0zoAYiZUx9nI2VnYfqNYV+NRsZ1VkparTlaNRo2g3jWfJCfRJ3jYW3ibKk2s4tStSnyW99nzASADH1dI4nAu5KomsRwVhUMK9ZhaboLXK2dXDzKYzSJSrgjUypquaC5t7Lf4jRpsg1e+WWyMdAmLNe8aDQ2v4LMwdHvAncwP1Pkr498no4AX2gFs/8AEFRffSp6i/28/wClQ/2n/wDS5Zve6fBcq/jn+F51oVsQ0tSTUCERi6eZjC3RJUtZKqFOZUR6hUa0XTGG7MjaVmAqrHXU4rytbGLwPdzBIYag/MCAVq8MBfAdovQfZ2MACi78X6+icEwZPvStitTDNCErhKlhBQuL0nOZIMECxWX8Na39pimM7wjMVl0eDgmZKyHYx8wXGQjYfHPB1K0n4yMr++tjEcNdlyg7y0SYmP1WG5sHruOR5Ldp4wkAyq8Qw4q99nvx3m8+o6rLrjPjTnvWK1SRf681LmwVNSICzWnNfSeqPhdZQJlFwzrwfooEPh8m8JbiFbIA0WJA8rbequ5Bq0GvvNxvM9UQ6QD4T3CKnfvMEbITeHmdU2HspQPHndVqZDlWrNalA2cT8gp4ljIc2Nh6TO/ol6FgajuQgbgDQeZWbXrFxJO/1CPHRevEZ7ybyrdoYS1KvFtkafRGJ4/Tblc2qoLlQq9Cg5xhoJPRTjWVUlei9l8XXOZtNhqNJDXsLS6m4OMd60D+E57JezxNYOq5MrbkEgjw5SdPNeyxeNp4Smew+z0CRJay7nPJhrTAsBvyUdT+lTrGZhf+m1F1TtHvcyme8KINxzbnIkt8gU5xXiGHwdJ9PCtY1wIJtLy8ukElxlxkSTfReSxvtBiKtn1XEHVrRkm8C5JdlJGkxZYuQawSNt566hOc/wCptO8e4nVxNQPqF0xEd0NaeQA2lZ4pREjrd2hVs7b2s2ZNo6jWx2Vc99DJ8reAN1rJiLUmnESGcze/iOSG8xEBokzbXxb+6sMQLktiJHx8VFR487m8je/gPBMggwnre4G/QX+oQ8RRI91okNdGm141/XdGcZnY/lcIHUW1UVWSwiHOkRBMEg6wRZAwSlTblBiPxG4mP1Qcg2kbkjp4W+CI+mQB3jAtAa4n11BBVxSN5LtdDfyEj1QMLVMM1+sHfSIEf5WPjuBRdk+Gq9I0R15215aKC214+XgjSzXhXUnNs4EFMYGgC6CY8Zj4L1lfAteII+ISDME6kXZRqIBOwkH9Euurh88zROF8JdiHgsj+nlJ/sYcxAG3ivMYlxJOup+Z/daeIwVSn3s7Q0RLpIbmIkMAI75A5JfEw57hMZrgwIINxN1H57L90+/cz4zYPJStH/tjudP1K5bfyRl/HWepaVC4BdDEUKJXQVzWEo0JlMYelzUU6QCMCnImm6VYtuFd+NcdylAVxaq0sbOA4s9puZC9VRxAqUz4L5/ScvQ8ExJgiVPSuWHxK1VwUU0TirP6p6qlJI2hQrQ2F7b2c4PGV7tV47g2HL6gjQL3zK7mgBoXP3XR+c9HOK8Aw9cXbkf8AiZAJ8RoV5PifsVWZJokVW8h3X+YNj5FeopYh1pC0KNburLY0fK6nDa7JzUagj8jvnCWdMwQQeoI+a+yYOtmdAOi89/1PxuSjToAjM853bkNbp4ST8EabwdN50K4UAPdJb4fykg48yrEJ4XkfDXfjHp/Kk5R3nEE7dPJZ4CJTb0U6nzExFYuQC1MSmsHhQ65P14q57RZb7ZooEp6jw6pyWvTwoFw3aZkbfqikCYkm8crlpP6J4Jx70hS4W2J1OvS3VPOqdmBENkxFtYmJhUzyARbp473/ADA+qHlgEDQd4TO3e16AuHkhqtVxbxJZ3S05hqB3SJNuYduEu6qZdOpNR/nZswLcrohZJHIjXebsJnc+6hPaXNjo6RzJaCPC4PopwIqOy5zpAfGpgNaGgf8AInzXVIkDSBUjoGhqjEA98zrnOg3aCAPTdVrg97l/VB5CWZrjc2+CYTUpg9p41PWzh8lFZl26XzSZv7ggAfHyUON9dT6zS+758+SqHmW6asLrajsiL8uSeFqzqUlw/FGhuC5kyeWnyUNaCGO3y/OnOviFFA+7pfs94nuumXfe0Kmgfd0Mdl0EwR3R6oLValIQ7bvSf+DvMGSrdj3jpcQLC3eLT8SFZjSW7wQ021JLXN02vF1Z1WZ6SdPysqSTtugB0qVmAzoJudT3efNug5qhoW3sZ1MEa+Vs3oiPeGg6WMTBju1Ae6N7PAUhwBi2p+FQD0h2iAG6lNhaZLfKJsddR6lWpsBIgwCQ09HTlkeatS5O1OXaDYmm7XbRXYJgbkQTpc90xOgDmt9Sgg2stJO8E8puHDnr8CrZYmeYB6dbaj5QUZrpvEA3I1jcgetQT0XMB5Xy5TyJEiB1zMH+5LD1SpgqdQAPbpyMEc45b33TB9isPVYDh6hbVaLsrk5XGR7r26CM3qoZqL8x4gEX8LtKewx+vrxCPH/B5Mj/AOI4v/SZ6n91y9B2ruYXJfx3/Vef/j48mMOxcuXby4qZyhc1qhcqiBMiltNSuTLVy2FVcuSpxDFpcLqw5QuUrRxj3wUm12w1ULlN+Kn19O9luECnSBIubnxW6ygOS5cuXddeCdmFPZhcuSMXC04cIXy/2oxxr4qq+ZGbI3+1ndH6nzXLkv7H9M4MXFi5cmSabUZreSlcs/7Zye8PYLhxNz6LXZhbcrfRXLlprWhVgddYm3lD29RBlKvEEf7fHLD2G3S3quXJ7pOcZB53IIvqM4t6ru1EgmLyDOtr6csriuXJiTaAzEgkNklwB6e6WzbmYKiq/KxzjBybX1a4iBPRw9Fy5JVmXAMFWFSQSG+6DJuQWlpcfOEth8Z2jssEE54vYSwARzuFy5NXjPZtgnKZNzTcecFhZMbX5JahihmDZuMrcsSczc4IPQQTP5gpXJspNjqdYNDBI0p2OgAzaHeIV6FaTqD/AOPbqdttr9VC5AwSg/3eZFO097V+vyXMqQ0GCIDdDa9I6He0ei5chMixEgSDDgLaTmpTf8N2j0XV64IdYgw4jcTka+3PSfJSuQcTXIBOoH9Sx0mWvBdy3MKtV4IJtq43de1VpAB2HveK5cgv6Equa0uJIgG5jVvaEEAcgHG/JRSxzcszOQCYFhAbMHwF55rlyFc86nA4sVCMl2w6+gGVrRp6Kftbu2ZRi5GbXQEuNz1geSlchc5nlY0e2/t9Vy5cjR4R/9k="/>
          <p:cNvSpPr>
            <a:spLocks noChangeAspect="1" noChangeArrowheads="1"/>
          </p:cNvSpPr>
          <p:nvPr/>
        </p:nvSpPr>
        <p:spPr bwMode="auto">
          <a:xfrm>
            <a:off x="1016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525" y="2590800"/>
            <a:ext cx="35147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994"/>
          <a:stretch/>
        </p:blipFill>
        <p:spPr>
          <a:xfrm>
            <a:off x="1219200" y="1143000"/>
            <a:ext cx="6705600" cy="5581093"/>
          </a:xfrm>
          <a:prstGeom prst="rect">
            <a:avLst/>
          </a:prstGeom>
        </p:spPr>
      </p:pic>
      <p:sp>
        <p:nvSpPr>
          <p:cNvPr id="5" name="Rectangle 4"/>
          <p:cNvSpPr/>
          <p:nvPr/>
        </p:nvSpPr>
        <p:spPr>
          <a:xfrm>
            <a:off x="1981200" y="228600"/>
            <a:ext cx="4997345" cy="784830"/>
          </a:xfrm>
          <a:prstGeom prst="rect">
            <a:avLst/>
          </a:prstGeom>
        </p:spPr>
        <p:txBody>
          <a:bodyPr wrap="square">
            <a:spAutoFit/>
          </a:bodyPr>
          <a:lstStyle/>
          <a:p>
            <a:pPr algn="ctr"/>
            <a:r>
              <a:rPr lang="en-CA" sz="4500" dirty="0" err="1">
                <a:solidFill>
                  <a:srgbClr val="FFFF00"/>
                </a:solidFill>
                <a:latin typeface="Trebuchet MS" panose="020B0603020202020204" pitchFamily="34" charset="0"/>
              </a:rPr>
              <a:t>生き甲斐</a:t>
            </a:r>
            <a:endParaRPr lang="en-CA" sz="4500" dirty="0">
              <a:solidFill>
                <a:srgbClr val="FFFF00"/>
              </a:solidFill>
              <a:latin typeface="Trebuchet MS" panose="020B0603020202020204" pitchFamily="34" charset="0"/>
            </a:endParaRPr>
          </a:p>
        </p:txBody>
      </p:sp>
    </p:spTree>
    <p:extLst>
      <p:ext uri="{BB962C8B-B14F-4D97-AF65-F5344CB8AC3E}">
        <p14:creationId xmlns:p14="http://schemas.microsoft.com/office/powerpoint/2010/main" val="622712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The (w)Right Change Model</a:t>
            </a:r>
            <a:r>
              <a:rPr lang="en-US" sz="1000" smtClean="0"/>
              <a:t> </a:t>
            </a:r>
            <a:r>
              <a:rPr lang="en-US" sz="1400" smtClean="0"/>
              <a:t> TM</a:t>
            </a:r>
            <a:endParaRPr lang="en-US" sz="1800" smtClean="0"/>
          </a:p>
        </p:txBody>
      </p:sp>
      <p:sp>
        <p:nvSpPr>
          <p:cNvPr id="9219"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800" dirty="0" smtClean="0">
                <a:solidFill>
                  <a:srgbClr val="FFFF00"/>
                </a:solidFill>
              </a:rPr>
              <a:t>Me:</a:t>
            </a:r>
            <a:r>
              <a:rPr lang="en-US" sz="2800" dirty="0" smtClean="0"/>
              <a:t> </a:t>
            </a:r>
            <a:r>
              <a:rPr lang="en-US" sz="2800" dirty="0" smtClean="0">
                <a:solidFill>
                  <a:srgbClr val="00FF00"/>
                </a:solidFill>
              </a:rPr>
              <a:t>Trust,</a:t>
            </a:r>
            <a:r>
              <a:rPr lang="en-US" sz="2800" dirty="0" smtClean="0"/>
              <a:t> </a:t>
            </a:r>
            <a:r>
              <a:rPr lang="en-US" sz="2800" dirty="0" smtClean="0">
                <a:solidFill>
                  <a:srgbClr val="00FF00"/>
                </a:solidFill>
              </a:rPr>
              <a:t>Leadership Skills</a:t>
            </a:r>
            <a:r>
              <a:rPr lang="en-US" sz="2800" dirty="0" smtClean="0"/>
              <a:t>, Sharpen the Saw</a:t>
            </a:r>
          </a:p>
          <a:p>
            <a:pPr eaLnBrk="1" hangingPunct="1">
              <a:lnSpc>
                <a:spcPct val="90000"/>
              </a:lnSpc>
            </a:pPr>
            <a:r>
              <a:rPr lang="en-US" sz="2800" dirty="0">
                <a:solidFill>
                  <a:srgbClr val="FFFF00"/>
                </a:solidFill>
              </a:rPr>
              <a:t>Marshall: </a:t>
            </a:r>
            <a:r>
              <a:rPr lang="en-US" sz="2800" dirty="0">
                <a:solidFill>
                  <a:srgbClr val="00FF00"/>
                </a:solidFill>
              </a:rPr>
              <a:t>Urgency-Opportunity, </a:t>
            </a:r>
            <a:r>
              <a:rPr lang="en-US" sz="2800" dirty="0"/>
              <a:t>Focus, Bright spots, </a:t>
            </a:r>
            <a:r>
              <a:rPr lang="en-US" sz="2800" dirty="0">
                <a:solidFill>
                  <a:srgbClr val="00FF00"/>
                </a:solidFill>
              </a:rPr>
              <a:t>Coalitions</a:t>
            </a:r>
            <a:r>
              <a:rPr lang="en-US" sz="2800" dirty="0"/>
              <a:t>/Networks</a:t>
            </a:r>
          </a:p>
          <a:p>
            <a:pPr eaLnBrk="1" hangingPunct="1">
              <a:lnSpc>
                <a:spcPct val="90000"/>
              </a:lnSpc>
            </a:pPr>
            <a:r>
              <a:rPr lang="en-US" sz="2800" dirty="0" smtClean="0">
                <a:solidFill>
                  <a:srgbClr val="FFFF00"/>
                </a:solidFill>
              </a:rPr>
              <a:t>Map:</a:t>
            </a:r>
            <a:r>
              <a:rPr lang="en-US" sz="2800" dirty="0" smtClean="0"/>
              <a:t> </a:t>
            </a:r>
            <a:r>
              <a:rPr lang="en-US" sz="2800" dirty="0" smtClean="0">
                <a:solidFill>
                  <a:srgbClr val="00FF00"/>
                </a:solidFill>
              </a:rPr>
              <a:t>Political Terrain </a:t>
            </a:r>
            <a:r>
              <a:rPr lang="en-US" sz="2800" dirty="0" smtClean="0"/>
              <a:t>(Stakeholders), Disruptive Technologies,</a:t>
            </a:r>
          </a:p>
          <a:p>
            <a:pPr eaLnBrk="1" hangingPunct="1">
              <a:lnSpc>
                <a:spcPct val="90000"/>
              </a:lnSpc>
            </a:pPr>
            <a:r>
              <a:rPr lang="en-US" sz="2800" dirty="0" smtClean="0">
                <a:solidFill>
                  <a:srgbClr val="FFFF00"/>
                </a:solidFill>
              </a:rPr>
              <a:t>Message:</a:t>
            </a:r>
            <a:r>
              <a:rPr lang="en-US" sz="2800" dirty="0" smtClean="0"/>
              <a:t> </a:t>
            </a:r>
            <a:r>
              <a:rPr lang="en-US" sz="2800" dirty="0" smtClean="0">
                <a:solidFill>
                  <a:srgbClr val="00FF00"/>
                </a:solidFill>
              </a:rPr>
              <a:t>Vision, Values</a:t>
            </a:r>
          </a:p>
          <a:p>
            <a:pPr eaLnBrk="1" hangingPunct="1">
              <a:lnSpc>
                <a:spcPct val="90000"/>
              </a:lnSpc>
            </a:pPr>
            <a:r>
              <a:rPr lang="en-US" sz="2800" dirty="0" smtClean="0">
                <a:solidFill>
                  <a:srgbClr val="FFFF00"/>
                </a:solidFill>
              </a:rPr>
              <a:t>Motivate:</a:t>
            </a:r>
            <a:r>
              <a:rPr lang="en-US" sz="2800" dirty="0" smtClean="0"/>
              <a:t> Communicate with the </a:t>
            </a:r>
            <a:r>
              <a:rPr lang="en-US" sz="2800" dirty="0" smtClean="0">
                <a:solidFill>
                  <a:srgbClr val="00FF00"/>
                </a:solidFill>
              </a:rPr>
              <a:t>Elephant</a:t>
            </a:r>
            <a:r>
              <a:rPr lang="en-US" sz="2800" dirty="0" smtClean="0"/>
              <a:t> &amp; </a:t>
            </a:r>
            <a:r>
              <a:rPr lang="en-US" sz="2800" dirty="0" smtClean="0">
                <a:solidFill>
                  <a:srgbClr val="00FF00"/>
                </a:solidFill>
              </a:rPr>
              <a:t>Rider, Path</a:t>
            </a:r>
            <a:r>
              <a:rPr lang="en-US" sz="2800" dirty="0" smtClean="0"/>
              <a:t>, Small Wins</a:t>
            </a:r>
          </a:p>
          <a:p>
            <a:pPr eaLnBrk="1" hangingPunct="1">
              <a:lnSpc>
                <a:spcPct val="90000"/>
              </a:lnSpc>
            </a:pPr>
            <a:r>
              <a:rPr lang="en-US" sz="2800" dirty="0" smtClean="0">
                <a:solidFill>
                  <a:srgbClr val="FFFF00"/>
                </a:solidFill>
              </a:rPr>
              <a:t>Manage:</a:t>
            </a:r>
            <a:r>
              <a:rPr lang="en-US" sz="2800" dirty="0" smtClean="0"/>
              <a:t> Clear Hurdles, </a:t>
            </a:r>
            <a:r>
              <a:rPr lang="en-US" sz="2800" dirty="0" smtClean="0">
                <a:solidFill>
                  <a:srgbClr val="00FF00"/>
                </a:solidFill>
              </a:rPr>
              <a:t>Overcome Resistance</a:t>
            </a:r>
            <a:r>
              <a:rPr lang="en-US" sz="2800" dirty="0" smtClean="0"/>
              <a:t>, Keep an eye out for </a:t>
            </a:r>
            <a:r>
              <a:rPr lang="en-US" sz="2800" dirty="0" smtClean="0">
                <a:solidFill>
                  <a:srgbClr val="00FF00"/>
                </a:solidFill>
              </a:rPr>
              <a:t>Grendel’s Mother</a:t>
            </a:r>
          </a:p>
          <a:p>
            <a:pPr eaLnBrk="1" hangingPunct="1">
              <a:lnSpc>
                <a:spcPct val="90000"/>
              </a:lnSpc>
            </a:pPr>
            <a:endParaRPr lang="en-US" sz="28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2630925809"/>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35771</TotalTime>
  <Words>5146</Words>
  <Application>Microsoft Office PowerPoint</Application>
  <PresentationFormat>On-screen Show (4:3)</PresentationFormat>
  <Paragraphs>940</Paragraphs>
  <Slides>90</Slides>
  <Notes>41</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90</vt:i4>
      </vt:variant>
    </vt:vector>
  </HeadingPairs>
  <TitlesOfParts>
    <vt:vector size="102" baseType="lpstr">
      <vt:lpstr>ＭＳ Ｐゴシック</vt:lpstr>
      <vt:lpstr>ＭＳ Ｐゴシック</vt:lpstr>
      <vt:lpstr>Arial</vt:lpstr>
      <vt:lpstr>Calibri</vt:lpstr>
      <vt:lpstr>Corbel</vt:lpstr>
      <vt:lpstr>Franklin Gothic Book</vt:lpstr>
      <vt:lpstr>Palatino</vt:lpstr>
      <vt:lpstr>Tahoma</vt:lpstr>
      <vt:lpstr>Times New Roman</vt:lpstr>
      <vt:lpstr>Trebuchet MS</vt:lpstr>
      <vt:lpstr>Wingdings</vt:lpstr>
      <vt:lpstr>Default Design</vt:lpstr>
      <vt:lpstr>(Successfully) Enacting Organizational Change</vt:lpstr>
      <vt:lpstr>Check-In</vt:lpstr>
      <vt:lpstr>Who are you now?</vt:lpstr>
      <vt:lpstr>Challenge of Change</vt:lpstr>
      <vt:lpstr>What is organizational change?</vt:lpstr>
      <vt:lpstr>Please finish this quote</vt:lpstr>
      <vt:lpstr>PowerPoint Presentation</vt:lpstr>
      <vt:lpstr>PowerPoint Presentation</vt:lpstr>
      <vt:lpstr>PowerPoint Presentation</vt:lpstr>
      <vt:lpstr>What to Expect</vt:lpstr>
      <vt:lpstr>Topics Covered</vt:lpstr>
      <vt:lpstr>Agenda</vt:lpstr>
      <vt:lpstr>Change Prevelance</vt:lpstr>
      <vt:lpstr>Please finish this quote</vt:lpstr>
      <vt:lpstr>What is Change?</vt:lpstr>
      <vt:lpstr>Types of Change …     Content of Change</vt:lpstr>
      <vt:lpstr>A Formula for Change</vt:lpstr>
      <vt:lpstr>Change Models</vt:lpstr>
      <vt:lpstr>The Medicine Wheel -  A Tool for Change</vt:lpstr>
      <vt:lpstr>McKinsey / Waterman &amp; Peters’ 7S Framework</vt:lpstr>
      <vt:lpstr>Elements of 7S Framework</vt:lpstr>
      <vt:lpstr>Lewin’s Three Step Change Model</vt:lpstr>
      <vt:lpstr>Force-Field Analysis</vt:lpstr>
      <vt:lpstr>Kotter’s Eight Step Leading Change Model</vt:lpstr>
      <vt:lpstr>Kotter’s Eight Step Leading Change Model</vt:lpstr>
      <vt:lpstr>Need for Change - Kotter</vt:lpstr>
      <vt:lpstr>Change Direction - Kotter</vt:lpstr>
      <vt:lpstr>Change Behaivour - Kotter</vt:lpstr>
      <vt:lpstr>Implementing &amp; Sustaining the Change - Kotter</vt:lpstr>
      <vt:lpstr>Organizational Change: Let’s Make a Model</vt:lpstr>
      <vt:lpstr>Experience Point Change Model</vt:lpstr>
      <vt:lpstr>ExperienceChange: Lakeview</vt:lpstr>
      <vt:lpstr>Assess the Situation at Lakeview</vt:lpstr>
      <vt:lpstr>Force Field for Lakeview</vt:lpstr>
      <vt:lpstr>The Journey from Challenge to Impact is Not Linear</vt:lpstr>
      <vt:lpstr>The Journey from Challenge to Impact …</vt:lpstr>
      <vt:lpstr>Feeling the Dip</vt:lpstr>
      <vt:lpstr>Moderating the Dip</vt:lpstr>
      <vt:lpstr>Change Team Roles</vt:lpstr>
      <vt:lpstr>Plan &amp; Implement Change</vt:lpstr>
      <vt:lpstr>When We Regroup …</vt:lpstr>
      <vt:lpstr>PowerPoint Presentation</vt:lpstr>
      <vt:lpstr>Report-in on Your Change Initiative</vt:lpstr>
      <vt:lpstr>Your Opinion On …</vt:lpstr>
      <vt:lpstr>Models Reviewed</vt:lpstr>
      <vt:lpstr>Summary: Models &amp; Tools</vt:lpstr>
      <vt:lpstr>Summary: Mindsets</vt:lpstr>
      <vt:lpstr>Summary: Reflexes</vt:lpstr>
      <vt:lpstr>Supplemental Material</vt:lpstr>
      <vt:lpstr>Conflict vs. Performance &amp; Change</vt:lpstr>
      <vt:lpstr>Access to Simulation</vt:lpstr>
      <vt:lpstr>Reflection</vt:lpstr>
      <vt:lpstr>The (w)Right Change Model  TM</vt:lpstr>
      <vt:lpstr>2) Marshall: Urgency - Opportunity</vt:lpstr>
      <vt:lpstr>2) Marshall:  Create a Powerful Coalition</vt:lpstr>
      <vt:lpstr>3) MAP: Forces of Change </vt:lpstr>
      <vt:lpstr>3) MAP: Force Field Analysis Kurt Lewin</vt:lpstr>
      <vt:lpstr>Lewin’s Force Field Steps</vt:lpstr>
      <vt:lpstr>Reflection Time</vt:lpstr>
      <vt:lpstr>4) Message: Inspire a Shared Vision</vt:lpstr>
      <vt:lpstr> Vision: on a clear day you can see forever</vt:lpstr>
      <vt:lpstr>Strategic Visioning</vt:lpstr>
      <vt:lpstr>Vision: Cheering About Key Values</vt:lpstr>
      <vt:lpstr>Enlist Others Develop a shared sense of destiny </vt:lpstr>
      <vt:lpstr>Language of Change Leaders:  Enlist Others</vt:lpstr>
      <vt:lpstr>Power of Emotional Appeals</vt:lpstr>
      <vt:lpstr>And now for something …</vt:lpstr>
      <vt:lpstr>5 Motivate: </vt:lpstr>
      <vt:lpstr>Direct the Rider analytical / rational</vt:lpstr>
      <vt:lpstr>Direct the Elephant:  Putting Feelings First</vt:lpstr>
      <vt:lpstr>Shape the Path</vt:lpstr>
      <vt:lpstr>Commercial Break</vt:lpstr>
      <vt:lpstr>Exploring personal readiness for Change </vt:lpstr>
      <vt:lpstr>Examples</vt:lpstr>
      <vt:lpstr>Individual Reactions to Change</vt:lpstr>
      <vt:lpstr>Individual Reactions</vt:lpstr>
      <vt:lpstr>6) Manage: Cynicism about Change </vt:lpstr>
      <vt:lpstr>Random Reminders and Insights …</vt:lpstr>
      <vt:lpstr>Additional …</vt:lpstr>
      <vt:lpstr>Communication: Barrett</vt:lpstr>
      <vt:lpstr>Reflection Questions</vt:lpstr>
      <vt:lpstr>Now the edgy stuff</vt:lpstr>
      <vt:lpstr>Tipping Point Leadership Kim and Mauborgne HBR, 2003</vt:lpstr>
      <vt:lpstr>Tipping Point Leadership</vt:lpstr>
      <vt:lpstr>Tipping Point Leadership </vt:lpstr>
      <vt:lpstr>Tipping Point Leadership</vt:lpstr>
      <vt:lpstr>Grendel’s Mother (Beowulf)</vt:lpstr>
      <vt:lpstr>Change’s path</vt:lpstr>
      <vt:lpstr>Final Exam …</vt:lpstr>
      <vt:lpstr>The (w)Right Change Model  TM</vt:lpstr>
    </vt:vector>
  </TitlesOfParts>
  <Company>Faculty of Business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wright</dc:creator>
  <cp:lastModifiedBy>Barry Wright</cp:lastModifiedBy>
  <cp:revision>141</cp:revision>
  <cp:lastPrinted>2015-05-11T19:57:31Z</cp:lastPrinted>
  <dcterms:created xsi:type="dcterms:W3CDTF">2008-06-02T15:43:02Z</dcterms:created>
  <dcterms:modified xsi:type="dcterms:W3CDTF">2018-08-13T17:48:24Z</dcterms:modified>
</cp:coreProperties>
</file>